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56" r:id="rId2"/>
    <p:sldId id="300" r:id="rId3"/>
    <p:sldId id="257" r:id="rId4"/>
    <p:sldId id="262" r:id="rId5"/>
    <p:sldId id="265" r:id="rId6"/>
    <p:sldId id="266" r:id="rId7"/>
    <p:sldId id="268" r:id="rId8"/>
    <p:sldId id="292" r:id="rId9"/>
    <p:sldId id="295" r:id="rId10"/>
    <p:sldId id="294" r:id="rId11"/>
    <p:sldId id="296" r:id="rId12"/>
    <p:sldId id="297" r:id="rId13"/>
    <p:sldId id="267" r:id="rId14"/>
    <p:sldId id="263" r:id="rId15"/>
    <p:sldId id="298" r:id="rId16"/>
    <p:sldId id="301" r:id="rId17"/>
    <p:sldId id="27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288" y="-8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2B63EF-9AAE-4716-8571-658F77122E0D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169C68-6A0F-4CC6-A3AF-69408B3438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860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169C68-6A0F-4CC6-A3AF-69408B3438F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3773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11/23/2018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9824025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11/23/2018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5730204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6"/>
            <a:ext cx="2743200" cy="43878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6"/>
            <a:ext cx="8026400" cy="43878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11/23/2018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948461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11/23/2018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715245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11/23/2018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909097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2"/>
            <a:ext cx="53848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2"/>
            <a:ext cx="53848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11/23/2018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8690172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11/23/2018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9394334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11/23/2018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9009526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11/23/2018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5592066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11/23/2018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6375188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11/23/2018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0708777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5167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11/23/2018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044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067867" y="2487504"/>
            <a:ext cx="8124627" cy="196907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Высокопроизводительные машины для устройства  бетонных конструкций </a:t>
            </a:r>
            <a:endParaRPr lang="es-ES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3" descr="Astec Logo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59" y="7256"/>
            <a:ext cx="829492" cy="62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Ð³ÐµÑÐ± Ð³Ð¾ÑÐ¾Ð´Ð° ÐÐ°ÑÐ½Ð°ÑÐ»Ð° Ð¼Ð½Ð¾Ð³Ð¾ÑÐ²ÐµÑÐ½ÑÐ¹ Ð²Ð°ÑÐ¸Ð°Ð½Ñ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318" y="1054892"/>
            <a:ext cx="1235075" cy="149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ÐÐ°ÑÑÐ¸Ð½ÐºÐ¸ Ð¿Ð¾ Ð·Ð°Ð¿ÑÐ¾ÑÑ Ð³ÐµÑÐ± Ð°Ð»ÑÐ°Ð¹ÑÐºÐ¾Ð³Ð¾ ÐºÑÐ°Ñ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44798" y="1054891"/>
            <a:ext cx="1395413" cy="149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77144" y="5006643"/>
            <a:ext cx="8038011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>
                <a:latin typeface="Tahoma" panose="020B0604030504040204" pitchFamily="34" charset="0"/>
                <a:cs typeface="Tahoma" panose="020B0604030504040204" pitchFamily="34" charset="0"/>
              </a:rPr>
              <a:t>Докладчик:  Писцов Игорь Николаевич, </a:t>
            </a:r>
          </a:p>
          <a:p>
            <a:r>
              <a:rPr lang="ru-RU" altLang="ru-RU" b="1" dirty="0">
                <a:latin typeface="Tahoma" panose="020B0604030504040204" pitchFamily="34" charset="0"/>
                <a:cs typeface="Tahoma" panose="020B0604030504040204" pitchFamily="34" charset="0"/>
              </a:rPr>
              <a:t>	         начальник отдела продаж ООО «АСТЕХ </a:t>
            </a:r>
            <a:r>
              <a:rPr lang="ru-RU" altLang="ru-RU" b="1" dirty="0" err="1">
                <a:latin typeface="Tahoma" panose="020B0604030504040204" pitchFamily="34" charset="0"/>
                <a:cs typeface="Tahoma" panose="020B0604030504040204" pitchFamily="34" charset="0"/>
              </a:rPr>
              <a:t>Индастриз</a:t>
            </a:r>
            <a:r>
              <a:rPr lang="ru-RU" altLang="ru-RU" b="1" dirty="0">
                <a:latin typeface="Tahoma" panose="020B0604030504040204" pitchFamily="34" charset="0"/>
                <a:cs typeface="Tahoma" panose="020B0604030504040204" pitchFamily="34" charset="0"/>
              </a:rPr>
              <a:t>»</a:t>
            </a:r>
          </a:p>
          <a:p>
            <a:r>
              <a:rPr lang="ru-RU" altLang="ru-RU" sz="1100" b="1" dirty="0">
                <a:latin typeface="Tahoma" panose="020B0604030504040204" pitchFamily="34" charset="0"/>
                <a:cs typeface="Tahoma" panose="020B0604030504040204" pitchFamily="34" charset="0"/>
              </a:rPr>
              <a:t>					</a:t>
            </a:r>
            <a:endParaRPr lang="en-US" altLang="ru-RU" sz="11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Picture 2" descr="Picture 2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10591800" y="163172"/>
            <a:ext cx="1436181" cy="38546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899066" y="1054892"/>
            <a:ext cx="72934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ahoma" panose="020B0604030504040204" pitchFamily="34" charset="0"/>
                <a:ea typeface="MS PGothic" panose="020B0600070205080204" pitchFamily="34" charset="-128"/>
              </a:rPr>
              <a:t>Научно-Технический Совет, г. Барнаул, Алтайский край.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ahoma" panose="020B0604030504040204" pitchFamily="34" charset="0"/>
                <a:ea typeface="MS PGothic" panose="020B0600070205080204" pitchFamily="34" charset="-128"/>
              </a:rPr>
              <a:t>06 </a:t>
            </a:r>
            <a:r>
              <a:rPr lang="ru-RU" altLang="ru-RU" sz="1800" b="1" dirty="0">
                <a:latin typeface="Tahoma" panose="020B0604030504040204" pitchFamily="34" charset="0"/>
                <a:ea typeface="MS PGothic" panose="020B0600070205080204" pitchFamily="34" charset="-128"/>
              </a:rPr>
              <a:t>декабря 2018 г.</a:t>
            </a:r>
          </a:p>
        </p:txBody>
      </p:sp>
    </p:spTree>
    <p:extLst>
      <p:ext uri="{BB962C8B-B14F-4D97-AF65-F5344CB8AC3E}">
        <p14:creationId xmlns:p14="http://schemas.microsoft.com/office/powerpoint/2010/main" xmlns="" val="1994473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5858" y="714103"/>
            <a:ext cx="12086141" cy="704064"/>
          </a:xfrm>
        </p:spPr>
        <p:txBody>
          <a:bodyPr/>
          <a:lstStyle/>
          <a:p>
            <a:r>
              <a:rPr lang="ru-RU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Тротуар, бордюр, лоток       Работа внутри  полосы </a:t>
            </a:r>
            <a:endParaRPr lang="ru-RU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5196" y="1472569"/>
            <a:ext cx="6094644" cy="4573330"/>
          </a:xfrm>
          <a:prstGeom prst="rect">
            <a:avLst/>
          </a:prstGeom>
        </p:spPr>
      </p:pic>
      <p:pic>
        <p:nvPicPr>
          <p:cNvPr id="11" name="Picture 2" descr="Picture 2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0591800" y="163172"/>
            <a:ext cx="1436181" cy="385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Picture 3" descr="Astec Logo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59" y="7256"/>
            <a:ext cx="829492" cy="62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73270" y="1472569"/>
            <a:ext cx="5554711" cy="457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1549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09800" y="699832"/>
            <a:ext cx="8001000" cy="899400"/>
          </a:xfrm>
        </p:spPr>
        <p:txBody>
          <a:bodyPr/>
          <a:lstStyle/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Дамбы и мосты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936" y="1507630"/>
            <a:ext cx="5556069" cy="46915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669" t="1035" r="987" b="1236"/>
          <a:stretch/>
        </p:blipFill>
        <p:spPr>
          <a:xfrm>
            <a:off x="6416361" y="1507629"/>
            <a:ext cx="5422674" cy="4691571"/>
          </a:xfrm>
          <a:prstGeom prst="rect">
            <a:avLst/>
          </a:prstGeom>
        </p:spPr>
      </p:pic>
      <p:pic>
        <p:nvPicPr>
          <p:cNvPr id="13" name="Picture 2" descr="Picture 2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10591800" y="163172"/>
            <a:ext cx="1436181" cy="385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3" descr="Astec Logo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59" y="7256"/>
            <a:ext cx="829492" cy="62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78852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09800" y="548640"/>
            <a:ext cx="8001000" cy="899400"/>
          </a:xfrm>
        </p:spPr>
        <p:txBody>
          <a:bodyPr/>
          <a:lstStyle/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Армирование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0605" y="1433105"/>
            <a:ext cx="5279327" cy="47898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257" y="1418169"/>
            <a:ext cx="5499219" cy="4789880"/>
          </a:xfrm>
          <a:prstGeom prst="rect">
            <a:avLst/>
          </a:prstGeom>
        </p:spPr>
      </p:pic>
      <p:pic>
        <p:nvPicPr>
          <p:cNvPr id="13" name="Picture 2" descr="Picture 2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10591800" y="163172"/>
            <a:ext cx="1436181" cy="385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3" descr="Astec Logo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59" y="7256"/>
            <a:ext cx="829492" cy="62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87583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612149" y="793950"/>
            <a:ext cx="5975989" cy="419843"/>
          </a:xfrm>
        </p:spPr>
        <p:txBody>
          <a:bodyPr>
            <a:no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Другие возможности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машины:</a:t>
            </a:r>
            <a:endParaRPr lang="es-E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6365966" y="5460274"/>
            <a:ext cx="5826035" cy="1236617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У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кладка 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при малом радиусе (от 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0,6м)</a:t>
            </a:r>
          </a:p>
          <a:p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наличие устройства для бурения ям под столбы   (опция)</a:t>
            </a:r>
          </a:p>
          <a:p>
            <a:endParaRPr lang="ru-RU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endParaRPr lang="es-E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09212" y="1341119"/>
            <a:ext cx="5818770" cy="3884023"/>
          </a:xfrm>
          <a:prstGeom prst="rect">
            <a:avLst/>
          </a:prstGeom>
        </p:spPr>
      </p:pic>
      <p:pic>
        <p:nvPicPr>
          <p:cNvPr id="13" name="Picture 2" descr="Picture 2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10591800" y="163172"/>
            <a:ext cx="1436181" cy="385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3" descr="Astec Logo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59" y="7256"/>
            <a:ext cx="829492" cy="62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223" y="1341120"/>
            <a:ext cx="5810526" cy="3884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ítulo 1"/>
          <p:cNvSpPr txBox="1">
            <a:spLocks/>
          </p:cNvSpPr>
          <p:nvPr/>
        </p:nvSpPr>
        <p:spPr bwMode="auto">
          <a:xfrm rot="10800000" flipV="1">
            <a:off x="105859" y="5227649"/>
            <a:ext cx="5937890" cy="1430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Возможность укладки без использования шнура (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3-D 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профилирование). Круиз-контроль, контроль авто-уклона</a:t>
            </a:r>
            <a:r>
              <a:rPr lang="es-E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s-E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s-E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112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226425" y="1015282"/>
            <a:ext cx="8333221" cy="5350684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Затраты на 1 п. м Бр18</a:t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бетон                                                – 248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руб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(4600р/м3)</a:t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трудозатраты                                    – 150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руб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запчасти, ГСМ (включая дизтопливо) – 11  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руб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возможные доп. затраты                    – 50 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руб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Итого                                                – 459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руб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Экономия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1 п. м. –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826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рублей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Разница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более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чем в 3 раза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Стоимость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PC 5700 – 400 000 $ (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курсе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66руб,    26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400 000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руб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).</a:t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Срок эксплуатации -10 лет, укладываем 5000 м3 бетона/год – 27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руб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п.м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s-E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8310702" y="1426214"/>
            <a:ext cx="3530600" cy="2621650"/>
          </a:xfrm>
        </p:spPr>
      </p:pic>
      <p:pic>
        <p:nvPicPr>
          <p:cNvPr id="10" name="Picture 2" descr="Picture 2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0591800" y="163172"/>
            <a:ext cx="1436181" cy="385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Picture 3" descr="Astec Logo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59" y="7256"/>
            <a:ext cx="829492" cy="62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38944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792480"/>
            <a:ext cx="7998823" cy="625687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Преимущества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760" y="1715589"/>
            <a:ext cx="11662221" cy="4580710"/>
          </a:xfrm>
        </p:spPr>
        <p:txBody>
          <a:bodyPr/>
          <a:lstStyle/>
          <a:p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Шнековый транспортер производительностью 1,5 куб. м/мин. без потерь смеси</a:t>
            </a:r>
          </a:p>
          <a:p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Простота в управлении</a:t>
            </a:r>
          </a:p>
          <a:p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Простота в перевозке</a:t>
            </a:r>
          </a:p>
          <a:p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Наличие гидравлически регулируемого триммера (фрезы) с шириной от 5 до 105 см (или до 2 м с расширителями) </a:t>
            </a:r>
          </a:p>
          <a:p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Отличная обзорность готового продукта, бункера шнека и формы</a:t>
            </a:r>
          </a:p>
          <a:p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Большой выбор опций</a:t>
            </a:r>
          </a:p>
          <a:p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Огромный выбор специализированных форм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Picture 2" descr="Picture 2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0591800" y="163172"/>
            <a:ext cx="1436181" cy="385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Picture 3" descr="Astec Logo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59" y="7256"/>
            <a:ext cx="829492" cy="62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29253258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077" y="949234"/>
            <a:ext cx="4397828" cy="1889760"/>
          </a:xfrm>
        </p:spPr>
        <p:txBody>
          <a:bodyPr/>
          <a:lstStyle/>
          <a:p>
            <a:pPr algn="l"/>
            <a:r>
              <a:rPr lang="ru-RU" sz="2000" b="1" dirty="0"/>
              <a:t>ГОСТ 32955-2014 Дороги автомобильные общего пользования. Лотки дорожные водоотводные. Технические требования</a:t>
            </a:r>
            <a:br>
              <a:rPr lang="ru-RU" sz="2000" b="1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253" y="2569029"/>
            <a:ext cx="4214948" cy="1593668"/>
          </a:xfrm>
        </p:spPr>
        <p:txBody>
          <a:bodyPr/>
          <a:lstStyle/>
          <a:p>
            <a:pPr marL="0" indent="0" algn="just">
              <a:buNone/>
            </a:pPr>
            <a:r>
              <a:rPr lang="ru-RU" sz="1400" dirty="0" smtClean="0"/>
              <a:t>Настоящий </a:t>
            </a:r>
            <a:r>
              <a:rPr lang="ru-RU" sz="1400" dirty="0"/>
              <a:t>стандарт распространяется на водоотводные дорожные лотки водоотводные шириной в свету до 1000 мм, в том числе на дорожные лотки, изготавливаемые на месте производства работ из монолитного бетона бетоноукладчиками со скользящей опалубкой (далее - лотки</a:t>
            </a:r>
            <a:r>
              <a:rPr lang="ru-RU" sz="1400" dirty="0" smtClean="0"/>
              <a:t>)…</a:t>
            </a:r>
            <a:endParaRPr lang="ru-RU" sz="1400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8499568" y="1010194"/>
            <a:ext cx="3169918" cy="4895487"/>
            <a:chOff x="8499568" y="1010194"/>
            <a:chExt cx="3169918" cy="4895487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9568" y="1010194"/>
              <a:ext cx="3169918" cy="489548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82211" y="1434359"/>
              <a:ext cx="2167868" cy="4086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166077" y="4458789"/>
            <a:ext cx="4205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ФЭР 06-01-001-01 Устройство бетонной подготовки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73608" y="1010194"/>
            <a:ext cx="3471345" cy="48954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095614600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98186" y="3849190"/>
            <a:ext cx="7467600" cy="7489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СПАСИБО ЗА ВНИМАНИЕ!</a:t>
            </a:r>
            <a:r>
              <a:rPr lang="tr-T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tr-TR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Picture 2" descr="Picture 2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0591800" y="163172"/>
            <a:ext cx="1436181" cy="385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Picture 3" descr="Astec Logo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59" y="7256"/>
            <a:ext cx="829492" cy="62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4366" y="728013"/>
            <a:ext cx="10554789" cy="717610"/>
          </a:xfrm>
        </p:spPr>
        <p:txBody>
          <a:bodyPr/>
          <a:lstStyle/>
          <a:p>
            <a:r>
              <a:rPr lang="ru-RU" dirty="0" smtClean="0"/>
              <a:t>Установка бортовых камней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837" y="1653299"/>
            <a:ext cx="6015752" cy="4361792"/>
          </a:xfrm>
          <a:prstGeom prst="rect">
            <a:avLst/>
          </a:prstGeom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6548846" y="1653299"/>
            <a:ext cx="5329645" cy="4477534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Процесс </a:t>
            </a:r>
          </a:p>
          <a:p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дорогостоящий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трудоемкий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длительный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высокая доля ручного труда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равмоопасный</a:t>
            </a:r>
          </a:p>
          <a:p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Результат</a:t>
            </a:r>
          </a:p>
          <a:p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задержка времени строительства и ремонта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логистические проблемы и пробки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недовольство граждан</a:t>
            </a:r>
          </a:p>
          <a:p>
            <a:endParaRPr lang="es-E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3" descr="Astec Logo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59" y="7256"/>
            <a:ext cx="829492" cy="62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5347821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5169381" y="1033627"/>
            <a:ext cx="2084859" cy="419843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Затраты</a:t>
            </a:r>
            <a:endParaRPr lang="es-E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7149737" y="2079041"/>
            <a:ext cx="4947913" cy="3326641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Tx/>
              <a:buChar char="-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амень с доставкой -960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руб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п.м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ощий бетон – 75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руб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п.м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рудозатраты – 150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руб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п.м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доп. затраты на технику и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инструмент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100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руб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м.п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Tx/>
              <a:buChar char="-"/>
            </a:pP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Итог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: 1285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руб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п.м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Производительность 1 бригады (4 чел) – 100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п.м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/день по готовому основанию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2" descr="Picture 2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0591800" y="163172"/>
            <a:ext cx="1436181" cy="385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Picture 3" descr="Astec Logo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59" y="7256"/>
            <a:ext cx="829492" cy="62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5211" y="1978615"/>
            <a:ext cx="6721930" cy="3748632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0" y="813229"/>
            <a:ext cx="2682240" cy="795550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34823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5460274" y="1312307"/>
            <a:ext cx="6148252" cy="897108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Бордюроукладчик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 Curbers</a:t>
            </a:r>
            <a:endParaRPr lang="es-E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2" descr="T:\Marketing\Photos &amp; Video\Photos - EDITED\BW 57C ALHARBI 200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36320" y="1620711"/>
            <a:ext cx="3679342" cy="43855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07224" y="3350839"/>
            <a:ext cx="632075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Многоцелевая машина со скользящими формами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Мировой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лидер продаж. </a:t>
            </a:r>
          </a:p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Более 3000 работающих машин.</a:t>
            </a:r>
          </a:p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География - более 80 стран.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20138" y="2516259"/>
            <a:ext cx="28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Модель 5700-С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9302" y="880256"/>
            <a:ext cx="532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Альтернативное решение: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" name="Picture 2" descr="Picture 2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0591800" y="163172"/>
            <a:ext cx="1436181" cy="385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3" descr="Astec Logo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59" y="7256"/>
            <a:ext cx="829492" cy="62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09618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7511865" y="3239588"/>
            <a:ext cx="4669237" cy="2256523"/>
          </a:xfrm>
        </p:spPr>
        <p:txBody>
          <a:bodyPr>
            <a:noAutofit/>
          </a:bodyPr>
          <a:lstStyle/>
          <a:p>
            <a:pPr algn="l"/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Достаточно 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3-4 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чел.</a:t>
            </a:r>
            <a:b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1 - управляет машиной,  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 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-  занимается приемкой бетона.</a:t>
            </a:r>
            <a:b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3 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 4 - производят 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нарезку деформационных швов и шлифовку. </a:t>
            </a:r>
            <a:endParaRPr lang="es-E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146" name="Picture 2" descr="http://www.amacocei.com/wp-content/uploads/2010/12/Slip-Form-5700-C-060308-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845" y="1263182"/>
            <a:ext cx="6792685" cy="462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7511865" y="1567544"/>
            <a:ext cx="4362993" cy="153327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Производительность машины 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до 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15 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м/мин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Более чем в 75 раз выше, чем при ручной укладке.</a:t>
            </a:r>
            <a:endParaRPr lang="es-E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2" name="Picture 2" descr="Picture 2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0591800" y="163172"/>
            <a:ext cx="1436181" cy="385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Picture 3" descr="Astec Logo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59" y="7256"/>
            <a:ext cx="829492" cy="62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39207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6391858" y="5008731"/>
            <a:ext cx="5696850" cy="1210491"/>
          </a:xfrm>
        </p:spPr>
        <p:txBody>
          <a:bodyPr>
            <a:noAutofit/>
          </a:bodyPr>
          <a:lstStyle/>
          <a:p>
            <a:pPr algn="l"/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Использование встроенного триммера, позволяет обойтись без подготовки площадки под 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укладку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Рабочая 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ширина от 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до 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105 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см</a:t>
            </a:r>
            <a:r>
              <a:rPr lang="es-E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s-E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s-ES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4" descr="T:\Marketing\Mobile presentation\iPresent content\Photos 2048x2048\5700-C\Trimmer\close_up_trimmer_001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52586" y="1032617"/>
            <a:ext cx="5575395" cy="3757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Picture 2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0591800" y="163172"/>
            <a:ext cx="1436181" cy="385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Picture 3" descr="Astec Logo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59" y="7256"/>
            <a:ext cx="829492" cy="62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8584" y="1032617"/>
            <a:ext cx="5858764" cy="2877532"/>
          </a:xfrm>
          <a:prstGeom prst="rect">
            <a:avLst/>
          </a:prstGeom>
        </p:spPr>
      </p:pic>
      <p:sp>
        <p:nvSpPr>
          <p:cNvPr id="9" name="Título 1"/>
          <p:cNvSpPr txBox="1">
            <a:spLocks/>
          </p:cNvSpPr>
          <p:nvPr/>
        </p:nvSpPr>
        <p:spPr>
          <a:xfrm>
            <a:off x="388585" y="3805646"/>
            <a:ext cx="5858764" cy="2394857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Транспортные размеры</a:t>
            </a:r>
            <a:endParaRPr lang="ru-RU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Ширина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:  2,6 м (при транспортировки правая гусеница задвигается). 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Длина:6,1 м,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высота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:    3,2 м.</a:t>
            </a:r>
            <a:endParaRPr lang="es-E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6484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T:\Marketing\Mobile presentation\iPresent content\Photos 2048x2048\Center Pour\IMG_03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28667" y="1767840"/>
            <a:ext cx="5216434" cy="424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6365406" y="853440"/>
            <a:ext cx="5826594" cy="992776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Возможность укладки 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тротуаров </a:t>
            </a:r>
            <a:r>
              <a:rPr lang="ru-RU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до 2.5 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 </a:t>
            </a:r>
            <a:r>
              <a:rPr lang="ru-RU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(до 3.5 м. в режиме центральной укладки) </a:t>
            </a: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	</a:t>
            </a:r>
            <a:endParaRPr lang="es-E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2" name="Picture 2" descr="Picture 2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0591800" y="163172"/>
            <a:ext cx="1436181" cy="385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Picture 3" descr="Astec Logo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59" y="7256"/>
            <a:ext cx="829492" cy="62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5825" y="1767840"/>
            <a:ext cx="5835561" cy="424909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1803" y="1090732"/>
            <a:ext cx="618360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Укладка </a:t>
            </a:r>
            <a:r>
              <a:rPr lang="ru-RU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барьера большой высоты (до 2.5 м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b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028987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43624" y="714103"/>
            <a:ext cx="7504751" cy="704064"/>
          </a:xfrm>
        </p:spPr>
        <p:txBody>
          <a:bodyPr/>
          <a:lstStyle/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Дренажные сооружения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0605" y="1517710"/>
            <a:ext cx="5331071" cy="45993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6926" y="1517710"/>
            <a:ext cx="5399314" cy="4595707"/>
          </a:xfrm>
          <a:prstGeom prst="rect">
            <a:avLst/>
          </a:prstGeom>
        </p:spPr>
      </p:pic>
      <p:pic>
        <p:nvPicPr>
          <p:cNvPr id="13" name="Picture 2" descr="Picture 2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10591800" y="163172"/>
            <a:ext cx="1436181" cy="385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3" descr="Astec Logo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59" y="7256"/>
            <a:ext cx="829492" cy="62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0094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43624" y="714103"/>
            <a:ext cx="7504751" cy="704064"/>
          </a:xfrm>
        </p:spPr>
        <p:txBody>
          <a:bodyPr/>
          <a:lstStyle/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Дренажные системы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1565" y="1420531"/>
            <a:ext cx="5381897" cy="47681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22721" y="1420531"/>
            <a:ext cx="5209168" cy="4765780"/>
          </a:xfrm>
          <a:prstGeom prst="rect">
            <a:avLst/>
          </a:prstGeom>
        </p:spPr>
      </p:pic>
      <p:pic>
        <p:nvPicPr>
          <p:cNvPr id="13" name="Picture 2" descr="Picture 2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10591800" y="163172"/>
            <a:ext cx="1436181" cy="385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3" descr="Astec Logo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59" y="7256"/>
            <a:ext cx="829492" cy="62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73953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Тема1" id="{7B5A577F-99AD-4B85-9353-0859732A2F8D}" vid="{C4D6CB1E-987A-42D6-A2D7-9AA128823BC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Técnico.thmx</Template>
  <TotalTime>2835</TotalTime>
  <Words>406</Words>
  <Application>Microsoft Office PowerPoint</Application>
  <PresentationFormat>Произвольный</PresentationFormat>
  <Paragraphs>73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Тема1</vt:lpstr>
      <vt:lpstr>Высокопроизводительные машины для устройства  бетонных конструкций </vt:lpstr>
      <vt:lpstr>Установка бортовых камней</vt:lpstr>
      <vt:lpstr>  </vt:lpstr>
      <vt:lpstr>Бордюроукладчик Power Curbers</vt:lpstr>
      <vt:lpstr>Достаточно 3-4 чел.  1 - управляет машиной,   2 -  занимается приемкой бетона. 3 и 4 - производят нарезку деформационных швов и шлифовку. </vt:lpstr>
      <vt:lpstr>Использование встроенного триммера, позволяет обойтись без подготовки площадки под укладку. Рабочая ширина от 5 до 105 см </vt:lpstr>
      <vt:lpstr>Слайд 7</vt:lpstr>
      <vt:lpstr>Дренажные сооружения</vt:lpstr>
      <vt:lpstr>Дренажные системы</vt:lpstr>
      <vt:lpstr>   Тротуар, бордюр, лоток       Работа внутри  полосы </vt:lpstr>
      <vt:lpstr>Дамбы и мосты</vt:lpstr>
      <vt:lpstr>Армирование</vt:lpstr>
      <vt:lpstr>Другие возможности машины:</vt:lpstr>
      <vt:lpstr>Затраты на 1 п. м Бр18 бетон                                                – 248 руб (4600р/м3) трудозатраты                                    – 150 руб запчасти, ГСМ (включая дизтопливо) – 11   руб возможные доп. затраты                    – 50  руб Итого                                                – 459 руб Экономия на 1 п. м. – 826 рублей. Разница более чем в 3 раза.  Стоимость PC 5700 – 400 000 $ (при курсе 66руб,    26 400 000 руб). Срок эксплуатации -10 лет, укладываем 5000 м3 бетона/год – 27 руб/п.м   </vt:lpstr>
      <vt:lpstr> Преимущества</vt:lpstr>
      <vt:lpstr>ГОСТ 32955-2014 Дороги автомобильные общего пользования. Лотки дорожные водоотводные. Технические требования </vt:lpstr>
      <vt:lpstr>СПАСИБО ЗА ВНИМАНИЕ!   </vt:lpstr>
    </vt:vector>
  </TitlesOfParts>
  <Company>TEMAC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Metal barriers vS new yersey barrires</dc:title>
  <dc:creator>Juan Luis Fumado</dc:creator>
  <cp:lastModifiedBy>Рубаненко</cp:lastModifiedBy>
  <cp:revision>128</cp:revision>
  <dcterms:created xsi:type="dcterms:W3CDTF">2013-02-14T17:02:34Z</dcterms:created>
  <dcterms:modified xsi:type="dcterms:W3CDTF">2018-11-23T02:03:23Z</dcterms:modified>
</cp:coreProperties>
</file>