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60" r:id="rId4"/>
    <p:sldId id="261" r:id="rId5"/>
    <p:sldId id="263" r:id="rId6"/>
    <p:sldId id="265" r:id="rId7"/>
    <p:sldId id="269" r:id="rId8"/>
    <p:sldId id="267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78" y="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ublic\Documents\&#1052;&#1086;&#1080;%20&#1076;&#1086;&#1082;&#1091;&#1084;&#1077;&#1085;&#1090;&#1099;\&#1053;&#1048;&#1056;\&#1053;&#1048;&#1056;%202019\&#1040;&#1051;&#1058;&#1043;&#1058;&#1059;-&#1044;&#1048;&#1040;&#1043;%204%202019\&#1088;&#1072;&#1073;&#1086;&#1090;&#1072;%20&#1089;%20&#1076;&#1080;&#1072;&#1075;&#1088;&#1072;&#1084;&#1084;&#1072;&#1084;&#1080;%20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Public\Documents\&#1052;&#1086;&#1080;%20&#1076;&#1086;&#1082;&#1091;&#1084;&#1077;&#1085;&#1090;&#1099;\&#1053;&#1048;&#1056;\&#1053;&#1048;&#1056;%202019\&#1040;&#1051;&#1058;&#1043;&#1058;&#1059;-&#1044;&#1048;&#1040;&#1043;%204%202019\&#1088;&#1072;&#1073;&#1086;&#1090;&#1072;%20&#1089;%20&#1076;&#1080;&#1072;&#1075;&#1088;&#1072;&#1084;&#1084;&#1072;&#1084;&#1080;%20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0" i="0" baseline="0">
                <a:effectLst/>
              </a:rPr>
              <a:t>Колебания высоты насыпи во времени, см</a:t>
            </a:r>
            <a:endParaRPr lang="ru-RU" sz="1400">
              <a:effectLst/>
            </a:endParaRPr>
          </a:p>
        </c:rich>
      </c:tx>
      <c:layout>
        <c:manualLayout>
          <c:xMode val="edge"/>
          <c:yMode val="edge"/>
          <c:x val="0.18970811913197286"/>
          <c:y val="2.753873131016417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Лист1!$T$36:$Y$36</c:f>
              <c:strCache>
                <c:ptCount val="6"/>
                <c:pt idx="0">
                  <c:v>октябрь 2017 г.</c:v>
                </c:pt>
                <c:pt idx="1">
                  <c:v>июнь 2018 г.</c:v>
                </c:pt>
                <c:pt idx="2">
                  <c:v>октябрь 2018 г.</c:v>
                </c:pt>
                <c:pt idx="3">
                  <c:v>март 2019 г.</c:v>
                </c:pt>
                <c:pt idx="4">
                  <c:v>апрель 2019 г.</c:v>
                </c:pt>
                <c:pt idx="5">
                  <c:v>июль 2019 г.</c:v>
                </c:pt>
              </c:strCache>
            </c:strRef>
          </c:cat>
          <c:val>
            <c:numRef>
              <c:f>Лист1!$T$37:$Y$37</c:f>
              <c:numCache>
                <c:formatCode>General</c:formatCode>
                <c:ptCount val="6"/>
              </c:numCache>
            </c:numRef>
          </c:val>
          <c:smooth val="0"/>
        </c:ser>
        <c:ser>
          <c:idx val="1"/>
          <c:order val="1"/>
          <c:tx>
            <c:v>лист 1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5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Лист1!$T$36:$Y$36</c:f>
              <c:strCache>
                <c:ptCount val="6"/>
                <c:pt idx="0">
                  <c:v>октябрь 2017 г.</c:v>
                </c:pt>
                <c:pt idx="1">
                  <c:v>июнь 2018 г.</c:v>
                </c:pt>
                <c:pt idx="2">
                  <c:v>октябрь 2018 г.</c:v>
                </c:pt>
                <c:pt idx="3">
                  <c:v>март 2019 г.</c:v>
                </c:pt>
                <c:pt idx="4">
                  <c:v>апрель 2019 г.</c:v>
                </c:pt>
                <c:pt idx="5">
                  <c:v>июль 2019 г.</c:v>
                </c:pt>
              </c:strCache>
            </c:strRef>
          </c:cat>
          <c:val>
            <c:numRef>
              <c:f>Лист1!$T$38:$Y$38</c:f>
              <c:numCache>
                <c:formatCode>0.0</c:formatCode>
                <c:ptCount val="6"/>
                <c:pt idx="0">
                  <c:v>0</c:v>
                </c:pt>
                <c:pt idx="1">
                  <c:v>0.3</c:v>
                </c:pt>
                <c:pt idx="2">
                  <c:v>0.2</c:v>
                </c:pt>
                <c:pt idx="3">
                  <c:v>1</c:v>
                </c:pt>
                <c:pt idx="4">
                  <c:v>0.5</c:v>
                </c:pt>
                <c:pt idx="5">
                  <c:v>0.1</c:v>
                </c:pt>
              </c:numCache>
            </c:numRef>
          </c:val>
          <c:smooth val="0"/>
        </c:ser>
        <c:ser>
          <c:idx val="2"/>
          <c:order val="2"/>
          <c:tx>
            <c:v>лист 2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3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Лист1!$T$36:$Y$36</c:f>
              <c:strCache>
                <c:ptCount val="6"/>
                <c:pt idx="0">
                  <c:v>октябрь 2017 г.</c:v>
                </c:pt>
                <c:pt idx="1">
                  <c:v>июнь 2018 г.</c:v>
                </c:pt>
                <c:pt idx="2">
                  <c:v>октябрь 2018 г.</c:v>
                </c:pt>
                <c:pt idx="3">
                  <c:v>март 2019 г.</c:v>
                </c:pt>
                <c:pt idx="4">
                  <c:v>апрель 2019 г.</c:v>
                </c:pt>
                <c:pt idx="5">
                  <c:v>июль 2019 г.</c:v>
                </c:pt>
              </c:strCache>
            </c:strRef>
          </c:cat>
          <c:val>
            <c:numRef>
              <c:f>Лист1!$T$39:$Y$39</c:f>
              <c:numCache>
                <c:formatCode>0.0</c:formatCode>
                <c:ptCount val="6"/>
                <c:pt idx="0">
                  <c:v>0</c:v>
                </c:pt>
                <c:pt idx="1">
                  <c:v>0.3</c:v>
                </c:pt>
                <c:pt idx="2">
                  <c:v>-0.1</c:v>
                </c:pt>
                <c:pt idx="3">
                  <c:v>1</c:v>
                </c:pt>
                <c:pt idx="4">
                  <c:v>0.1</c:v>
                </c:pt>
                <c:pt idx="5">
                  <c:v>-0.5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5195760"/>
        <c:axId val="245187920"/>
      </c:lineChart>
      <c:catAx>
        <c:axId val="24519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5187920"/>
        <c:crosses val="autoZero"/>
        <c:auto val="1"/>
        <c:lblAlgn val="ctr"/>
        <c:lblOffset val="100"/>
        <c:noMultiLvlLbl val="0"/>
      </c:catAx>
      <c:valAx>
        <c:axId val="245187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@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45195760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Колебания высоты насыпи во времени, см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Лист1!$T$19:$X$19</c:f>
              <c:strCache>
                <c:ptCount val="5"/>
                <c:pt idx="0">
                  <c:v>октябрь 2017 г.</c:v>
                </c:pt>
                <c:pt idx="1">
                  <c:v>октябрь 2018 г.</c:v>
                </c:pt>
                <c:pt idx="2">
                  <c:v>март 2019 г.</c:v>
                </c:pt>
                <c:pt idx="3">
                  <c:v>апрель 2019 г.</c:v>
                </c:pt>
                <c:pt idx="4">
                  <c:v>июль 2019 г.</c:v>
                </c:pt>
              </c:strCache>
            </c:strRef>
          </c:cat>
          <c:val>
            <c:numRef>
              <c:f>Лист1!$T$20:$X$20</c:f>
              <c:numCache>
                <c:formatCode>@</c:formatCode>
                <c:ptCount val="5"/>
              </c:numCache>
            </c:numRef>
          </c:val>
          <c:smooth val="0"/>
        </c:ser>
        <c:ser>
          <c:idx val="1"/>
          <c:order val="1"/>
          <c:tx>
            <c:v>Лист 1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Лист1!$T$19:$X$19</c:f>
              <c:strCache>
                <c:ptCount val="5"/>
                <c:pt idx="0">
                  <c:v>октябрь 2017 г.</c:v>
                </c:pt>
                <c:pt idx="1">
                  <c:v>октябрь 2018 г.</c:v>
                </c:pt>
                <c:pt idx="2">
                  <c:v>март 2019 г.</c:v>
                </c:pt>
                <c:pt idx="3">
                  <c:v>апрель 2019 г.</c:v>
                </c:pt>
                <c:pt idx="4">
                  <c:v>июль 2019 г.</c:v>
                </c:pt>
              </c:strCache>
            </c:strRef>
          </c:cat>
          <c:val>
            <c:numRef>
              <c:f>Лист1!$T$21:$X$21</c:f>
              <c:numCache>
                <c:formatCode>General</c:formatCode>
                <c:ptCount val="5"/>
                <c:pt idx="0">
                  <c:v>0</c:v>
                </c:pt>
                <c:pt idx="1">
                  <c:v>-0.1</c:v>
                </c:pt>
                <c:pt idx="2">
                  <c:v>2.7</c:v>
                </c:pt>
                <c:pt idx="3">
                  <c:v>1.5</c:v>
                </c:pt>
                <c:pt idx="4">
                  <c:v>-6.4</c:v>
                </c:pt>
              </c:numCache>
            </c:numRef>
          </c:val>
          <c:smooth val="0"/>
        </c:ser>
        <c:ser>
          <c:idx val="2"/>
          <c:order val="2"/>
          <c:tx>
            <c:v>Лист 2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2.5104602510460355E-2"/>
                  <c:y val="-6.9264062968123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Лист1!$T$19:$X$19</c:f>
              <c:strCache>
                <c:ptCount val="5"/>
                <c:pt idx="0">
                  <c:v>октябрь 2017 г.</c:v>
                </c:pt>
                <c:pt idx="1">
                  <c:v>октябрь 2018 г.</c:v>
                </c:pt>
                <c:pt idx="2">
                  <c:v>март 2019 г.</c:v>
                </c:pt>
                <c:pt idx="3">
                  <c:v>апрель 2019 г.</c:v>
                </c:pt>
                <c:pt idx="4">
                  <c:v>июль 2019 г.</c:v>
                </c:pt>
              </c:strCache>
            </c:strRef>
          </c:cat>
          <c:val>
            <c:numRef>
              <c:f>Лист1!$T$22:$X$22</c:f>
              <c:numCache>
                <c:formatCode>General</c:formatCode>
                <c:ptCount val="5"/>
                <c:pt idx="0">
                  <c:v>0</c:v>
                </c:pt>
                <c:pt idx="1">
                  <c:v>-0.2</c:v>
                </c:pt>
                <c:pt idx="2">
                  <c:v>3.7</c:v>
                </c:pt>
                <c:pt idx="3">
                  <c:v>2.2999999999999998</c:v>
                </c:pt>
                <c:pt idx="4">
                  <c:v>-0.8</c:v>
                </c:pt>
              </c:numCache>
            </c:numRef>
          </c:val>
          <c:smooth val="0"/>
        </c:ser>
        <c:ser>
          <c:idx val="3"/>
          <c:order val="3"/>
          <c:tx>
            <c:v>Лист 3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Lbls>
            <c:dLbl>
              <c:idx val="2"/>
              <c:layout>
                <c:manualLayout>
                  <c:x val="-1.3947001394700242E-2"/>
                  <c:y val="-6.9264062968123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0683403068340408E-2"/>
                  <c:y val="6.4646458770248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Лист1!$T$19:$X$19</c:f>
              <c:strCache>
                <c:ptCount val="5"/>
                <c:pt idx="0">
                  <c:v>октябрь 2017 г.</c:v>
                </c:pt>
                <c:pt idx="1">
                  <c:v>октябрь 2018 г.</c:v>
                </c:pt>
                <c:pt idx="2">
                  <c:v>март 2019 г.</c:v>
                </c:pt>
                <c:pt idx="3">
                  <c:v>апрель 2019 г.</c:v>
                </c:pt>
                <c:pt idx="4">
                  <c:v>июль 2019 г.</c:v>
                </c:pt>
              </c:strCache>
            </c:strRef>
          </c:cat>
          <c:val>
            <c:numRef>
              <c:f>Лист1!$T$23:$X$23</c:f>
              <c:numCache>
                <c:formatCode>General</c:formatCode>
                <c:ptCount val="5"/>
                <c:pt idx="0">
                  <c:v>0</c:v>
                </c:pt>
                <c:pt idx="1">
                  <c:v>-0.2</c:v>
                </c:pt>
                <c:pt idx="2">
                  <c:v>3.8</c:v>
                </c:pt>
                <c:pt idx="3">
                  <c:v>2</c:v>
                </c:pt>
                <c:pt idx="4">
                  <c:v>-1.3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2473936"/>
        <c:axId val="252474496"/>
      </c:lineChart>
      <c:catAx>
        <c:axId val="25247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474496"/>
        <c:crosses val="autoZero"/>
        <c:auto val="1"/>
        <c:lblAlgn val="ctr"/>
        <c:lblOffset val="100"/>
        <c:noMultiLvlLbl val="0"/>
      </c:catAx>
      <c:valAx>
        <c:axId val="252474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@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47393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egendEntry>
        <c:idx val="0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96BF1-23B7-4278-9707-7F3E87977EE9}" type="datetimeFigureOut">
              <a:rPr lang="ru-RU" smtClean="0"/>
              <a:t>28.11.2019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39734-F13E-4011-84AE-6E27E315B2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726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39734-F13E-4011-84AE-6E27E315B2B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21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39734-F13E-4011-84AE-6E27E315B2B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149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645024"/>
            <a:ext cx="5544616" cy="2742055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/>
          <a:p>
            <a:pPr marL="0" algn="ctr"/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ФГБОУ ВО «</a:t>
            </a:r>
            <a:r>
              <a:rPr lang="ru-RU" alt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АлтГТУ</a:t>
            </a:r>
            <a:endParaRPr lang="ru-RU" alt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0" algn="ctr"/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им. И.И. Ползунова» </a:t>
            </a:r>
            <a:b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д.т.н., проф. кафедры ТС </a:t>
            </a:r>
          </a:p>
          <a:p>
            <a:pPr algn="ctr">
              <a:lnSpc>
                <a:spcPct val="120000"/>
              </a:lnSpc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Свиридов В.Л., раб. т. 29-09-81</a:t>
            </a: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К.т.н., доцент кафедры </a:t>
            </a:r>
            <a:r>
              <a:rPr lang="ru-RU" alt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ОФИГиГ</a:t>
            </a:r>
            <a:endParaRPr lang="ru-RU" alt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Азаров Б.Ф., раб. т. 29-07-41</a:t>
            </a:r>
            <a:endParaRPr lang="en-US" alt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ru-RU" alt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ru-RU" dirty="0" smtClean="0">
                <a:solidFill>
                  <a:schemeClr val="tx1"/>
                </a:solidFill>
              </a:rPr>
              <a:t>e-mail: </a:t>
            </a:r>
            <a:r>
              <a:rPr lang="en-US" dirty="0" smtClean="0">
                <a:solidFill>
                  <a:schemeClr val="tx1"/>
                </a:solidFill>
              </a:rPr>
              <a:t>unkc-ts2@mail.ru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endParaRPr lang="en-US" dirty="0" smtClean="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dirty="0" smtClean="0">
                <a:solidFill>
                  <a:schemeClr val="tx1"/>
                </a:solidFill>
              </a:rPr>
              <a:t>stf-ofigig@mail.ru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8352928" cy="345638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Оценка степени износа отдельных слоев покрытий </a:t>
            </a:r>
            <a:r>
              <a:rPr lang="ru-RU" sz="4400" b="1" dirty="0" smtClean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автомобильных дорог</a:t>
            </a:r>
            <a:r>
              <a:rPr lang="ru-RU" sz="4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с помощью прибора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Strato-Test </a:t>
            </a:r>
            <a:r>
              <a:rPr lang="en-US" sz="4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4100</a:t>
            </a:r>
            <a:endParaRPr lang="ru-RU" sz="4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agt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23" y="3866799"/>
            <a:ext cx="207327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719" y="4437112"/>
            <a:ext cx="8183880" cy="151216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основу работы прибора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Strato-Test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4100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положен </a:t>
            </a:r>
            <a:r>
              <a:rPr lang="ru-RU" sz="2400" b="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вихретоковый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принцип нахождения расстояния от измерительного датчика до листа алюминиевой фольги, заранее уложенного под слои дорожной </a:t>
            </a:r>
            <a:r>
              <a:rPr lang="ru-RU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одежды</a:t>
            </a:r>
            <a:r>
              <a:rPr lang="ru-RU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24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4893" t="-1147" r="21856" b="17025"/>
          <a:stretch/>
        </p:blipFill>
        <p:spPr bwMode="auto">
          <a:xfrm>
            <a:off x="5122776" y="521792"/>
            <a:ext cx="355282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r="4511" b="15632"/>
          <a:stretch/>
        </p:blipFill>
        <p:spPr bwMode="auto">
          <a:xfrm>
            <a:off x="460248" y="521792"/>
            <a:ext cx="45731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149080"/>
            <a:ext cx="8352928" cy="2088232"/>
          </a:xfrm>
        </p:spPr>
        <p:txBody>
          <a:bodyPr anchor="t">
            <a:noAutofit/>
          </a:bodyPr>
          <a:lstStyle/>
          <a:p>
            <a:pPr algn="ctr"/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При создании долговременной геодезической основы в качестве высотных реперов использованы винтовые </a:t>
            </a:r>
            <a:r>
              <a:rPr lang="ru-RU" sz="22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сваи конструкции </a:t>
            </a:r>
            <a:r>
              <a:rPr lang="en-US" sz="22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BAU-</a:t>
            </a:r>
            <a:r>
              <a:rPr lang="en-US" sz="2200" b="0" dirty="0" err="1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Grup</a:t>
            </a:r>
            <a:r>
              <a:rPr lang="ru-RU" sz="22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длиной 3,0 м которые завинчиваются на глубину </a:t>
            </a:r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3,5-3,7 </a:t>
            </a:r>
            <a:r>
              <a:rPr lang="ru-RU" sz="22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 (ниже глубины промерзания грунта</a:t>
            </a:r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), в непосредственной близости от мест закладки алюминиевой фольги с применением специальной техники или вручную</a:t>
            </a:r>
            <a:endParaRPr lang="ru-RU" sz="22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28072" b="19185"/>
          <a:stretch/>
        </p:blipFill>
        <p:spPr bwMode="auto">
          <a:xfrm>
            <a:off x="429940" y="476672"/>
            <a:ext cx="43580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2" t="21681" r="20601" b="27950"/>
          <a:stretch/>
        </p:blipFill>
        <p:spPr>
          <a:xfrm>
            <a:off x="4932039" y="470357"/>
            <a:ext cx="3754761" cy="36787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149080"/>
            <a:ext cx="8424936" cy="2376264"/>
          </a:xfrm>
        </p:spPr>
        <p:txBody>
          <a:bodyPr anchor="t">
            <a:noAutofit/>
          </a:bodyPr>
          <a:lstStyle/>
          <a:p>
            <a:pPr algn="ctr"/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Высотное нивелирование реперов осуществлялось при помощи прибора </a:t>
            </a:r>
            <a:r>
              <a:rPr lang="en-US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LEICA Sprinter</a:t>
            </a:r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50. В качестве нивелирной марки используется болт М24х50 с полной резьбой, закрученный в центральное отверстие винтовой сваи, погруженной в грунт на глубину 50-70 см от поверхности земли </a:t>
            </a:r>
            <a:endParaRPr lang="ru-RU" sz="22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 l="-1500" r="23041"/>
          <a:stretch>
            <a:fillRect/>
          </a:stretch>
        </p:blipFill>
        <p:spPr bwMode="auto">
          <a:xfrm>
            <a:off x="4700582" y="440075"/>
            <a:ext cx="384045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3750" t="7885" r="30000" b="16664"/>
          <a:stretch>
            <a:fillRect/>
          </a:stretch>
        </p:blipFill>
        <p:spPr bwMode="auto">
          <a:xfrm>
            <a:off x="762412" y="471914"/>
            <a:ext cx="3658736" cy="368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429000"/>
            <a:ext cx="8424936" cy="3429000"/>
          </a:xfrm>
        </p:spPr>
        <p:txBody>
          <a:bodyPr anchor="t">
            <a:noAutofit/>
          </a:bodyPr>
          <a:lstStyle/>
          <a:p>
            <a:pPr algn="ctr"/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Высотное положение закладок дополнительно определялось с помощью наземного лазерного сканера GLS-1500 TOPCON, который позволяет получить цифровую модель поверхности  исследуемого участка дорожного полотна с заданной плотностью точек. По ним можно построить продольный и поперечный профили дороги, получить координаты </a:t>
            </a:r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точек</a:t>
            </a:r>
            <a:r>
              <a:rPr lang="ru-RU" sz="22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ходимость результатов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измерения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разными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методами </a:t>
            </a:r>
            <a:r>
              <a:rPr lang="ru-RU" sz="2200" b="0" spc="-40" dirty="0" err="1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сос-тавляет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нивелир–тахеометр +6-7 мм; нивелир–сканер -3 </a:t>
            </a:r>
            <a:r>
              <a:rPr lang="ru-RU" sz="2200" b="0" spc="-4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мм.</a:t>
            </a:r>
            <a:endParaRPr lang="ru-RU" sz="2200" b="0" spc="-4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688" t="6878" r="11905" b="36380"/>
          <a:stretch>
            <a:fillRect/>
          </a:stretch>
        </p:blipFill>
        <p:spPr bwMode="auto">
          <a:xfrm>
            <a:off x="467544" y="476672"/>
            <a:ext cx="3528392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1" r="14982" b="6588"/>
          <a:stretch>
            <a:fillRect/>
          </a:stretch>
        </p:blipFill>
        <p:spPr bwMode="auto">
          <a:xfrm>
            <a:off x="4067944" y="476672"/>
            <a:ext cx="4608512" cy="3024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260648"/>
            <a:ext cx="2702726" cy="614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Места дислокации листов-отражателей из фольги на участках федеральных автодорог Алтайского края</a:t>
            </a:r>
          </a:p>
          <a:p>
            <a:pPr algn="ctr"/>
            <a:endParaRPr lang="en-US" dirty="0" smtClean="0"/>
          </a:p>
          <a:p>
            <a:pPr lvl="0"/>
            <a:r>
              <a:rPr lang="en-US" sz="1600" dirty="0" smtClean="0"/>
              <a:t>5 </a:t>
            </a:r>
            <a:r>
              <a:rPr lang="ru-RU" sz="1600" dirty="0" smtClean="0"/>
              <a:t>штук на А-322: </a:t>
            </a:r>
          </a:p>
          <a:p>
            <a:r>
              <a:rPr lang="ru-RU" sz="1600" dirty="0"/>
              <a:t>км 32+093 </a:t>
            </a:r>
          </a:p>
          <a:p>
            <a:r>
              <a:rPr lang="ru-RU" sz="1600" dirty="0"/>
              <a:t>км 57+500 </a:t>
            </a:r>
          </a:p>
          <a:p>
            <a:r>
              <a:rPr lang="ru-RU" sz="1600" dirty="0"/>
              <a:t>км 127+123, </a:t>
            </a:r>
          </a:p>
          <a:p>
            <a:r>
              <a:rPr lang="ru-RU" sz="1600" dirty="0"/>
              <a:t>км 182+240, </a:t>
            </a:r>
          </a:p>
          <a:p>
            <a:pPr lvl="0"/>
            <a:r>
              <a:rPr lang="ru-RU" sz="1600" dirty="0" smtClean="0"/>
              <a:t>км 324+380, </a:t>
            </a:r>
          </a:p>
          <a:p>
            <a:pPr lvl="0">
              <a:spcBef>
                <a:spcPts val="600"/>
              </a:spcBef>
            </a:pPr>
            <a:r>
              <a:rPr lang="ru-RU" sz="1600" dirty="0" smtClean="0"/>
              <a:t>и 10 штук на Р-256:</a:t>
            </a:r>
          </a:p>
          <a:p>
            <a:pPr lvl="0"/>
            <a:r>
              <a:rPr lang="ru-RU" sz="1600" dirty="0" smtClean="0"/>
              <a:t>км 157+540,</a:t>
            </a:r>
          </a:p>
          <a:p>
            <a:pPr lvl="0"/>
            <a:r>
              <a:rPr lang="ru-RU" sz="1600" dirty="0" smtClean="0"/>
              <a:t>км 324+935,</a:t>
            </a:r>
          </a:p>
          <a:p>
            <a:pPr lvl="0"/>
            <a:r>
              <a:rPr lang="ru-RU" sz="1600" dirty="0" smtClean="0"/>
              <a:t>км 341+100,</a:t>
            </a:r>
          </a:p>
          <a:p>
            <a:pPr lvl="0"/>
            <a:r>
              <a:rPr lang="ru-RU" sz="1600" dirty="0" smtClean="0"/>
              <a:t>км 368+085,  </a:t>
            </a:r>
            <a:endParaRPr lang="ru-RU" sz="1600" dirty="0"/>
          </a:p>
          <a:p>
            <a:pPr lvl="0"/>
            <a:r>
              <a:rPr lang="ru-RU" sz="1600" dirty="0" smtClean="0"/>
              <a:t>км 361+300, </a:t>
            </a:r>
          </a:p>
          <a:p>
            <a:pPr lvl="0"/>
            <a:r>
              <a:rPr lang="ru-RU" sz="1600" dirty="0"/>
              <a:t>км </a:t>
            </a:r>
            <a:r>
              <a:rPr lang="ru-RU" sz="1600" dirty="0" smtClean="0"/>
              <a:t>373+920,</a:t>
            </a:r>
            <a:endParaRPr lang="ru-RU" sz="1600" dirty="0"/>
          </a:p>
          <a:p>
            <a:pPr lvl="0"/>
            <a:r>
              <a:rPr lang="ru-RU" sz="1600" dirty="0"/>
              <a:t>км </a:t>
            </a:r>
            <a:r>
              <a:rPr lang="ru-RU" sz="1600" dirty="0" smtClean="0"/>
              <a:t>447+204,</a:t>
            </a:r>
          </a:p>
          <a:p>
            <a:pPr lvl="0"/>
            <a:r>
              <a:rPr lang="ru-RU" sz="1600" dirty="0"/>
              <a:t>км 471+940,</a:t>
            </a:r>
            <a:r>
              <a:rPr lang="ru-RU" sz="1600" dirty="0" smtClean="0"/>
              <a:t> </a:t>
            </a:r>
          </a:p>
          <a:p>
            <a:pPr lvl="0"/>
            <a:r>
              <a:rPr lang="ru-RU" sz="1600" dirty="0"/>
              <a:t>км </a:t>
            </a:r>
            <a:r>
              <a:rPr lang="ru-RU" sz="1600" dirty="0" smtClean="0"/>
              <a:t>917+346,</a:t>
            </a:r>
          </a:p>
          <a:p>
            <a:pPr lvl="0"/>
            <a:r>
              <a:rPr lang="ru-RU" sz="1600" dirty="0" smtClean="0"/>
              <a:t>км 921+192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255" y="-39966"/>
            <a:ext cx="6124886" cy="686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46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109640"/>
              </p:ext>
            </p:extLst>
          </p:nvPr>
        </p:nvGraphicFramePr>
        <p:xfrm>
          <a:off x="418717" y="1772816"/>
          <a:ext cx="8352286" cy="4770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13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3383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20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0120"/>
                <a:gridCol w="864096"/>
                <a:gridCol w="864096"/>
                <a:gridCol w="1209824"/>
                <a:gridCol w="1188658"/>
              </a:tblGrid>
              <a:tr h="43326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Место закладки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6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Колебание </a:t>
                      </a:r>
                      <a:r>
                        <a:rPr lang="ru-RU" sz="1400" dirty="0" smtClean="0">
                          <a:effectLst/>
                        </a:rPr>
                        <a:t>разностей высотных отметок пары реперов на участках наблюдений, </a:t>
                      </a:r>
                      <a:r>
                        <a:rPr lang="ru-RU" sz="1400" dirty="0">
                          <a:effectLst/>
                          <a:sym typeface="Symbol" panose="05050102010706020507" pitchFamily="18" charset="2"/>
                        </a:rPr>
                        <a:t></a:t>
                      </a:r>
                      <a:r>
                        <a:rPr lang="ru-RU" sz="1400" dirty="0">
                          <a:effectLst/>
                        </a:rPr>
                        <a:t> = </a:t>
                      </a:r>
                      <a:r>
                        <a:rPr lang="ru-RU" sz="14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400" baseline="-25000" dirty="0" err="1">
                          <a:effectLst/>
                        </a:rPr>
                        <a:t>i</a:t>
                      </a:r>
                      <a:r>
                        <a:rPr lang="ru-RU" sz="1400" dirty="0">
                          <a:effectLst/>
                        </a:rPr>
                        <a:t> – </a:t>
                      </a:r>
                      <a:r>
                        <a:rPr lang="ru-RU" sz="14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ru-RU" sz="1400" baseline="-25000" dirty="0">
                          <a:effectLst/>
                        </a:rPr>
                        <a:t>0</a:t>
                      </a:r>
                      <a:r>
                        <a:rPr lang="ru-RU" sz="1400" dirty="0">
                          <a:effectLst/>
                        </a:rPr>
                        <a:t>, мм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Среднее значение колебаний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65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-20" baseline="0" dirty="0">
                          <a:effectLst/>
                        </a:rPr>
                        <a:t>Октябрь </a:t>
                      </a:r>
                      <a:r>
                        <a:rPr lang="ru-RU" sz="1400" spc="-20" baseline="0" dirty="0" smtClean="0">
                          <a:effectLst/>
                        </a:rPr>
                        <a:t>2017 </a:t>
                      </a:r>
                      <a:r>
                        <a:rPr lang="en-US" sz="1400" spc="-20" baseline="0" dirty="0" smtClean="0">
                          <a:effectLst/>
                        </a:rPr>
                        <a:t>-</a:t>
                      </a:r>
                      <a:r>
                        <a:rPr lang="ru-RU" sz="1400" spc="-20" baseline="0" dirty="0">
                          <a:effectLst/>
                        </a:rPr>
                        <a:t>август 2017</a:t>
                      </a:r>
                      <a:endParaRPr lang="ru-RU" sz="1400" spc="-2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Июнь </a:t>
                      </a:r>
                      <a:r>
                        <a:rPr lang="ru-RU" sz="1400" dirty="0" smtClean="0">
                          <a:effectLst/>
                        </a:rPr>
                        <a:t>2018 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ru-RU" sz="1400" dirty="0">
                          <a:effectLst/>
                        </a:rPr>
                        <a:t>август 2017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Октябрь </a:t>
                      </a:r>
                      <a:r>
                        <a:rPr lang="en-US" sz="1400" dirty="0" smtClean="0">
                          <a:effectLst/>
                        </a:rPr>
                        <a:t>2018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ru-RU" sz="1400" dirty="0">
                          <a:effectLst/>
                        </a:rPr>
                        <a:t>август 2017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Март </a:t>
                      </a:r>
                      <a:endParaRPr lang="ru-RU" sz="14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</a:t>
                      </a:r>
                      <a:r>
                        <a:rPr lang="en-US" sz="1400" dirty="0" smtClean="0">
                          <a:effectLst/>
                        </a:rPr>
                        <a:t>9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ru-RU" sz="1400" dirty="0">
                          <a:effectLst/>
                        </a:rPr>
                        <a:t>август 2017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Апрель </a:t>
                      </a:r>
                      <a:r>
                        <a:rPr lang="ru-RU" sz="1400" dirty="0" smtClean="0">
                          <a:effectLst/>
                        </a:rPr>
                        <a:t>201</a:t>
                      </a:r>
                      <a:r>
                        <a:rPr lang="en-US" sz="1400" dirty="0" smtClean="0">
                          <a:effectLst/>
                        </a:rPr>
                        <a:t>9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ru-RU" sz="1400" dirty="0">
                          <a:effectLst/>
                        </a:rPr>
                        <a:t>август 2017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Июнь </a:t>
                      </a:r>
                      <a:endParaRPr lang="ru-RU" sz="14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</a:t>
                      </a:r>
                      <a:r>
                        <a:rPr lang="en-US" sz="1400" dirty="0" smtClean="0">
                          <a:effectLst/>
                        </a:rPr>
                        <a:t>9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- </a:t>
                      </a:r>
                      <a:r>
                        <a:rPr lang="ru-RU" sz="1400" dirty="0">
                          <a:effectLst/>
                        </a:rPr>
                        <a:t>август </a:t>
                      </a:r>
                      <a:endParaRPr lang="ru-RU" sz="1400" dirty="0" smtClean="0">
                        <a:effectLst/>
                      </a:endParaRPr>
                    </a:p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6630">
                <a:tc gridSpan="8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Автодорога А-322 «Барнаул – Рубцовск – граница с республикой Казахстан»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32+093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+5,2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+0,70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км 57+500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+3,3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+1,2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+0,37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127+123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-1,5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-1,8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-2,8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-5,2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-2,3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-5,0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-3,1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км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324+380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+1,0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+0,7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-2,7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-3,0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-1,3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-2,5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-1,30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6630">
                <a:tc gridSpan="8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Автодорога P-256 «Чуйский тракт»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324+935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+1,2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+0,56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341+100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-3,3</a:t>
                      </a:r>
                      <a:r>
                        <a:rPr lang="ru-RU" sz="1800" dirty="0" smtClean="0">
                          <a:effectLst/>
                        </a:rPr>
                        <a:t>;-</a:t>
                      </a:r>
                      <a:r>
                        <a:rPr lang="ru-RU" sz="1800" dirty="0">
                          <a:effectLst/>
                        </a:rPr>
                        <a:t>2,3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-2,8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368+085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+0,8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-0,60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361+300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+1,2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+0,7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+2,7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+1,0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+0,90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373+920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+0,7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-1,3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-0,2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03715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км 447+204 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-0,7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-4,7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-2,70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391" marR="373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2920" y="476672"/>
            <a:ext cx="8183880" cy="40976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Стабильность высотных реперов во времени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142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085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измерений на автодороге </a:t>
            </a:r>
            <a:b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А-322,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км.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324+380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05" y="1619287"/>
            <a:ext cx="3847656" cy="1980563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962984"/>
              </p:ext>
            </p:extLst>
          </p:nvPr>
        </p:nvGraphicFramePr>
        <p:xfrm>
          <a:off x="505200" y="4373599"/>
          <a:ext cx="8183561" cy="149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4997">
                  <a:extLst>
                    <a:ext uri="{9D8B030D-6E8A-4147-A177-3AD203B41FA5}">
                      <a16:colId xmlns:a16="http://schemas.microsoft.com/office/drawing/2014/main" xmlns="" val="3284455571"/>
                    </a:ext>
                  </a:extLst>
                </a:gridCol>
                <a:gridCol w="726700">
                  <a:extLst>
                    <a:ext uri="{9D8B030D-6E8A-4147-A177-3AD203B41FA5}">
                      <a16:colId xmlns:a16="http://schemas.microsoft.com/office/drawing/2014/main" xmlns="" val="3685788965"/>
                    </a:ext>
                  </a:extLst>
                </a:gridCol>
                <a:gridCol w="726700">
                  <a:extLst>
                    <a:ext uri="{9D8B030D-6E8A-4147-A177-3AD203B41FA5}">
                      <a16:colId xmlns:a16="http://schemas.microsoft.com/office/drawing/2014/main" xmlns="" val="2453109774"/>
                    </a:ext>
                  </a:extLst>
                </a:gridCol>
                <a:gridCol w="726700">
                  <a:extLst>
                    <a:ext uri="{9D8B030D-6E8A-4147-A177-3AD203B41FA5}">
                      <a16:colId xmlns:a16="http://schemas.microsoft.com/office/drawing/2014/main" xmlns="" val="1314967097"/>
                    </a:ext>
                  </a:extLst>
                </a:gridCol>
                <a:gridCol w="726700">
                  <a:extLst>
                    <a:ext uri="{9D8B030D-6E8A-4147-A177-3AD203B41FA5}">
                      <a16:colId xmlns:a16="http://schemas.microsoft.com/office/drawing/2014/main" xmlns="" val="67361696"/>
                    </a:ext>
                  </a:extLst>
                </a:gridCol>
                <a:gridCol w="726700">
                  <a:extLst>
                    <a:ext uri="{9D8B030D-6E8A-4147-A177-3AD203B41FA5}">
                      <a16:colId xmlns:a16="http://schemas.microsoft.com/office/drawing/2014/main" xmlns="" val="2345312461"/>
                    </a:ext>
                  </a:extLst>
                </a:gridCol>
                <a:gridCol w="725064">
                  <a:extLst>
                    <a:ext uri="{9D8B030D-6E8A-4147-A177-3AD203B41FA5}">
                      <a16:colId xmlns:a16="http://schemas.microsoft.com/office/drawing/2014/main" xmlns="" val="917019886"/>
                    </a:ext>
                  </a:extLst>
                </a:gridCol>
              </a:tblGrid>
              <a:tr h="35687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Местоположение листов алюминиевой фольги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19.10.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16.06.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12.10.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01.03.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12.04.</a:t>
                      </a:r>
                      <a:endParaRPr lang="ru-RU" sz="110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10.07</a:t>
                      </a:r>
                      <a:endParaRPr lang="ru-RU" sz="110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0991913"/>
                  </a:ext>
                </a:extLst>
              </a:tr>
              <a:tr h="1225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Толщина покрытия до фольги, см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98128930"/>
                  </a:ext>
                </a:extLst>
              </a:tr>
              <a:tr h="35687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Лист </a:t>
                      </a:r>
                      <a:r>
                        <a:rPr lang="ru-RU" sz="1400" dirty="0" smtClean="0">
                          <a:effectLst/>
                        </a:rPr>
                        <a:t>1, (Т-1 и Т-2) км </a:t>
                      </a:r>
                      <a:r>
                        <a:rPr lang="ru-RU" sz="1400" dirty="0">
                          <a:effectLst/>
                        </a:rPr>
                        <a:t>324+380, под выравнивающий слой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10,9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67083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Лист </a:t>
                      </a:r>
                      <a:r>
                        <a:rPr lang="ru-RU" sz="1400" dirty="0" smtClean="0">
                          <a:effectLst/>
                        </a:rPr>
                        <a:t>2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 smtClean="0">
                          <a:effectLst/>
                        </a:rPr>
                        <a:t>(</a:t>
                      </a:r>
                      <a:r>
                        <a:rPr lang="ru-RU" sz="1400" dirty="0" smtClean="0">
                          <a:effectLst/>
                        </a:rPr>
                        <a:t>Т-3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baseline="0" dirty="0" smtClean="0">
                          <a:effectLst/>
                        </a:rPr>
                        <a:t>и </a:t>
                      </a:r>
                      <a:r>
                        <a:rPr lang="ru-RU" sz="1400" baseline="0" dirty="0" smtClean="0">
                          <a:effectLst/>
                        </a:rPr>
                        <a:t>Т-4)</a:t>
                      </a:r>
                      <a:r>
                        <a:rPr lang="ru-RU" sz="1400" dirty="0" smtClean="0">
                          <a:effectLst/>
                        </a:rPr>
                        <a:t>, </a:t>
                      </a:r>
                      <a:r>
                        <a:rPr lang="ru-RU" sz="1400" dirty="0">
                          <a:effectLst/>
                        </a:rPr>
                        <a:t>км 324+379, под верхний слой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118880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5284451"/>
              </p:ext>
            </p:extLst>
          </p:nvPr>
        </p:nvGraphicFramePr>
        <p:xfrm>
          <a:off x="4367214" y="1419500"/>
          <a:ext cx="4326731" cy="276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6421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085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измерений на автодороге </a:t>
            </a:r>
            <a:b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Р-256, км.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361+300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050300"/>
              </p:ext>
            </p:extLst>
          </p:nvPr>
        </p:nvGraphicFramePr>
        <p:xfrm>
          <a:off x="517487" y="3987098"/>
          <a:ext cx="8183881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25459">
                  <a:extLst>
                    <a:ext uri="{9D8B030D-6E8A-4147-A177-3AD203B41FA5}">
                      <a16:colId xmlns:a16="http://schemas.microsoft.com/office/drawing/2014/main" xmlns="" val="879208319"/>
                    </a:ext>
                  </a:extLst>
                </a:gridCol>
                <a:gridCol w="725717">
                  <a:extLst>
                    <a:ext uri="{9D8B030D-6E8A-4147-A177-3AD203B41FA5}">
                      <a16:colId xmlns:a16="http://schemas.microsoft.com/office/drawing/2014/main" xmlns="" val="680417054"/>
                    </a:ext>
                  </a:extLst>
                </a:gridCol>
                <a:gridCol w="726541">
                  <a:extLst>
                    <a:ext uri="{9D8B030D-6E8A-4147-A177-3AD203B41FA5}">
                      <a16:colId xmlns:a16="http://schemas.microsoft.com/office/drawing/2014/main" xmlns="" val="1310836102"/>
                    </a:ext>
                  </a:extLst>
                </a:gridCol>
                <a:gridCol w="726541">
                  <a:extLst>
                    <a:ext uri="{9D8B030D-6E8A-4147-A177-3AD203B41FA5}">
                      <a16:colId xmlns:a16="http://schemas.microsoft.com/office/drawing/2014/main" xmlns="" val="1227672329"/>
                    </a:ext>
                  </a:extLst>
                </a:gridCol>
                <a:gridCol w="726541">
                  <a:extLst>
                    <a:ext uri="{9D8B030D-6E8A-4147-A177-3AD203B41FA5}">
                      <a16:colId xmlns:a16="http://schemas.microsoft.com/office/drawing/2014/main" xmlns="" val="1247932204"/>
                    </a:ext>
                  </a:extLst>
                </a:gridCol>
                <a:gridCol w="726541">
                  <a:extLst>
                    <a:ext uri="{9D8B030D-6E8A-4147-A177-3AD203B41FA5}">
                      <a16:colId xmlns:a16="http://schemas.microsoft.com/office/drawing/2014/main" xmlns="" val="3531294365"/>
                    </a:ext>
                  </a:extLst>
                </a:gridCol>
                <a:gridCol w="726541">
                  <a:extLst>
                    <a:ext uri="{9D8B030D-6E8A-4147-A177-3AD203B41FA5}">
                      <a16:colId xmlns:a16="http://schemas.microsoft.com/office/drawing/2014/main" xmlns="" val="67729725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Местоположение листов алюминиевой фольги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21.10.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19.06.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25.10.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15.03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20.04.</a:t>
                      </a:r>
                      <a:endParaRPr lang="ru-RU" sz="1100" dirty="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12.07</a:t>
                      </a:r>
                      <a:endParaRPr lang="ru-RU" sz="1100">
                        <a:effectLst/>
                      </a:endParaRPr>
                    </a:p>
                    <a:p>
                      <a:pPr indent="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2019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169034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Толщина покрытия до фольги, см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91584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Лист 1</a:t>
                      </a:r>
                      <a:r>
                        <a:rPr lang="ru-RU" sz="1400" dirty="0" smtClean="0">
                          <a:effectLst/>
                        </a:rPr>
                        <a:t>, (Т-1 и Т-2), </a:t>
                      </a:r>
                      <a:r>
                        <a:rPr lang="ru-RU" sz="1400" dirty="0">
                          <a:effectLst/>
                        </a:rPr>
                        <a:t>км 361+309, слева в сторону Бийска, под верхний слой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4,0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4,0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37861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Лист 2, </a:t>
                      </a:r>
                      <a:r>
                        <a:rPr lang="ru-RU" sz="1400" dirty="0" smtClean="0">
                          <a:effectLst/>
                        </a:rPr>
                        <a:t>(Т-3 и Т-4), км </a:t>
                      </a:r>
                      <a:r>
                        <a:rPr lang="ru-RU" sz="1400" dirty="0">
                          <a:effectLst/>
                        </a:rPr>
                        <a:t>361+305, слева в сторону Бийска, под основной слой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42165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Лист 3</a:t>
                      </a:r>
                      <a:r>
                        <a:rPr lang="ru-RU" sz="1400" dirty="0" smtClean="0">
                          <a:effectLst/>
                        </a:rPr>
                        <a:t>,(Т-5 и Т-6), </a:t>
                      </a:r>
                      <a:r>
                        <a:rPr lang="ru-RU" sz="1400" dirty="0">
                          <a:effectLst/>
                        </a:rPr>
                        <a:t>км 361+300, слева в сторону Бийска, под выравнивающий слой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17,2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17,2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17,2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17,1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17,1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17,1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49031707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87" y="1418945"/>
            <a:ext cx="3581400" cy="2381250"/>
          </a:xfrm>
          <a:prstGeom prst="rect">
            <a:avLst/>
          </a:prstGeom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886926"/>
              </p:ext>
            </p:extLst>
          </p:nvPr>
        </p:nvGraphicFramePr>
        <p:xfrm>
          <a:off x="4148418" y="1188290"/>
          <a:ext cx="4552950" cy="2750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23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1125</TotalTime>
  <Words>676</Words>
  <Application>Microsoft Office PowerPoint</Application>
  <PresentationFormat>Экран (4:3)</PresentationFormat>
  <Paragraphs>203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Verdana</vt:lpstr>
      <vt:lpstr>Wingdings 2</vt:lpstr>
      <vt:lpstr>Аспект</vt:lpstr>
      <vt:lpstr>Презентация PowerPoint</vt:lpstr>
      <vt:lpstr>В основу работы прибора Strato-Test 4100 положен вихретоковый принцип нахождения расстояния от измерительного датчика до листа алюминиевой фольги, заранее уложенного под слои дорожной одежды </vt:lpstr>
      <vt:lpstr>При создании долговременной геодезической основы в качестве высотных реперов использованы винтовые сваи конструкции BAU-Grup длиной 3,0 м которые завинчиваются на глубину 3,5-3,7 м (ниже глубины промерзания грунта), в непосредственной близости от мест закладки алюминиевой фольги с применением специальной техники или вручную</vt:lpstr>
      <vt:lpstr>Высотное нивелирование реперов осуществлялось при помощи прибора LEICA Sprinter 50. В качестве нивелирной марки используется болт М24х50 с полной резьбой, закрученный в центральное отверстие винтовой сваи, погруженной в грунт на глубину 50-70 см от поверхности земли </vt:lpstr>
      <vt:lpstr>Высотное положение закладок дополнительно определялось с помощью наземного лазерного сканера GLS-1500 TOPCON, который позволяет получить цифровую модель поверхности  исследуемого участка дорожного полотна с заданной плотностью точек. По ним можно построить продольный и поперечный профили дороги, получить координаты точек. Сходимость результатов измерения разными методами сос-тавляет: нивелир–тахеометр +6-7 мм; нивелир–сканер -3 мм.</vt:lpstr>
      <vt:lpstr>Презентация PowerPoint</vt:lpstr>
      <vt:lpstr>Презентация PowerPoint</vt:lpstr>
      <vt:lpstr>Результаты измерений на автодороге  А-322, км. 324+380</vt:lpstr>
      <vt:lpstr>Результаты измерений на автодороге  Р-256, км. 361+300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-</cp:lastModifiedBy>
  <cp:revision>65</cp:revision>
  <dcterms:created xsi:type="dcterms:W3CDTF">2017-11-19T16:46:45Z</dcterms:created>
  <dcterms:modified xsi:type="dcterms:W3CDTF">2019-11-28T05:16:37Z</dcterms:modified>
</cp:coreProperties>
</file>