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drawings/drawing1.xml" ContentType="application/vnd.openxmlformats-officedocument.drawingml.chartshapes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drawings/drawing2.xml" ContentType="application/vnd.openxmlformats-officedocument.drawingml.chartshapes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8"/>
  </p:notesMasterIdLst>
  <p:sldIdLst>
    <p:sldId id="308" r:id="rId2"/>
    <p:sldId id="291" r:id="rId3"/>
    <p:sldId id="300" r:id="rId4"/>
    <p:sldId id="307" r:id="rId5"/>
    <p:sldId id="293" r:id="rId6"/>
    <p:sldId id="294" r:id="rId7"/>
    <p:sldId id="298" r:id="rId8"/>
    <p:sldId id="299" r:id="rId9"/>
    <p:sldId id="301" r:id="rId10"/>
    <p:sldId id="310" r:id="rId11"/>
    <p:sldId id="297" r:id="rId12"/>
    <p:sldId id="305" r:id="rId13"/>
    <p:sldId id="303" r:id="rId14"/>
    <p:sldId id="306" r:id="rId15"/>
    <p:sldId id="304" r:id="rId16"/>
    <p:sldId id="284" r:id="rId17"/>
  </p:sldIdLst>
  <p:sldSz cx="12192000" cy="685800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9CCEE"/>
    <a:srgbClr val="CC9900"/>
    <a:srgbClr val="76B531"/>
    <a:srgbClr val="BFBFBF"/>
    <a:srgbClr val="297FD5"/>
    <a:srgbClr val="C00000"/>
    <a:srgbClr val="A3D67F"/>
    <a:srgbClr val="00B050"/>
    <a:srgbClr val="2A5F8E"/>
    <a:srgbClr val="FFC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97" d="100"/>
          <a:sy n="97" d="100"/>
        </p:scale>
        <p:origin x="78" y="4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\\SERGEI-PC\Users\Sergei\Documents\&#1059;&#1087;&#1088;&#1076;&#1086;&#1088;&#1072;&#1083;&#1090;&#1072;&#1081;\&#1055;&#1088;&#1077;&#1079;&#1077;&#1085;&#1090;&#1072;&#1094;&#1080;&#1103;%20IRI\&#1044;&#1080;&#1072;&#1075;&#1088;&#1072;&#1084;&#1084;&#1072;%202015-2019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\\SERGEI-PC\Users\Sergei\Documents\&#1059;&#1087;&#1088;&#1076;&#1086;&#1088;&#1072;&#1083;&#1090;&#1072;&#1081;\&#1055;&#1088;&#1077;&#1079;&#1077;&#1085;&#1090;&#1072;&#1094;&#1080;&#1103;%20IRI\&#1044;&#1080;&#1072;&#1075;&#1088;&#1072;&#1084;&#1084;&#1072;%202015-2019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\\SERGEI-PC\Users\Sergei\Documents\&#1059;&#1087;&#1088;&#1076;&#1086;&#1088;&#1072;&#1083;&#1090;&#1072;&#1081;\&#1055;&#1088;&#1077;&#1079;&#1077;&#1085;&#1090;&#1072;&#1094;&#1080;&#1103;%20IRI\&#1044;&#1080;&#1072;&#1075;&#1088;&#1072;&#1084;&#1084;&#1072;%202015-2019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&#1044;&#1080;&#1072;&#1075;&#1088;&#1072;&#1084;&#1084;&#1072;%20&#1074;%20Microsoft%20PowerPoint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\\SERGEI-PC\Users\Sergei\Documents\&#1059;&#1087;&#1088;&#1076;&#1086;&#1088;&#1072;&#1083;&#1090;&#1072;&#1081;\&#1055;&#1088;&#1077;&#1079;&#1077;&#1085;&#1090;&#1072;&#1094;&#1080;&#1103;%20IRI\&#1044;&#1080;&#1072;&#1075;&#1088;&#1072;&#1084;&#1084;&#1072;%202015-2019.xlsx" TargetMode="External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chartUserShapes" Target="../drawings/drawing1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\\SERGEI-PC\Users\Sergei\Documents\&#1059;&#1087;&#1088;&#1076;&#1086;&#1088;&#1072;&#1083;&#1090;&#1072;&#1081;\&#1055;&#1088;&#1077;&#1079;&#1077;&#1085;&#1090;&#1072;&#1094;&#1080;&#1103;%20IRI\&#1044;&#1080;&#1072;&#1075;&#1088;&#1072;&#1084;&#1084;&#1072;%202015-2019.xlsx" TargetMode="External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chartUserShapes" Target="../drawings/drawing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7.917081351336526E-2"/>
          <c:y val="5.3648209714027915E-2"/>
          <c:w val="0.88621521316136553"/>
          <c:h val="0.84486043303205116"/>
        </c:manualLayout>
      </c:layout>
      <c:scatterChart>
        <c:scatterStyle val="smoothMarker"/>
        <c:varyColors val="0"/>
        <c:ser>
          <c:idx val="0"/>
          <c:order val="0"/>
          <c:tx>
            <c:strRef>
              <c:f>'2015-2019'!$A$3</c:f>
              <c:strCache>
                <c:ptCount val="1"/>
                <c:pt idx="0">
                  <c:v>А-322 144-156</c:v>
                </c:pt>
              </c:strCache>
            </c:strRef>
          </c:tx>
          <c:spPr>
            <a:ln w="38100" cap="rnd" cmpd="sng">
              <a:solidFill>
                <a:srgbClr val="C00000"/>
              </a:solidFill>
              <a:prstDash val="dash"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'2015-2019'!$C$2:$G$2</c:f>
              <c:numCache>
                <c:formatCode>General</c:formatCode>
                <c:ptCount val="5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</c:numCache>
            </c:numRef>
          </c:xVal>
          <c:yVal>
            <c:numRef>
              <c:f>'2015-2019'!$C$3:$G$3</c:f>
              <c:numCache>
                <c:formatCode>General</c:formatCode>
                <c:ptCount val="5"/>
                <c:pt idx="0">
                  <c:v>1.3</c:v>
                </c:pt>
                <c:pt idx="1">
                  <c:v>1.37</c:v>
                </c:pt>
                <c:pt idx="2">
                  <c:v>1.42</c:v>
                </c:pt>
                <c:pt idx="3">
                  <c:v>1.53</c:v>
                </c:pt>
                <c:pt idx="4">
                  <c:v>1.7</c:v>
                </c:pt>
              </c:numCache>
            </c:numRef>
          </c:yVal>
          <c:smooth val="1"/>
        </c:ser>
        <c:ser>
          <c:idx val="1"/>
          <c:order val="1"/>
          <c:tx>
            <c:strRef>
              <c:f>'2015-2019'!$A$4</c:f>
              <c:strCache>
                <c:ptCount val="1"/>
                <c:pt idx="0">
                  <c:v>А-322 303-313</c:v>
                </c:pt>
              </c:strCache>
            </c:strRef>
          </c:tx>
          <c:spPr>
            <a:ln w="47625" cap="rnd">
              <a:solidFill>
                <a:srgbClr val="FFC000"/>
              </a:solidFill>
              <a:prstDash val="sysDot"/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rgbClr val="FFC000"/>
                </a:solidFill>
              </a:ln>
              <a:effectLst/>
            </c:spPr>
          </c:marker>
          <c:xVal>
            <c:numRef>
              <c:f>'2015-2019'!$C$2:$G$2</c:f>
              <c:numCache>
                <c:formatCode>General</c:formatCode>
                <c:ptCount val="5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</c:numCache>
            </c:numRef>
          </c:xVal>
          <c:yVal>
            <c:numRef>
              <c:f>'2015-2019'!$C$4:$G$4</c:f>
              <c:numCache>
                <c:formatCode>General</c:formatCode>
                <c:ptCount val="5"/>
                <c:pt idx="0">
                  <c:v>1.55</c:v>
                </c:pt>
                <c:pt idx="1">
                  <c:v>1.5</c:v>
                </c:pt>
                <c:pt idx="2">
                  <c:v>1.53</c:v>
                </c:pt>
                <c:pt idx="3">
                  <c:v>1.62</c:v>
                </c:pt>
                <c:pt idx="4">
                  <c:v>1.54</c:v>
                </c:pt>
              </c:numCache>
            </c:numRef>
          </c:yVal>
          <c:smooth val="1"/>
        </c:ser>
        <c:ser>
          <c:idx val="2"/>
          <c:order val="2"/>
          <c:tx>
            <c:strRef>
              <c:f>'2015-2019'!$A$5</c:f>
              <c:strCache>
                <c:ptCount val="1"/>
                <c:pt idx="0">
                  <c:v>Р-256 235-237</c:v>
                </c:pt>
              </c:strCache>
            </c:strRef>
          </c:tx>
          <c:spPr>
            <a:ln w="38100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xVal>
            <c:numRef>
              <c:f>'2015-2019'!$C$2:$G$2</c:f>
              <c:numCache>
                <c:formatCode>General</c:formatCode>
                <c:ptCount val="5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</c:numCache>
            </c:numRef>
          </c:xVal>
          <c:yVal>
            <c:numRef>
              <c:f>'2015-2019'!$C$5:$G$5</c:f>
              <c:numCache>
                <c:formatCode>General</c:formatCode>
                <c:ptCount val="5"/>
                <c:pt idx="0">
                  <c:v>1.1299999999999999</c:v>
                </c:pt>
                <c:pt idx="1">
                  <c:v>1.29</c:v>
                </c:pt>
                <c:pt idx="2">
                  <c:v>1.35</c:v>
                </c:pt>
                <c:pt idx="3">
                  <c:v>1.39</c:v>
                </c:pt>
                <c:pt idx="4">
                  <c:v>1.82</c:v>
                </c:pt>
              </c:numCache>
            </c:numRef>
          </c:yVal>
          <c:smooth val="1"/>
        </c:ser>
        <c:ser>
          <c:idx val="3"/>
          <c:order val="3"/>
          <c:tx>
            <c:strRef>
              <c:f>'2015-2019'!$A$6</c:f>
              <c:strCache>
                <c:ptCount val="1"/>
                <c:pt idx="0">
                  <c:v>Р-256 237-243</c:v>
                </c:pt>
              </c:strCache>
            </c:strRef>
          </c:tx>
          <c:spPr>
            <a:ln w="38100" cap="rnd">
              <a:solidFill>
                <a:schemeClr val="accent4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solidFill>
                  <a:schemeClr val="accent4"/>
                </a:solidFill>
              </a:ln>
              <a:effectLst/>
            </c:spPr>
          </c:marker>
          <c:xVal>
            <c:numRef>
              <c:f>'2015-2019'!$C$2:$G$2</c:f>
              <c:numCache>
                <c:formatCode>General</c:formatCode>
                <c:ptCount val="5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</c:numCache>
            </c:numRef>
          </c:xVal>
          <c:yVal>
            <c:numRef>
              <c:f>'2015-2019'!$C$6:$G$6</c:f>
              <c:numCache>
                <c:formatCode>General</c:formatCode>
                <c:ptCount val="5"/>
                <c:pt idx="0">
                  <c:v>1.1000000000000001</c:v>
                </c:pt>
                <c:pt idx="1">
                  <c:v>1.3</c:v>
                </c:pt>
                <c:pt idx="2">
                  <c:v>1.34</c:v>
                </c:pt>
                <c:pt idx="3">
                  <c:v>1.54</c:v>
                </c:pt>
                <c:pt idx="4">
                  <c:v>1.55</c:v>
                </c:pt>
              </c:numCache>
            </c:numRef>
          </c:yVal>
          <c:smooth val="1"/>
        </c:ser>
        <c:ser>
          <c:idx val="4"/>
          <c:order val="4"/>
          <c:tx>
            <c:strRef>
              <c:f>'2015-2019'!$A$7</c:f>
              <c:strCache>
                <c:ptCount val="1"/>
                <c:pt idx="0">
                  <c:v>Р-256 249-258</c:v>
                </c:pt>
              </c:strCache>
            </c:strRef>
          </c:tx>
          <c:spPr>
            <a:ln w="38100" cap="rnd">
              <a:solidFill>
                <a:schemeClr val="accent5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5"/>
              </a:solidFill>
              <a:ln w="9525">
                <a:solidFill>
                  <a:schemeClr val="accent5"/>
                </a:solidFill>
              </a:ln>
              <a:effectLst/>
            </c:spPr>
          </c:marker>
          <c:xVal>
            <c:numRef>
              <c:f>'2015-2019'!$C$2:$G$2</c:f>
              <c:numCache>
                <c:formatCode>General</c:formatCode>
                <c:ptCount val="5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</c:numCache>
            </c:numRef>
          </c:xVal>
          <c:yVal>
            <c:numRef>
              <c:f>'2015-2019'!$C$7:$G$7</c:f>
              <c:numCache>
                <c:formatCode>General</c:formatCode>
                <c:ptCount val="5"/>
                <c:pt idx="0">
                  <c:v>1.1299999999999999</c:v>
                </c:pt>
                <c:pt idx="1">
                  <c:v>1.34</c:v>
                </c:pt>
                <c:pt idx="2">
                  <c:v>1.48</c:v>
                </c:pt>
                <c:pt idx="3">
                  <c:v>1.72</c:v>
                </c:pt>
                <c:pt idx="4">
                  <c:v>1.82</c:v>
                </c:pt>
              </c:numCache>
            </c:numRef>
          </c:yVal>
          <c:smooth val="1"/>
        </c:ser>
        <c:ser>
          <c:idx val="5"/>
          <c:order val="5"/>
          <c:tx>
            <c:strRef>
              <c:f>'2015-2019'!$A$8</c:f>
              <c:strCache>
                <c:ptCount val="1"/>
                <c:pt idx="0">
                  <c:v>Р-256 258-268</c:v>
                </c:pt>
              </c:strCache>
            </c:strRef>
          </c:tx>
          <c:spPr>
            <a:ln w="38100" cap="rnd">
              <a:solidFill>
                <a:schemeClr val="accent6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6"/>
              </a:solidFill>
              <a:ln w="9525">
                <a:solidFill>
                  <a:schemeClr val="accent6"/>
                </a:solidFill>
              </a:ln>
              <a:effectLst/>
            </c:spPr>
          </c:marker>
          <c:xVal>
            <c:numRef>
              <c:f>'2015-2019'!$C$2:$G$2</c:f>
              <c:numCache>
                <c:formatCode>General</c:formatCode>
                <c:ptCount val="5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</c:numCache>
            </c:numRef>
          </c:xVal>
          <c:yVal>
            <c:numRef>
              <c:f>'2015-2019'!$C$8:$G$8</c:f>
              <c:numCache>
                <c:formatCode>General</c:formatCode>
                <c:ptCount val="5"/>
                <c:pt idx="0">
                  <c:v>1.21</c:v>
                </c:pt>
                <c:pt idx="1">
                  <c:v>1.26</c:v>
                </c:pt>
                <c:pt idx="2">
                  <c:v>1.4</c:v>
                </c:pt>
                <c:pt idx="3">
                  <c:v>1.56</c:v>
                </c:pt>
                <c:pt idx="4">
                  <c:v>1.68</c:v>
                </c:pt>
              </c:numCache>
            </c:numRef>
          </c:yVal>
          <c:smooth val="1"/>
        </c:ser>
        <c:ser>
          <c:idx val="6"/>
          <c:order val="6"/>
          <c:tx>
            <c:strRef>
              <c:f>'2015-2019'!$A$9</c:f>
              <c:strCache>
                <c:ptCount val="1"/>
                <c:pt idx="0">
                  <c:v>Р-256 304-314</c:v>
                </c:pt>
              </c:strCache>
            </c:strRef>
          </c:tx>
          <c:spPr>
            <a:ln w="38100" cap="rnd">
              <a:solidFill>
                <a:schemeClr val="accent1">
                  <a:lumMod val="60000"/>
                </a:schemeClr>
              </a:solidFill>
              <a:prstDash val="dash"/>
              <a:round/>
            </a:ln>
            <a:effectLst/>
          </c:spPr>
          <c:marker>
            <c:symbol val="circle"/>
            <c:size val="5"/>
            <c:spPr>
              <a:solidFill>
                <a:schemeClr val="accent1">
                  <a:lumMod val="60000"/>
                </a:schemeClr>
              </a:solidFill>
              <a:ln w="9525">
                <a:solidFill>
                  <a:schemeClr val="accent1">
                    <a:lumMod val="60000"/>
                  </a:schemeClr>
                </a:solidFill>
              </a:ln>
              <a:effectLst/>
            </c:spPr>
          </c:marker>
          <c:xVal>
            <c:numRef>
              <c:f>'2015-2019'!$C$2:$G$2</c:f>
              <c:numCache>
                <c:formatCode>General</c:formatCode>
                <c:ptCount val="5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</c:numCache>
            </c:numRef>
          </c:xVal>
          <c:yVal>
            <c:numRef>
              <c:f>'2015-2019'!$C$9:$G$9</c:f>
              <c:numCache>
                <c:formatCode>General</c:formatCode>
                <c:ptCount val="5"/>
                <c:pt idx="0">
                  <c:v>1.44</c:v>
                </c:pt>
                <c:pt idx="1">
                  <c:v>1.51</c:v>
                </c:pt>
                <c:pt idx="2">
                  <c:v>1.64</c:v>
                </c:pt>
                <c:pt idx="3">
                  <c:v>1.68</c:v>
                </c:pt>
                <c:pt idx="4">
                  <c:v>1.86</c:v>
                </c:pt>
              </c:numCache>
            </c:numRef>
          </c:yVal>
          <c:smooth val="1"/>
        </c:ser>
        <c:ser>
          <c:idx val="7"/>
          <c:order val="7"/>
          <c:tx>
            <c:strRef>
              <c:f>'2015-2019'!$A$10</c:f>
              <c:strCache>
                <c:ptCount val="1"/>
                <c:pt idx="0">
                  <c:v>Р-256 314-324</c:v>
                </c:pt>
              </c:strCache>
            </c:strRef>
          </c:tx>
          <c:spPr>
            <a:ln w="38100" cap="rnd">
              <a:solidFill>
                <a:schemeClr val="bg1">
                  <a:lumMod val="65000"/>
                </a:schemeClr>
              </a:solidFill>
              <a:prstDash val="dash"/>
              <a:round/>
            </a:ln>
            <a:effectLst/>
          </c:spPr>
          <c:marker>
            <c:symbol val="circle"/>
            <c:size val="5"/>
            <c:spPr>
              <a:solidFill>
                <a:schemeClr val="accent2">
                  <a:lumMod val="60000"/>
                </a:schemeClr>
              </a:solidFill>
              <a:ln w="9525">
                <a:solidFill>
                  <a:schemeClr val="accent2">
                    <a:lumMod val="60000"/>
                  </a:schemeClr>
                </a:solidFill>
              </a:ln>
              <a:effectLst/>
            </c:spPr>
          </c:marker>
          <c:xVal>
            <c:numRef>
              <c:f>'2015-2019'!$C$2:$G$2</c:f>
              <c:numCache>
                <c:formatCode>General</c:formatCode>
                <c:ptCount val="5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</c:numCache>
            </c:numRef>
          </c:xVal>
          <c:yVal>
            <c:numRef>
              <c:f>'2015-2019'!$C$10:$G$10</c:f>
              <c:numCache>
                <c:formatCode>General</c:formatCode>
                <c:ptCount val="5"/>
                <c:pt idx="0">
                  <c:v>1.41</c:v>
                </c:pt>
                <c:pt idx="1">
                  <c:v>1.49</c:v>
                </c:pt>
                <c:pt idx="2">
                  <c:v>1.62</c:v>
                </c:pt>
                <c:pt idx="3">
                  <c:v>1.65</c:v>
                </c:pt>
                <c:pt idx="4">
                  <c:v>1.92</c:v>
                </c:pt>
              </c:numCache>
            </c:numRef>
          </c:yVal>
          <c:smooth val="1"/>
        </c:ser>
        <c:ser>
          <c:idx val="8"/>
          <c:order val="8"/>
          <c:tx>
            <c:strRef>
              <c:f>'2015-2019'!$A$11</c:f>
              <c:strCache>
                <c:ptCount val="1"/>
                <c:pt idx="0">
                  <c:v>Р-256 подъезд к Барнаулу 0-2,6</c:v>
                </c:pt>
              </c:strCache>
            </c:strRef>
          </c:tx>
          <c:spPr>
            <a:ln w="47625" cap="rnd">
              <a:solidFill>
                <a:srgbClr val="FF0000"/>
              </a:solidFill>
              <a:prstDash val="sysDot"/>
              <a:round/>
            </a:ln>
            <a:effectLst/>
          </c:spPr>
          <c:marker>
            <c:symbol val="circle"/>
            <c:size val="5"/>
            <c:spPr>
              <a:solidFill>
                <a:schemeClr val="accent3">
                  <a:lumMod val="60000"/>
                </a:schemeClr>
              </a:solidFill>
              <a:ln w="9525">
                <a:solidFill>
                  <a:srgbClr val="92D050"/>
                </a:solidFill>
              </a:ln>
              <a:effectLst/>
            </c:spPr>
          </c:marker>
          <c:xVal>
            <c:numRef>
              <c:f>'2015-2019'!$C$2:$G$2</c:f>
              <c:numCache>
                <c:formatCode>General</c:formatCode>
                <c:ptCount val="5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</c:numCache>
            </c:numRef>
          </c:xVal>
          <c:yVal>
            <c:numRef>
              <c:f>'2015-2019'!$C$11:$G$11</c:f>
              <c:numCache>
                <c:formatCode>General</c:formatCode>
                <c:ptCount val="5"/>
                <c:pt idx="0">
                  <c:v>1.33</c:v>
                </c:pt>
                <c:pt idx="1">
                  <c:v>1.39</c:v>
                </c:pt>
                <c:pt idx="2">
                  <c:v>1.47</c:v>
                </c:pt>
                <c:pt idx="3">
                  <c:v>1.61</c:v>
                </c:pt>
                <c:pt idx="4">
                  <c:v>1.71</c:v>
                </c:pt>
              </c:numCache>
            </c:numRef>
          </c:yVal>
          <c:smooth val="1"/>
        </c:ser>
        <c:ser>
          <c:idx val="9"/>
          <c:order val="9"/>
          <c:tx>
            <c:strRef>
              <c:f>'2015-2019'!$A$12</c:f>
              <c:strCache>
                <c:ptCount val="1"/>
                <c:pt idx="0">
                  <c:v>Р-256 подъезд к Барнаулу 2,6-11,36</c:v>
                </c:pt>
              </c:strCache>
            </c:strRef>
          </c:tx>
          <c:spPr>
            <a:ln w="38100" cap="rnd">
              <a:solidFill>
                <a:srgbClr val="00B05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>
                  <a:lumMod val="60000"/>
                </a:schemeClr>
              </a:solidFill>
              <a:ln w="9525">
                <a:solidFill>
                  <a:srgbClr val="00B050"/>
                </a:solidFill>
              </a:ln>
              <a:effectLst/>
            </c:spPr>
          </c:marker>
          <c:xVal>
            <c:numRef>
              <c:f>'2015-2019'!$C$2:$G$2</c:f>
              <c:numCache>
                <c:formatCode>General</c:formatCode>
                <c:ptCount val="5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</c:numCache>
            </c:numRef>
          </c:xVal>
          <c:yVal>
            <c:numRef>
              <c:f>'2015-2019'!$C$12:$G$12</c:f>
              <c:numCache>
                <c:formatCode>General</c:formatCode>
                <c:ptCount val="5"/>
                <c:pt idx="0">
                  <c:v>1.18</c:v>
                </c:pt>
                <c:pt idx="1">
                  <c:v>1.38</c:v>
                </c:pt>
                <c:pt idx="2">
                  <c:v>1.54</c:v>
                </c:pt>
                <c:pt idx="3">
                  <c:v>1.56</c:v>
                </c:pt>
                <c:pt idx="4">
                  <c:v>1.55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07985384"/>
        <c:axId val="529469400"/>
      </c:scatterChart>
      <c:valAx>
        <c:axId val="207985384"/>
        <c:scaling>
          <c:orientation val="minMax"/>
          <c:max val="2019"/>
          <c:min val="2015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/>
                  <a:t>Год обследования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29469400"/>
        <c:crosses val="autoZero"/>
        <c:crossBetween val="midCat"/>
        <c:majorUnit val="1"/>
      </c:valAx>
      <c:valAx>
        <c:axId val="529469400"/>
        <c:scaling>
          <c:orientation val="minMax"/>
          <c:min val="1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/>
                  <a:t>Показания ровности </a:t>
                </a:r>
                <a:r>
                  <a:rPr lang="en-US"/>
                  <a:t>IRI, </a:t>
                </a:r>
                <a:r>
                  <a:rPr lang="ru-RU"/>
                  <a:t>м/км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07985384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9527303132737261"/>
          <c:y val="0.5501028839324994"/>
          <c:w val="0.30337249054931553"/>
          <c:h val="0.3427289517321074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b="1" i="0" baseline="0"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7.917081351336526E-2"/>
          <c:y val="5.3648209714027915E-2"/>
          <c:w val="0.88621521316136553"/>
          <c:h val="0.84486043303205116"/>
        </c:manualLayout>
      </c:layout>
      <c:scatterChart>
        <c:scatterStyle val="smoothMarker"/>
        <c:varyColors val="0"/>
        <c:ser>
          <c:idx val="0"/>
          <c:order val="0"/>
          <c:tx>
            <c:strRef>
              <c:f>'2016-2019'!$A$4</c:f>
              <c:strCache>
                <c:ptCount val="1"/>
                <c:pt idx="0">
                  <c:v>А-322 132,3-139,7</c:v>
                </c:pt>
              </c:strCache>
            </c:strRef>
          </c:tx>
          <c:spPr>
            <a:ln w="38100" cap="rnd">
              <a:solidFill>
                <a:srgbClr val="C00000"/>
              </a:solidFill>
              <a:prstDash val="solid"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'2016-2019'!$C$2:$F$2</c:f>
              <c:numCache>
                <c:formatCode>General</c:formatCode>
                <c:ptCount val="4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</c:numCache>
            </c:numRef>
          </c:xVal>
          <c:yVal>
            <c:numRef>
              <c:f>'2016-2019'!$C$4:$F$4</c:f>
              <c:numCache>
                <c:formatCode>0.00</c:formatCode>
                <c:ptCount val="4"/>
                <c:pt idx="0">
                  <c:v>1.3</c:v>
                </c:pt>
                <c:pt idx="1">
                  <c:v>1.4</c:v>
                </c:pt>
                <c:pt idx="2">
                  <c:v>1.67</c:v>
                </c:pt>
                <c:pt idx="3">
                  <c:v>1.67</c:v>
                </c:pt>
              </c:numCache>
            </c:numRef>
          </c:yVal>
          <c:smooth val="1"/>
        </c:ser>
        <c:ser>
          <c:idx val="1"/>
          <c:order val="1"/>
          <c:tx>
            <c:strRef>
              <c:f>'2016-2019'!$A$6</c:f>
              <c:strCache>
                <c:ptCount val="1"/>
                <c:pt idx="0">
                  <c:v>Р-256 162,3-170</c:v>
                </c:pt>
              </c:strCache>
            </c:strRef>
          </c:tx>
          <c:spPr>
            <a:ln w="38100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xVal>
            <c:numRef>
              <c:f>'2016-2019'!$C$2:$F$2</c:f>
              <c:numCache>
                <c:formatCode>General</c:formatCode>
                <c:ptCount val="4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</c:numCache>
            </c:numRef>
          </c:xVal>
          <c:yVal>
            <c:numRef>
              <c:f>'2016-2019'!$C$6:$F$6</c:f>
              <c:numCache>
                <c:formatCode>0.00</c:formatCode>
                <c:ptCount val="4"/>
                <c:pt idx="0">
                  <c:v>1.32</c:v>
                </c:pt>
                <c:pt idx="1">
                  <c:v>1.42</c:v>
                </c:pt>
                <c:pt idx="2">
                  <c:v>1.71</c:v>
                </c:pt>
                <c:pt idx="3">
                  <c:v>1.74</c:v>
                </c:pt>
              </c:numCache>
            </c:numRef>
          </c:yVal>
          <c:smooth val="1"/>
        </c:ser>
        <c:ser>
          <c:idx val="2"/>
          <c:order val="2"/>
          <c:tx>
            <c:strRef>
              <c:f>'2016-2019'!$A$5</c:f>
              <c:strCache>
                <c:ptCount val="1"/>
                <c:pt idx="0">
                  <c:v>А-322 18,5-30</c:v>
                </c:pt>
              </c:strCache>
            </c:strRef>
          </c:tx>
          <c:spPr>
            <a:ln w="38100" cap="rnd">
              <a:solidFill>
                <a:srgbClr val="FF0000"/>
              </a:solidFill>
              <a:prstDash val="solid"/>
              <a:round/>
            </a:ln>
            <a:effectLst/>
          </c:spPr>
          <c:marker>
            <c:symbol val="circle"/>
            <c:size val="5"/>
            <c:spPr>
              <a:solidFill>
                <a:srgbClr val="FF0000"/>
              </a:solidFill>
              <a:ln w="9525">
                <a:solidFill>
                  <a:srgbClr val="FF0000"/>
                </a:solidFill>
              </a:ln>
              <a:effectLst/>
            </c:spPr>
          </c:marker>
          <c:dPt>
            <c:idx val="3"/>
            <c:marker>
              <c:symbol val="circle"/>
              <c:size val="5"/>
              <c:spPr>
                <a:solidFill>
                  <a:srgbClr val="FF0000"/>
                </a:solidFill>
                <a:ln w="9525">
                  <a:solidFill>
                    <a:srgbClr val="FF0000"/>
                  </a:solidFill>
                </a:ln>
                <a:effectLst/>
              </c:spPr>
            </c:marker>
            <c:bubble3D val="0"/>
            <c:spPr>
              <a:ln w="38100" cap="rnd">
                <a:solidFill>
                  <a:srgbClr val="FF0000"/>
                </a:solidFill>
                <a:prstDash val="solid"/>
                <a:round/>
              </a:ln>
              <a:effectLst/>
            </c:spPr>
          </c:dPt>
          <c:xVal>
            <c:numRef>
              <c:f>'2016-2019'!$C$2:$F$2</c:f>
              <c:numCache>
                <c:formatCode>General</c:formatCode>
                <c:ptCount val="4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</c:numCache>
            </c:numRef>
          </c:xVal>
          <c:yVal>
            <c:numRef>
              <c:f>'2016-2019'!$C$5:$F$5</c:f>
              <c:numCache>
                <c:formatCode>0.00</c:formatCode>
                <c:ptCount val="4"/>
                <c:pt idx="0">
                  <c:v>1.22</c:v>
                </c:pt>
                <c:pt idx="1">
                  <c:v>1.41</c:v>
                </c:pt>
                <c:pt idx="2">
                  <c:v>1.65</c:v>
                </c:pt>
                <c:pt idx="3">
                  <c:v>1.93</c:v>
                </c:pt>
              </c:numCache>
            </c:numRef>
          </c:yVal>
          <c:smooth val="1"/>
        </c:ser>
        <c:ser>
          <c:idx val="3"/>
          <c:order val="3"/>
          <c:tx>
            <c:strRef>
              <c:f>'2016-2019'!$A$3</c:f>
              <c:strCache>
                <c:ptCount val="1"/>
                <c:pt idx="0">
                  <c:v>А-322 46-56</c:v>
                </c:pt>
              </c:strCache>
            </c:strRef>
          </c:tx>
          <c:spPr>
            <a:ln w="38100" cap="rnd">
              <a:solidFill>
                <a:srgbClr val="F434E6"/>
              </a:solidFill>
              <a:prstDash val="solid"/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solidFill>
                  <a:schemeClr val="accent4"/>
                </a:solidFill>
              </a:ln>
              <a:effectLst/>
            </c:spPr>
          </c:marker>
          <c:xVal>
            <c:numRef>
              <c:f>'2016-2019'!$C$2:$F$2</c:f>
              <c:numCache>
                <c:formatCode>General</c:formatCode>
                <c:ptCount val="4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</c:numCache>
            </c:numRef>
          </c:xVal>
          <c:yVal>
            <c:numRef>
              <c:f>'2016-2019'!$C$3:$F$3</c:f>
              <c:numCache>
                <c:formatCode>0.00</c:formatCode>
                <c:ptCount val="4"/>
                <c:pt idx="0">
                  <c:v>1.29</c:v>
                </c:pt>
                <c:pt idx="1">
                  <c:v>1.47</c:v>
                </c:pt>
                <c:pt idx="2">
                  <c:v>1.65</c:v>
                </c:pt>
                <c:pt idx="3">
                  <c:v>1.9</c:v>
                </c:pt>
              </c:numCache>
            </c:numRef>
          </c:yVal>
          <c:smooth val="1"/>
        </c:ser>
        <c:ser>
          <c:idx val="4"/>
          <c:order val="4"/>
          <c:tx>
            <c:strRef>
              <c:f>'2016-2019'!$A$7</c:f>
              <c:strCache>
                <c:ptCount val="1"/>
                <c:pt idx="0">
                  <c:v>Р-256 268-280</c:v>
                </c:pt>
              </c:strCache>
            </c:strRef>
          </c:tx>
          <c:spPr>
            <a:ln w="38100" cap="rnd">
              <a:solidFill>
                <a:schemeClr val="accent5"/>
              </a:solidFill>
              <a:prstDash val="dash"/>
              <a:round/>
            </a:ln>
            <a:effectLst/>
          </c:spPr>
          <c:marker>
            <c:symbol val="circle"/>
            <c:size val="5"/>
            <c:spPr>
              <a:solidFill>
                <a:schemeClr val="accent5"/>
              </a:solidFill>
              <a:ln w="9525">
                <a:solidFill>
                  <a:schemeClr val="accent5"/>
                </a:solidFill>
              </a:ln>
              <a:effectLst/>
            </c:spPr>
          </c:marker>
          <c:xVal>
            <c:numRef>
              <c:f>'2016-2019'!$C$2:$F$2</c:f>
              <c:numCache>
                <c:formatCode>General</c:formatCode>
                <c:ptCount val="4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</c:numCache>
            </c:numRef>
          </c:xVal>
          <c:yVal>
            <c:numRef>
              <c:f>'2016-2019'!$C$7:$F$7</c:f>
              <c:numCache>
                <c:formatCode>0.00</c:formatCode>
                <c:ptCount val="4"/>
                <c:pt idx="0">
                  <c:v>1.27</c:v>
                </c:pt>
                <c:pt idx="1">
                  <c:v>1.33</c:v>
                </c:pt>
                <c:pt idx="2">
                  <c:v>1.53</c:v>
                </c:pt>
                <c:pt idx="3">
                  <c:v>1.51</c:v>
                </c:pt>
              </c:numCache>
            </c:numRef>
          </c:yVal>
          <c:smooth val="1"/>
        </c:ser>
        <c:ser>
          <c:idx val="5"/>
          <c:order val="5"/>
          <c:tx>
            <c:strRef>
              <c:f>'2016-2019'!$A$8</c:f>
              <c:strCache>
                <c:ptCount val="1"/>
                <c:pt idx="0">
                  <c:v>Р-256 280-293</c:v>
                </c:pt>
              </c:strCache>
            </c:strRef>
          </c:tx>
          <c:spPr>
            <a:ln w="38100" cap="rnd">
              <a:solidFill>
                <a:schemeClr val="accent6"/>
              </a:solidFill>
              <a:prstDash val="dash"/>
              <a:round/>
            </a:ln>
            <a:effectLst/>
          </c:spPr>
          <c:marker>
            <c:symbol val="circle"/>
            <c:size val="5"/>
            <c:spPr>
              <a:solidFill>
                <a:schemeClr val="accent6"/>
              </a:solidFill>
              <a:ln w="9525">
                <a:solidFill>
                  <a:schemeClr val="accent6"/>
                </a:solidFill>
              </a:ln>
              <a:effectLst/>
            </c:spPr>
          </c:marker>
          <c:xVal>
            <c:numRef>
              <c:f>'2016-2019'!$C$2:$F$2</c:f>
              <c:numCache>
                <c:formatCode>General</c:formatCode>
                <c:ptCount val="4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</c:numCache>
            </c:numRef>
          </c:xVal>
          <c:yVal>
            <c:numRef>
              <c:f>'2016-2019'!$C$8:$F$8</c:f>
              <c:numCache>
                <c:formatCode>0.00</c:formatCode>
                <c:ptCount val="4"/>
                <c:pt idx="0">
                  <c:v>1.19</c:v>
                </c:pt>
                <c:pt idx="1">
                  <c:v>1.43</c:v>
                </c:pt>
                <c:pt idx="2">
                  <c:v>1.58</c:v>
                </c:pt>
                <c:pt idx="3">
                  <c:v>1.56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529470968"/>
        <c:axId val="529471752"/>
      </c:scatterChart>
      <c:valAx>
        <c:axId val="529470968"/>
        <c:scaling>
          <c:orientation val="minMax"/>
          <c:max val="2019"/>
          <c:min val="2016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/>
                  <a:t>Год обследования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29471752"/>
        <c:crosses val="autoZero"/>
        <c:crossBetween val="midCat"/>
        <c:majorUnit val="1"/>
      </c:valAx>
      <c:valAx>
        <c:axId val="529471752"/>
        <c:scaling>
          <c:orientation val="minMax"/>
          <c:min val="1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/>
                  <a:t>Показания ровности </a:t>
                </a:r>
                <a:r>
                  <a:rPr lang="en-US"/>
                  <a:t>IRI, </a:t>
                </a:r>
                <a:r>
                  <a:rPr lang="ru-RU"/>
                  <a:t>м/км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0.0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29470968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1680939963186607"/>
          <c:y val="0.56431968909174457"/>
          <c:w val="0.28319060036813398"/>
          <c:h val="0.3427289517321074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b="1" i="0" baseline="0"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7.917081351336526E-2"/>
          <c:y val="5.3648209714027915E-2"/>
          <c:w val="0.88621521316136553"/>
          <c:h val="0.84486043303205116"/>
        </c:manualLayout>
      </c:layout>
      <c:scatterChart>
        <c:scatterStyle val="smoothMarker"/>
        <c:varyColors val="0"/>
        <c:ser>
          <c:idx val="0"/>
          <c:order val="0"/>
          <c:tx>
            <c:strRef>
              <c:f>'2017-2019'!$A$3</c:f>
              <c:strCache>
                <c:ptCount val="1"/>
                <c:pt idx="0">
                  <c:v>А-322 30-46</c:v>
                </c:pt>
              </c:strCache>
            </c:strRef>
          </c:tx>
          <c:spPr>
            <a:ln w="38100" cap="rnd">
              <a:solidFill>
                <a:srgbClr val="FF0000"/>
              </a:solidFill>
              <a:prstDash val="solid"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'2017-2019'!$C$2:$E$2</c:f>
              <c:numCache>
                <c:formatCode>General</c:formatCode>
                <c:ptCount val="3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</c:numCache>
            </c:numRef>
          </c:xVal>
          <c:yVal>
            <c:numRef>
              <c:f>'2017-2019'!$C$3:$E$3</c:f>
              <c:numCache>
                <c:formatCode>General</c:formatCode>
                <c:ptCount val="3"/>
                <c:pt idx="0">
                  <c:v>1.28</c:v>
                </c:pt>
                <c:pt idx="1">
                  <c:v>1.44</c:v>
                </c:pt>
                <c:pt idx="2">
                  <c:v>1.74</c:v>
                </c:pt>
              </c:numCache>
            </c:numRef>
          </c:yVal>
          <c:smooth val="1"/>
        </c:ser>
        <c:ser>
          <c:idx val="1"/>
          <c:order val="1"/>
          <c:tx>
            <c:strRef>
              <c:f>'2017-2019'!$A$4</c:f>
              <c:strCache>
                <c:ptCount val="1"/>
                <c:pt idx="0">
                  <c:v>А-322 56-66</c:v>
                </c:pt>
              </c:strCache>
            </c:strRef>
          </c:tx>
          <c:spPr>
            <a:ln w="38100" cap="rnd">
              <a:solidFill>
                <a:srgbClr val="C00000"/>
              </a:solidFill>
              <a:prstDash val="solid"/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xVal>
            <c:numRef>
              <c:f>'2017-2019'!$C$2:$E$2</c:f>
              <c:numCache>
                <c:formatCode>General</c:formatCode>
                <c:ptCount val="3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</c:numCache>
            </c:numRef>
          </c:xVal>
          <c:yVal>
            <c:numRef>
              <c:f>'2017-2019'!$C$4:$E$4</c:f>
              <c:numCache>
                <c:formatCode>General</c:formatCode>
                <c:ptCount val="3"/>
                <c:pt idx="0">
                  <c:v>1.19</c:v>
                </c:pt>
                <c:pt idx="1">
                  <c:v>1.4</c:v>
                </c:pt>
                <c:pt idx="2">
                  <c:v>1.76</c:v>
                </c:pt>
              </c:numCache>
            </c:numRef>
          </c:yVal>
          <c:smooth val="1"/>
        </c:ser>
        <c:ser>
          <c:idx val="2"/>
          <c:order val="2"/>
          <c:tx>
            <c:strRef>
              <c:f>'2017-2019'!$A$5</c:f>
              <c:strCache>
                <c:ptCount val="1"/>
                <c:pt idx="0">
                  <c:v>А-322 116-126</c:v>
                </c:pt>
              </c:strCache>
            </c:strRef>
          </c:tx>
          <c:spPr>
            <a:ln w="38100" cap="rnd">
              <a:solidFill>
                <a:srgbClr val="F509A1"/>
              </a:solidFill>
              <a:prstDash val="solid"/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xVal>
            <c:numRef>
              <c:f>'2017-2019'!$C$2:$E$2</c:f>
              <c:numCache>
                <c:formatCode>General</c:formatCode>
                <c:ptCount val="3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</c:numCache>
            </c:numRef>
          </c:xVal>
          <c:yVal>
            <c:numRef>
              <c:f>'2017-2019'!$C$5:$E$5</c:f>
              <c:numCache>
                <c:formatCode>General</c:formatCode>
                <c:ptCount val="3"/>
                <c:pt idx="0">
                  <c:v>1.2</c:v>
                </c:pt>
                <c:pt idx="1">
                  <c:v>1.4</c:v>
                </c:pt>
                <c:pt idx="2">
                  <c:v>1.55</c:v>
                </c:pt>
              </c:numCache>
            </c:numRef>
          </c:yVal>
          <c:smooth val="1"/>
        </c:ser>
        <c:ser>
          <c:idx val="3"/>
          <c:order val="3"/>
          <c:tx>
            <c:strRef>
              <c:f>'2017-2019'!$A$6</c:f>
              <c:strCache>
                <c:ptCount val="1"/>
                <c:pt idx="0">
                  <c:v>А-322 207-219</c:v>
                </c:pt>
              </c:strCache>
            </c:strRef>
          </c:tx>
          <c:spPr>
            <a:ln w="38100" cap="rnd">
              <a:solidFill>
                <a:srgbClr val="99FF66"/>
              </a:solidFill>
              <a:prstDash val="dash"/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solidFill>
                  <a:schemeClr val="accent4"/>
                </a:solidFill>
              </a:ln>
              <a:effectLst/>
            </c:spPr>
          </c:marker>
          <c:xVal>
            <c:numRef>
              <c:f>'2017-2019'!$C$2:$E$2</c:f>
              <c:numCache>
                <c:formatCode>General</c:formatCode>
                <c:ptCount val="3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</c:numCache>
            </c:numRef>
          </c:xVal>
          <c:yVal>
            <c:numRef>
              <c:f>'2017-2019'!$C$6:$E$6</c:f>
              <c:numCache>
                <c:formatCode>General</c:formatCode>
                <c:ptCount val="3"/>
                <c:pt idx="0">
                  <c:v>1.22</c:v>
                </c:pt>
                <c:pt idx="1">
                  <c:v>1.28</c:v>
                </c:pt>
                <c:pt idx="2">
                  <c:v>1.64</c:v>
                </c:pt>
              </c:numCache>
            </c:numRef>
          </c:yVal>
          <c:smooth val="1"/>
        </c:ser>
        <c:ser>
          <c:idx val="4"/>
          <c:order val="4"/>
          <c:tx>
            <c:strRef>
              <c:f>'2017-2019'!$A$7</c:f>
              <c:strCache>
                <c:ptCount val="1"/>
                <c:pt idx="0">
                  <c:v>А-322 313-329</c:v>
                </c:pt>
              </c:strCache>
            </c:strRef>
          </c:tx>
          <c:spPr>
            <a:ln w="47625" cap="rnd" cmpd="sng">
              <a:solidFill>
                <a:srgbClr val="CC9900"/>
              </a:solidFill>
              <a:prstDash val="sysDot"/>
              <a:round/>
            </a:ln>
            <a:effectLst/>
          </c:spPr>
          <c:marker>
            <c:symbol val="circle"/>
            <c:size val="5"/>
            <c:spPr>
              <a:solidFill>
                <a:schemeClr val="accent5"/>
              </a:solidFill>
              <a:ln w="9525">
                <a:solidFill>
                  <a:schemeClr val="accent5"/>
                </a:solidFill>
              </a:ln>
              <a:effectLst/>
            </c:spPr>
          </c:marker>
          <c:xVal>
            <c:numRef>
              <c:f>'2017-2019'!$C$2:$E$2</c:f>
              <c:numCache>
                <c:formatCode>General</c:formatCode>
                <c:ptCount val="3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</c:numCache>
            </c:numRef>
          </c:xVal>
          <c:yVal>
            <c:numRef>
              <c:f>'2017-2019'!$C$7:$E$7</c:f>
              <c:numCache>
                <c:formatCode>General</c:formatCode>
                <c:ptCount val="3"/>
                <c:pt idx="0">
                  <c:v>1.52</c:v>
                </c:pt>
                <c:pt idx="1">
                  <c:v>1.55</c:v>
                </c:pt>
                <c:pt idx="2">
                  <c:v>1.59</c:v>
                </c:pt>
              </c:numCache>
            </c:numRef>
          </c:yVal>
          <c:smooth val="1"/>
        </c:ser>
        <c:ser>
          <c:idx val="5"/>
          <c:order val="5"/>
          <c:tx>
            <c:strRef>
              <c:f>'2017-2019'!$A$8</c:f>
              <c:strCache>
                <c:ptCount val="1"/>
                <c:pt idx="0">
                  <c:v>Р-256 243-249</c:v>
                </c:pt>
              </c:strCache>
            </c:strRef>
          </c:tx>
          <c:spPr>
            <a:ln w="38100" cap="rnd">
              <a:solidFill>
                <a:schemeClr val="accent6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6"/>
              </a:solidFill>
              <a:ln w="9525">
                <a:solidFill>
                  <a:schemeClr val="accent6"/>
                </a:solidFill>
              </a:ln>
              <a:effectLst/>
            </c:spPr>
          </c:marker>
          <c:xVal>
            <c:numRef>
              <c:f>'2017-2019'!$C$2:$E$2</c:f>
              <c:numCache>
                <c:formatCode>General</c:formatCode>
                <c:ptCount val="3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</c:numCache>
            </c:numRef>
          </c:xVal>
          <c:yVal>
            <c:numRef>
              <c:f>'2017-2019'!$C$8:$E$8</c:f>
              <c:numCache>
                <c:formatCode>General</c:formatCode>
                <c:ptCount val="3"/>
                <c:pt idx="0">
                  <c:v>1.25</c:v>
                </c:pt>
                <c:pt idx="1">
                  <c:v>1.49</c:v>
                </c:pt>
                <c:pt idx="2">
                  <c:v>1.57</c:v>
                </c:pt>
              </c:numCache>
            </c:numRef>
          </c:yVal>
          <c:smooth val="1"/>
        </c:ser>
        <c:ser>
          <c:idx val="6"/>
          <c:order val="6"/>
          <c:tx>
            <c:strRef>
              <c:f>'2017-2019'!$A$9</c:f>
              <c:strCache>
                <c:ptCount val="1"/>
                <c:pt idx="0">
                  <c:v>Р-256 182-186</c:v>
                </c:pt>
              </c:strCache>
            </c:strRef>
          </c:tx>
          <c:spPr>
            <a:ln w="38100" cap="rnd">
              <a:solidFill>
                <a:schemeClr val="accent1">
                  <a:lumMod val="6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>
                  <a:lumMod val="60000"/>
                </a:schemeClr>
              </a:solidFill>
              <a:ln w="9525">
                <a:solidFill>
                  <a:schemeClr val="accent1">
                    <a:lumMod val="60000"/>
                  </a:schemeClr>
                </a:solidFill>
              </a:ln>
              <a:effectLst/>
            </c:spPr>
          </c:marker>
          <c:xVal>
            <c:numRef>
              <c:f>'2017-2019'!$C$2:$E$2</c:f>
              <c:numCache>
                <c:formatCode>General</c:formatCode>
                <c:ptCount val="3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</c:numCache>
            </c:numRef>
          </c:xVal>
          <c:yVal>
            <c:numRef>
              <c:f>'2017-2019'!$C$9:$E$9</c:f>
              <c:numCache>
                <c:formatCode>General</c:formatCode>
                <c:ptCount val="3"/>
                <c:pt idx="0">
                  <c:v>1.48</c:v>
                </c:pt>
                <c:pt idx="1">
                  <c:v>1.55</c:v>
                </c:pt>
                <c:pt idx="2">
                  <c:v>1.55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529465480"/>
        <c:axId val="529464696"/>
      </c:scatterChart>
      <c:valAx>
        <c:axId val="529465480"/>
        <c:scaling>
          <c:orientation val="minMax"/>
          <c:max val="2019"/>
          <c:min val="2017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/>
                  <a:t>Год обследования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29464696"/>
        <c:crosses val="autoZero"/>
        <c:crossBetween val="midCat"/>
        <c:majorUnit val="1"/>
      </c:valAx>
      <c:valAx>
        <c:axId val="529464696"/>
        <c:scaling>
          <c:orientation val="minMax"/>
          <c:min val="1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/>
                  <a:t>Показания ровности </a:t>
                </a:r>
                <a:r>
                  <a:rPr lang="en-US"/>
                  <a:t>IRI, </a:t>
                </a:r>
                <a:r>
                  <a:rPr lang="ru-RU"/>
                  <a:t>м/км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29465480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2120017848919404"/>
          <c:y val="0.56431968909174457"/>
          <c:w val="0.2787998215108059"/>
          <c:h val="0.3329401021601066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b="1" i="0" baseline="0"/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8.6488778275578646E-2"/>
          <c:y val="5.364820651721959E-2"/>
          <c:w val="0.88621521316136553"/>
          <c:h val="0.84486043303205116"/>
        </c:manualLayout>
      </c:layout>
      <c:scatterChart>
        <c:scatterStyle val="smoothMarker"/>
        <c:varyColors val="0"/>
        <c:ser>
          <c:idx val="0"/>
          <c:order val="0"/>
          <c:tx>
            <c:strRef>
              <c:f>'[Диаграмма в Microsoft PowerPoint]2018-2019'!$A$3</c:f>
              <c:strCache>
                <c:ptCount val="1"/>
                <c:pt idx="0">
                  <c:v>А-322 139,7-144</c:v>
                </c:pt>
              </c:strCache>
            </c:strRef>
          </c:tx>
          <c:spPr>
            <a:ln w="38100" cap="rnd">
              <a:solidFill>
                <a:schemeClr val="accent1"/>
              </a:solidFill>
              <a:prstDash val="dash"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'[Диаграмма в Microsoft PowerPoint]2018-2019'!$C$2:$D$2</c:f>
              <c:numCache>
                <c:formatCode>General</c:formatCode>
                <c:ptCount val="2"/>
                <c:pt idx="0">
                  <c:v>2018</c:v>
                </c:pt>
                <c:pt idx="1">
                  <c:v>2019</c:v>
                </c:pt>
              </c:numCache>
            </c:numRef>
          </c:xVal>
          <c:yVal>
            <c:numRef>
              <c:f>'[Диаграмма в Microsoft PowerPoint]2018-2019'!$C$3:$D$3</c:f>
              <c:numCache>
                <c:formatCode>General</c:formatCode>
                <c:ptCount val="2"/>
                <c:pt idx="0">
                  <c:v>1.49</c:v>
                </c:pt>
                <c:pt idx="1">
                  <c:v>1.57</c:v>
                </c:pt>
              </c:numCache>
            </c:numRef>
          </c:yVal>
          <c:smooth val="1"/>
        </c:ser>
        <c:ser>
          <c:idx val="1"/>
          <c:order val="1"/>
          <c:tx>
            <c:strRef>
              <c:f>'[Диаграмма в Microsoft PowerPoint]2018-2019'!$A$4</c:f>
              <c:strCache>
                <c:ptCount val="1"/>
                <c:pt idx="0">
                  <c:v>А-322 66-76</c:v>
                </c:pt>
              </c:strCache>
            </c:strRef>
          </c:tx>
          <c:spPr>
            <a:ln w="38100" cap="rnd">
              <a:solidFill>
                <a:srgbClr val="C00000"/>
              </a:solidFill>
              <a:prstDash val="dash"/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dPt>
            <c:idx val="1"/>
            <c:marker>
              <c:symbol val="circle"/>
              <c:size val="5"/>
              <c:spPr>
                <a:solidFill>
                  <a:schemeClr val="accent2"/>
                </a:solidFill>
                <a:ln w="9525">
                  <a:solidFill>
                    <a:schemeClr val="accent2"/>
                  </a:solidFill>
                </a:ln>
                <a:effectLst/>
              </c:spPr>
            </c:marker>
            <c:bubble3D val="0"/>
            <c:spPr>
              <a:ln w="38100" cap="rnd">
                <a:solidFill>
                  <a:srgbClr val="C00000"/>
                </a:solidFill>
                <a:prstDash val="solid"/>
                <a:round/>
              </a:ln>
              <a:effectLst/>
            </c:spPr>
          </c:dPt>
          <c:xVal>
            <c:numRef>
              <c:f>'[Диаграмма в Microsoft PowerPoint]2018-2019'!$C$2:$D$2</c:f>
              <c:numCache>
                <c:formatCode>General</c:formatCode>
                <c:ptCount val="2"/>
                <c:pt idx="0">
                  <c:v>2018</c:v>
                </c:pt>
                <c:pt idx="1">
                  <c:v>2019</c:v>
                </c:pt>
              </c:numCache>
            </c:numRef>
          </c:xVal>
          <c:yVal>
            <c:numRef>
              <c:f>'[Диаграмма в Microsoft PowerPoint]2018-2019'!$C$4:$D$4</c:f>
              <c:numCache>
                <c:formatCode>General</c:formatCode>
                <c:ptCount val="2"/>
                <c:pt idx="0">
                  <c:v>1.45</c:v>
                </c:pt>
                <c:pt idx="1">
                  <c:v>1.77</c:v>
                </c:pt>
              </c:numCache>
            </c:numRef>
          </c:yVal>
          <c:smooth val="1"/>
        </c:ser>
        <c:ser>
          <c:idx val="2"/>
          <c:order val="2"/>
          <c:tx>
            <c:strRef>
              <c:f>'[Диаграмма в Microsoft PowerPoint]2018-2019'!$A$5</c:f>
              <c:strCache>
                <c:ptCount val="1"/>
                <c:pt idx="0">
                  <c:v>Р-256 223-235</c:v>
                </c:pt>
              </c:strCache>
            </c:strRef>
          </c:tx>
          <c:spPr>
            <a:ln w="38100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xVal>
            <c:numRef>
              <c:f>'[Диаграмма в Microsoft PowerPoint]2018-2019'!$C$2:$D$2</c:f>
              <c:numCache>
                <c:formatCode>General</c:formatCode>
                <c:ptCount val="2"/>
                <c:pt idx="0">
                  <c:v>2018</c:v>
                </c:pt>
                <c:pt idx="1">
                  <c:v>2019</c:v>
                </c:pt>
              </c:numCache>
            </c:numRef>
          </c:xVal>
          <c:yVal>
            <c:numRef>
              <c:f>'[Диаграмма в Microsoft PowerPoint]2018-2019'!$C$5:$D$5</c:f>
              <c:numCache>
                <c:formatCode>General</c:formatCode>
                <c:ptCount val="2"/>
                <c:pt idx="0">
                  <c:v>1.01</c:v>
                </c:pt>
                <c:pt idx="1">
                  <c:v>1.64</c:v>
                </c:pt>
              </c:numCache>
            </c:numRef>
          </c:yVal>
          <c:smooth val="1"/>
        </c:ser>
        <c:ser>
          <c:idx val="3"/>
          <c:order val="3"/>
          <c:tx>
            <c:strRef>
              <c:f>'[Диаграмма в Microsoft PowerPoint]2018-2019'!$A$6</c:f>
              <c:strCache>
                <c:ptCount val="1"/>
                <c:pt idx="0">
                  <c:v>Р-256 170,1-172,58</c:v>
                </c:pt>
              </c:strCache>
            </c:strRef>
          </c:tx>
          <c:spPr>
            <a:ln w="38100" cap="rnd">
              <a:solidFill>
                <a:schemeClr val="accent4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solidFill>
                  <a:schemeClr val="accent4"/>
                </a:solidFill>
              </a:ln>
              <a:effectLst/>
            </c:spPr>
          </c:marker>
          <c:xVal>
            <c:numRef>
              <c:f>'[Диаграмма в Microsoft PowerPoint]2018-2019'!$C$2:$D$2</c:f>
              <c:numCache>
                <c:formatCode>General</c:formatCode>
                <c:ptCount val="2"/>
                <c:pt idx="0">
                  <c:v>2018</c:v>
                </c:pt>
                <c:pt idx="1">
                  <c:v>2019</c:v>
                </c:pt>
              </c:numCache>
            </c:numRef>
          </c:xVal>
          <c:yVal>
            <c:numRef>
              <c:f>'[Диаграмма в Microsoft PowerPoint]2018-2019'!$C$6:$D$6</c:f>
              <c:numCache>
                <c:formatCode>General</c:formatCode>
                <c:ptCount val="2"/>
                <c:pt idx="0">
                  <c:v>1.05</c:v>
                </c:pt>
                <c:pt idx="1">
                  <c:v>1.45</c:v>
                </c:pt>
              </c:numCache>
            </c:numRef>
          </c:yVal>
          <c:smooth val="1"/>
        </c:ser>
        <c:ser>
          <c:idx val="4"/>
          <c:order val="4"/>
          <c:tx>
            <c:strRef>
              <c:f>'[Диаграмма в Microsoft PowerPoint]2018-2019'!$A$7</c:f>
              <c:strCache>
                <c:ptCount val="1"/>
                <c:pt idx="0">
                  <c:v>Р-256 135,3-143,8</c:v>
                </c:pt>
              </c:strCache>
            </c:strRef>
          </c:tx>
          <c:spPr>
            <a:ln w="38100" cap="rnd">
              <a:solidFill>
                <a:schemeClr val="accent5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5"/>
              </a:solidFill>
              <a:ln w="9525">
                <a:solidFill>
                  <a:schemeClr val="accent5"/>
                </a:solidFill>
              </a:ln>
              <a:effectLst/>
            </c:spPr>
          </c:marker>
          <c:xVal>
            <c:numRef>
              <c:f>'[Диаграмма в Microsoft PowerPoint]2018-2019'!$C$2:$D$2</c:f>
              <c:numCache>
                <c:formatCode>General</c:formatCode>
                <c:ptCount val="2"/>
                <c:pt idx="0">
                  <c:v>2018</c:v>
                </c:pt>
                <c:pt idx="1">
                  <c:v>2019</c:v>
                </c:pt>
              </c:numCache>
            </c:numRef>
          </c:xVal>
          <c:yVal>
            <c:numRef>
              <c:f>'[Диаграмма в Microsoft PowerPoint]2018-2019'!$C$7:$D$7</c:f>
              <c:numCache>
                <c:formatCode>General</c:formatCode>
                <c:ptCount val="2"/>
                <c:pt idx="0">
                  <c:v>1.58</c:v>
                </c:pt>
                <c:pt idx="1">
                  <c:v>1.59</c:v>
                </c:pt>
              </c:numCache>
            </c:numRef>
          </c:yVal>
          <c:smooth val="1"/>
        </c:ser>
        <c:ser>
          <c:idx val="5"/>
          <c:order val="5"/>
          <c:tx>
            <c:strRef>
              <c:f>'[Диаграмма в Microsoft PowerPoint]2018-2019'!$A$8</c:f>
              <c:strCache>
                <c:ptCount val="1"/>
                <c:pt idx="0">
                  <c:v>Р-256 384-400</c:v>
                </c:pt>
              </c:strCache>
            </c:strRef>
          </c:tx>
          <c:spPr>
            <a:ln w="44450" cap="rnd">
              <a:solidFill>
                <a:schemeClr val="tx1">
                  <a:lumMod val="50000"/>
                  <a:lumOff val="50000"/>
                </a:schemeClr>
              </a:solidFill>
              <a:prstDash val="sysDot"/>
              <a:round/>
            </a:ln>
            <a:effectLst/>
          </c:spPr>
          <c:marker>
            <c:symbol val="circle"/>
            <c:size val="5"/>
            <c:spPr>
              <a:solidFill>
                <a:schemeClr val="accent6"/>
              </a:solidFill>
              <a:ln w="9525">
                <a:solidFill>
                  <a:schemeClr val="accent6"/>
                </a:solidFill>
              </a:ln>
              <a:effectLst/>
            </c:spPr>
          </c:marker>
          <c:dPt>
            <c:idx val="1"/>
            <c:marker>
              <c:symbol val="circle"/>
              <c:size val="5"/>
              <c:spPr>
                <a:solidFill>
                  <a:schemeClr val="accent6"/>
                </a:solidFill>
                <a:ln w="9525">
                  <a:solidFill>
                    <a:schemeClr val="accent6"/>
                  </a:solidFill>
                </a:ln>
                <a:effectLst/>
              </c:spPr>
            </c:marker>
            <c:bubble3D val="0"/>
            <c:spPr>
              <a:ln w="44450" cap="rnd">
                <a:solidFill>
                  <a:schemeClr val="tx1">
                    <a:lumMod val="50000"/>
                    <a:lumOff val="50000"/>
                  </a:schemeClr>
                </a:solidFill>
                <a:prstDash val="sysDot"/>
                <a:round/>
              </a:ln>
              <a:effectLst/>
            </c:spPr>
          </c:dPt>
          <c:xVal>
            <c:numRef>
              <c:f>'[Диаграмма в Microsoft PowerPoint]2018-2019'!$C$2:$D$2</c:f>
              <c:numCache>
                <c:formatCode>General</c:formatCode>
                <c:ptCount val="2"/>
                <c:pt idx="0">
                  <c:v>2018</c:v>
                </c:pt>
                <c:pt idx="1">
                  <c:v>2019</c:v>
                </c:pt>
              </c:numCache>
            </c:numRef>
          </c:xVal>
          <c:yVal>
            <c:numRef>
              <c:f>'[Диаграмма в Microsoft PowerPoint]2018-2019'!$C$8:$D$8</c:f>
              <c:numCache>
                <c:formatCode>General</c:formatCode>
                <c:ptCount val="2"/>
                <c:pt idx="0">
                  <c:v>1.66</c:v>
                </c:pt>
                <c:pt idx="1">
                  <c:v>1.86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554414592"/>
        <c:axId val="554404400"/>
      </c:scatterChart>
      <c:valAx>
        <c:axId val="554414592"/>
        <c:scaling>
          <c:orientation val="minMax"/>
          <c:max val="2019"/>
          <c:min val="2018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/>
                  <a:t>Год обследования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54404400"/>
        <c:crosses val="autoZero"/>
        <c:crossBetween val="midCat"/>
        <c:majorUnit val="1"/>
      </c:valAx>
      <c:valAx>
        <c:axId val="554404400"/>
        <c:scaling>
          <c:orientation val="minMax"/>
          <c:min val="1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/>
                  <a:t>Показания ровности </a:t>
                </a:r>
                <a:r>
                  <a:rPr lang="en-US"/>
                  <a:t>IRI, </a:t>
                </a:r>
                <a:r>
                  <a:rPr lang="ru-RU"/>
                  <a:t>м/км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54414592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3583610801362087"/>
          <c:y val="0.65496534769409842"/>
          <c:w val="0.19640691387481513"/>
          <c:h val="0.249276835514874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b="1" i="0" baseline="0"/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7.917081351336526E-2"/>
          <c:y val="5.3648209714027915E-2"/>
          <c:w val="0.88621521316136553"/>
          <c:h val="0.84486043303205116"/>
        </c:manualLayout>
      </c:layout>
      <c:scatterChart>
        <c:scatterStyle val="smoothMarker"/>
        <c:varyColors val="0"/>
        <c:ser>
          <c:idx val="0"/>
          <c:order val="0"/>
          <c:tx>
            <c:strRef>
              <c:f>'2015-2019'!$A$3</c:f>
              <c:strCache>
                <c:ptCount val="1"/>
                <c:pt idx="0">
                  <c:v>А-322 144-156</c:v>
                </c:pt>
              </c:strCache>
            </c:strRef>
          </c:tx>
          <c:spPr>
            <a:ln w="38100" cap="rnd">
              <a:solidFill>
                <a:srgbClr val="C00000"/>
              </a:solidFill>
              <a:prstDash val="dash"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'2015-2019'!$C$2:$G$2</c:f>
              <c:numCache>
                <c:formatCode>General</c:formatCode>
                <c:ptCount val="5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</c:numCache>
            </c:numRef>
          </c:xVal>
          <c:yVal>
            <c:numRef>
              <c:f>'2015-2019'!$C$3:$G$3</c:f>
              <c:numCache>
                <c:formatCode>General</c:formatCode>
                <c:ptCount val="5"/>
                <c:pt idx="0">
                  <c:v>1.3</c:v>
                </c:pt>
                <c:pt idx="1">
                  <c:v>1.37</c:v>
                </c:pt>
                <c:pt idx="2">
                  <c:v>1.42</c:v>
                </c:pt>
                <c:pt idx="3">
                  <c:v>1.53</c:v>
                </c:pt>
                <c:pt idx="4">
                  <c:v>1.7</c:v>
                </c:pt>
              </c:numCache>
            </c:numRef>
          </c:yVal>
          <c:smooth val="1"/>
        </c:ser>
        <c:ser>
          <c:idx val="1"/>
          <c:order val="1"/>
          <c:tx>
            <c:strRef>
              <c:f>'2015-2019'!$A$4</c:f>
              <c:strCache>
                <c:ptCount val="1"/>
                <c:pt idx="0">
                  <c:v>А-322 303-313</c:v>
                </c:pt>
              </c:strCache>
            </c:strRef>
          </c:tx>
          <c:spPr>
            <a:ln w="47625" cap="rnd">
              <a:solidFill>
                <a:srgbClr val="FFC000"/>
              </a:solidFill>
              <a:prstDash val="sysDot"/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rgbClr val="FFC000"/>
                </a:solidFill>
              </a:ln>
              <a:effectLst/>
            </c:spPr>
          </c:marker>
          <c:xVal>
            <c:numRef>
              <c:f>'2015-2019'!$C$2:$G$2</c:f>
              <c:numCache>
                <c:formatCode>General</c:formatCode>
                <c:ptCount val="5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</c:numCache>
            </c:numRef>
          </c:xVal>
          <c:yVal>
            <c:numRef>
              <c:f>'2015-2019'!$C$4:$G$4</c:f>
              <c:numCache>
                <c:formatCode>General</c:formatCode>
                <c:ptCount val="5"/>
                <c:pt idx="0">
                  <c:v>1.55</c:v>
                </c:pt>
                <c:pt idx="1">
                  <c:v>1.5</c:v>
                </c:pt>
                <c:pt idx="2">
                  <c:v>1.53</c:v>
                </c:pt>
                <c:pt idx="3">
                  <c:v>1.62</c:v>
                </c:pt>
                <c:pt idx="4">
                  <c:v>1.54</c:v>
                </c:pt>
              </c:numCache>
            </c:numRef>
          </c:yVal>
          <c:smooth val="1"/>
        </c:ser>
        <c:ser>
          <c:idx val="2"/>
          <c:order val="2"/>
          <c:tx>
            <c:strRef>
              <c:f>'2015-2019'!$A$5</c:f>
              <c:strCache>
                <c:ptCount val="1"/>
                <c:pt idx="0">
                  <c:v>Р-256 235-237</c:v>
                </c:pt>
              </c:strCache>
            </c:strRef>
          </c:tx>
          <c:spPr>
            <a:ln w="38100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xVal>
            <c:numRef>
              <c:f>'2015-2019'!$C$2:$G$2</c:f>
              <c:numCache>
                <c:formatCode>General</c:formatCode>
                <c:ptCount val="5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</c:numCache>
            </c:numRef>
          </c:xVal>
          <c:yVal>
            <c:numRef>
              <c:f>'2015-2019'!$C$5:$G$5</c:f>
              <c:numCache>
                <c:formatCode>General</c:formatCode>
                <c:ptCount val="5"/>
                <c:pt idx="0">
                  <c:v>1.1299999999999999</c:v>
                </c:pt>
                <c:pt idx="1">
                  <c:v>1.29</c:v>
                </c:pt>
                <c:pt idx="2">
                  <c:v>1.35</c:v>
                </c:pt>
                <c:pt idx="3">
                  <c:v>1.39</c:v>
                </c:pt>
                <c:pt idx="4">
                  <c:v>1.82</c:v>
                </c:pt>
              </c:numCache>
            </c:numRef>
          </c:yVal>
          <c:smooth val="1"/>
        </c:ser>
        <c:ser>
          <c:idx val="9"/>
          <c:order val="3"/>
          <c:tx>
            <c:strRef>
              <c:f>'2015-2019'!$A$12</c:f>
              <c:strCache>
                <c:ptCount val="1"/>
                <c:pt idx="0">
                  <c:v>Р-256 подъезд к Барнаулу 2,6-11,36</c:v>
                </c:pt>
              </c:strCache>
            </c:strRef>
          </c:tx>
          <c:spPr>
            <a:ln w="38100" cap="rnd">
              <a:solidFill>
                <a:srgbClr val="00B05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>
                  <a:lumMod val="60000"/>
                </a:schemeClr>
              </a:solidFill>
              <a:ln w="9525">
                <a:solidFill>
                  <a:srgbClr val="00B050"/>
                </a:solidFill>
              </a:ln>
              <a:effectLst/>
            </c:spPr>
          </c:marker>
          <c:xVal>
            <c:numRef>
              <c:f>'2015-2019'!$C$2:$G$2</c:f>
              <c:numCache>
                <c:formatCode>General</c:formatCode>
                <c:ptCount val="5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</c:numCache>
            </c:numRef>
          </c:xVal>
          <c:yVal>
            <c:numRef>
              <c:f>'2015-2019'!$C$12:$G$12</c:f>
              <c:numCache>
                <c:formatCode>General</c:formatCode>
                <c:ptCount val="5"/>
                <c:pt idx="0">
                  <c:v>1.18</c:v>
                </c:pt>
                <c:pt idx="1">
                  <c:v>1.38</c:v>
                </c:pt>
                <c:pt idx="2">
                  <c:v>1.54</c:v>
                </c:pt>
                <c:pt idx="3">
                  <c:v>1.56</c:v>
                </c:pt>
                <c:pt idx="4">
                  <c:v>1.55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529468616"/>
        <c:axId val="529469008"/>
      </c:scatterChart>
      <c:valAx>
        <c:axId val="529468616"/>
        <c:scaling>
          <c:orientation val="minMax"/>
          <c:max val="2019"/>
          <c:min val="2015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/>
                  <a:t>Год обследования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29469008"/>
        <c:crosses val="autoZero"/>
        <c:crossBetween val="midCat"/>
        <c:majorUnit val="1"/>
      </c:valAx>
      <c:valAx>
        <c:axId val="529469008"/>
        <c:scaling>
          <c:orientation val="minMax"/>
          <c:min val="1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/>
                  <a:t>Показания ровности </a:t>
                </a:r>
                <a:r>
                  <a:rPr lang="en-US"/>
                  <a:t>IRI, </a:t>
                </a:r>
                <a:r>
                  <a:rPr lang="ru-RU"/>
                  <a:t>м/км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29468616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40135127856868991"/>
          <c:y val="0.60697010456947942"/>
          <c:w val="0.41173074041426766"/>
          <c:h val="0.2878927032607338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b="1" i="0" baseline="0"/>
      </a:pPr>
      <a:endParaRPr lang="ru-RU"/>
    </a:p>
  </c:txPr>
  <c:externalData r:id="rId3">
    <c:autoUpdate val="0"/>
  </c:externalData>
  <c:userShapes r:id="rId4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7.917081351336526E-2"/>
          <c:y val="5.3648209714027915E-2"/>
          <c:w val="0.88621521316136553"/>
          <c:h val="0.84486043303205116"/>
        </c:manualLayout>
      </c:layout>
      <c:scatterChart>
        <c:scatterStyle val="smoothMarker"/>
        <c:varyColors val="0"/>
        <c:ser>
          <c:idx val="0"/>
          <c:order val="0"/>
          <c:tx>
            <c:strRef>
              <c:f>'2015-2019'!$A$3</c:f>
              <c:strCache>
                <c:ptCount val="1"/>
                <c:pt idx="0">
                  <c:v>А-322 144-156</c:v>
                </c:pt>
              </c:strCache>
            </c:strRef>
          </c:tx>
          <c:spPr>
            <a:ln w="38100" cap="rnd">
              <a:solidFill>
                <a:srgbClr val="C00000"/>
              </a:solidFill>
              <a:prstDash val="dash"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'2015-2019'!$C$2:$G$2</c:f>
              <c:numCache>
                <c:formatCode>General</c:formatCode>
                <c:ptCount val="5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</c:numCache>
            </c:numRef>
          </c:xVal>
          <c:yVal>
            <c:numRef>
              <c:f>'2015-2019'!$C$3:$G$3</c:f>
              <c:numCache>
                <c:formatCode>General</c:formatCode>
                <c:ptCount val="5"/>
                <c:pt idx="0">
                  <c:v>1.3</c:v>
                </c:pt>
                <c:pt idx="1">
                  <c:v>1.37</c:v>
                </c:pt>
                <c:pt idx="2">
                  <c:v>1.42</c:v>
                </c:pt>
                <c:pt idx="3">
                  <c:v>1.53</c:v>
                </c:pt>
                <c:pt idx="4">
                  <c:v>1.7</c:v>
                </c:pt>
              </c:numCache>
            </c:numRef>
          </c:yVal>
          <c:smooth val="1"/>
        </c:ser>
        <c:ser>
          <c:idx val="1"/>
          <c:order val="1"/>
          <c:tx>
            <c:strRef>
              <c:f>'2015-2019'!$A$4</c:f>
              <c:strCache>
                <c:ptCount val="1"/>
                <c:pt idx="0">
                  <c:v>А-322 303-313</c:v>
                </c:pt>
              </c:strCache>
            </c:strRef>
          </c:tx>
          <c:spPr>
            <a:ln w="47625" cap="rnd">
              <a:solidFill>
                <a:srgbClr val="FFC000"/>
              </a:solidFill>
              <a:prstDash val="sysDot"/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rgbClr val="FFC000"/>
                </a:solidFill>
              </a:ln>
              <a:effectLst/>
            </c:spPr>
          </c:marker>
          <c:xVal>
            <c:numRef>
              <c:f>'2015-2019'!$C$2:$G$2</c:f>
              <c:numCache>
                <c:formatCode>General</c:formatCode>
                <c:ptCount val="5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</c:numCache>
            </c:numRef>
          </c:xVal>
          <c:yVal>
            <c:numRef>
              <c:f>'2015-2019'!$C$4:$G$4</c:f>
              <c:numCache>
                <c:formatCode>General</c:formatCode>
                <c:ptCount val="5"/>
                <c:pt idx="0">
                  <c:v>1.55</c:v>
                </c:pt>
                <c:pt idx="1">
                  <c:v>1.5</c:v>
                </c:pt>
                <c:pt idx="2">
                  <c:v>1.53</c:v>
                </c:pt>
                <c:pt idx="3">
                  <c:v>1.62</c:v>
                </c:pt>
                <c:pt idx="4">
                  <c:v>1.54</c:v>
                </c:pt>
              </c:numCache>
            </c:numRef>
          </c:yVal>
          <c:smooth val="1"/>
        </c:ser>
        <c:ser>
          <c:idx val="2"/>
          <c:order val="2"/>
          <c:tx>
            <c:strRef>
              <c:f>'2015-2019'!$A$5</c:f>
              <c:strCache>
                <c:ptCount val="1"/>
                <c:pt idx="0">
                  <c:v>Р-256 235-237</c:v>
                </c:pt>
              </c:strCache>
            </c:strRef>
          </c:tx>
          <c:spPr>
            <a:ln w="38100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xVal>
            <c:numRef>
              <c:f>'2015-2019'!$C$2:$G$2</c:f>
              <c:numCache>
                <c:formatCode>General</c:formatCode>
                <c:ptCount val="5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</c:numCache>
            </c:numRef>
          </c:xVal>
          <c:yVal>
            <c:numRef>
              <c:f>'2015-2019'!$C$5:$G$5</c:f>
              <c:numCache>
                <c:formatCode>General</c:formatCode>
                <c:ptCount val="5"/>
                <c:pt idx="0">
                  <c:v>1.1299999999999999</c:v>
                </c:pt>
                <c:pt idx="1">
                  <c:v>1.29</c:v>
                </c:pt>
                <c:pt idx="2">
                  <c:v>1.35</c:v>
                </c:pt>
                <c:pt idx="3">
                  <c:v>1.39</c:v>
                </c:pt>
                <c:pt idx="4">
                  <c:v>1.82</c:v>
                </c:pt>
              </c:numCache>
            </c:numRef>
          </c:yVal>
          <c:smooth val="1"/>
        </c:ser>
        <c:ser>
          <c:idx val="7"/>
          <c:order val="3"/>
          <c:tx>
            <c:strRef>
              <c:f>'2015-2019'!$A$10</c:f>
              <c:strCache>
                <c:ptCount val="1"/>
                <c:pt idx="0">
                  <c:v>Р-256 314-324</c:v>
                </c:pt>
              </c:strCache>
            </c:strRef>
          </c:tx>
          <c:spPr>
            <a:ln w="38100" cap="rnd">
              <a:solidFill>
                <a:schemeClr val="accent2">
                  <a:lumMod val="60000"/>
                </a:schemeClr>
              </a:solidFill>
              <a:prstDash val="dash"/>
              <a:round/>
            </a:ln>
            <a:effectLst/>
          </c:spPr>
          <c:marker>
            <c:symbol val="circle"/>
            <c:size val="5"/>
            <c:spPr>
              <a:solidFill>
                <a:schemeClr val="accent2">
                  <a:lumMod val="60000"/>
                </a:schemeClr>
              </a:solidFill>
              <a:ln w="9525">
                <a:solidFill>
                  <a:schemeClr val="accent2">
                    <a:lumMod val="60000"/>
                  </a:schemeClr>
                </a:solidFill>
              </a:ln>
              <a:effectLst/>
            </c:spPr>
          </c:marker>
          <c:xVal>
            <c:numRef>
              <c:f>'2015-2019'!$C$2:$G$2</c:f>
              <c:numCache>
                <c:formatCode>General</c:formatCode>
                <c:ptCount val="5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</c:numCache>
            </c:numRef>
          </c:xVal>
          <c:yVal>
            <c:numRef>
              <c:f>'2015-2019'!$C$10:$G$10</c:f>
              <c:numCache>
                <c:formatCode>General</c:formatCode>
                <c:ptCount val="5"/>
                <c:pt idx="0">
                  <c:v>1.41</c:v>
                </c:pt>
                <c:pt idx="1">
                  <c:v>1.49</c:v>
                </c:pt>
                <c:pt idx="2">
                  <c:v>1.62</c:v>
                </c:pt>
                <c:pt idx="3">
                  <c:v>1.65</c:v>
                </c:pt>
                <c:pt idx="4">
                  <c:v>1.92</c:v>
                </c:pt>
              </c:numCache>
            </c:numRef>
          </c:yVal>
          <c:smooth val="1"/>
        </c:ser>
        <c:ser>
          <c:idx val="8"/>
          <c:order val="4"/>
          <c:tx>
            <c:strRef>
              <c:f>'2015-2019'!$A$11</c:f>
              <c:strCache>
                <c:ptCount val="1"/>
                <c:pt idx="0">
                  <c:v>Р-256 подъезд к Барнаулу 0-2,6</c:v>
                </c:pt>
              </c:strCache>
            </c:strRef>
          </c:tx>
          <c:spPr>
            <a:ln w="57150" cap="rnd">
              <a:solidFill>
                <a:srgbClr val="76B531"/>
              </a:solidFill>
              <a:prstDash val="sysDot"/>
              <a:round/>
            </a:ln>
            <a:effectLst/>
          </c:spPr>
          <c:marker>
            <c:symbol val="circle"/>
            <c:size val="5"/>
            <c:spPr>
              <a:solidFill>
                <a:schemeClr val="accent3">
                  <a:lumMod val="60000"/>
                </a:schemeClr>
              </a:solidFill>
              <a:ln w="9525">
                <a:solidFill>
                  <a:srgbClr val="92D050"/>
                </a:solidFill>
              </a:ln>
              <a:effectLst/>
            </c:spPr>
          </c:marker>
          <c:xVal>
            <c:numRef>
              <c:f>'2015-2019'!$C$2:$G$2</c:f>
              <c:numCache>
                <c:formatCode>General</c:formatCode>
                <c:ptCount val="5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</c:numCache>
            </c:numRef>
          </c:xVal>
          <c:yVal>
            <c:numRef>
              <c:f>'2015-2019'!$C$11:$G$11</c:f>
              <c:numCache>
                <c:formatCode>General</c:formatCode>
                <c:ptCount val="5"/>
                <c:pt idx="0">
                  <c:v>1.33</c:v>
                </c:pt>
                <c:pt idx="1">
                  <c:v>1.39</c:v>
                </c:pt>
                <c:pt idx="2">
                  <c:v>1.47</c:v>
                </c:pt>
                <c:pt idx="3">
                  <c:v>1.61</c:v>
                </c:pt>
                <c:pt idx="4">
                  <c:v>1.71</c:v>
                </c:pt>
              </c:numCache>
            </c:numRef>
          </c:yVal>
          <c:smooth val="1"/>
        </c:ser>
        <c:ser>
          <c:idx val="9"/>
          <c:order val="5"/>
          <c:tx>
            <c:strRef>
              <c:f>'2015-2019'!$A$12</c:f>
              <c:strCache>
                <c:ptCount val="1"/>
                <c:pt idx="0">
                  <c:v>Р-256 подъезд к Барнаулу 2,6-11,36</c:v>
                </c:pt>
              </c:strCache>
            </c:strRef>
          </c:tx>
          <c:spPr>
            <a:ln w="38100" cap="rnd">
              <a:solidFill>
                <a:srgbClr val="00B05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>
                  <a:lumMod val="60000"/>
                </a:schemeClr>
              </a:solidFill>
              <a:ln w="9525">
                <a:solidFill>
                  <a:srgbClr val="00B050"/>
                </a:solidFill>
              </a:ln>
              <a:effectLst/>
            </c:spPr>
          </c:marker>
          <c:xVal>
            <c:numRef>
              <c:f>'2015-2019'!$C$2:$G$2</c:f>
              <c:numCache>
                <c:formatCode>General</c:formatCode>
                <c:ptCount val="5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</c:numCache>
            </c:numRef>
          </c:xVal>
          <c:yVal>
            <c:numRef>
              <c:f>'2015-2019'!$C$12:$G$12</c:f>
              <c:numCache>
                <c:formatCode>General</c:formatCode>
                <c:ptCount val="5"/>
                <c:pt idx="0">
                  <c:v>1.18</c:v>
                </c:pt>
                <c:pt idx="1">
                  <c:v>1.38</c:v>
                </c:pt>
                <c:pt idx="2">
                  <c:v>1.54</c:v>
                </c:pt>
                <c:pt idx="3">
                  <c:v>1.56</c:v>
                </c:pt>
                <c:pt idx="4">
                  <c:v>1.55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530425824"/>
        <c:axId val="530424256"/>
      </c:scatterChart>
      <c:valAx>
        <c:axId val="530425824"/>
        <c:scaling>
          <c:orientation val="minMax"/>
          <c:max val="2019"/>
          <c:min val="2015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/>
                  <a:t>Год обследования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30424256"/>
        <c:crosses val="autoZero"/>
        <c:crossBetween val="midCat"/>
        <c:majorUnit val="1"/>
      </c:valAx>
      <c:valAx>
        <c:axId val="530424256"/>
        <c:scaling>
          <c:orientation val="minMax"/>
          <c:min val="1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/>
                  <a:t>Показания ровности </a:t>
                </a:r>
                <a:r>
                  <a:rPr lang="en-US"/>
                  <a:t>IRI, </a:t>
                </a:r>
                <a:r>
                  <a:rPr lang="ru-RU"/>
                  <a:t>м/км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30425824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6682899073782265"/>
          <c:y val="0.63002635361674597"/>
          <c:w val="0.30337249054931553"/>
          <c:h val="0.2722083546036647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b="1" i="0" baseline="0"/>
      </a:pPr>
      <a:endParaRPr lang="ru-RU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_rels/data4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iagrams/_rels/drawing4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19643F6-6052-4435-B6E1-A891482FE01D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5694A1C-B5DB-42E0-B14E-9E1D194EFC0B}">
      <dgm:prSet/>
      <dgm:spPr/>
      <dgm:t>
        <a:bodyPr/>
        <a:lstStyle/>
        <a:p>
          <a:pPr rtl="0"/>
          <a:r>
            <a:rPr lang="ru-RU" b="1" dirty="0" smtClean="0"/>
            <a:t>Анализ изменения продольной ровности на федеральных дорогах Алтайского края</a:t>
          </a:r>
          <a:endParaRPr lang="ru-RU" dirty="0"/>
        </a:p>
      </dgm:t>
    </dgm:pt>
    <dgm:pt modelId="{54ED2B68-AA0B-42AD-AB83-230BB171A90F}" type="parTrans" cxnId="{1EF8B668-D204-4DD4-80D9-BC7568E6100E}">
      <dgm:prSet/>
      <dgm:spPr/>
      <dgm:t>
        <a:bodyPr/>
        <a:lstStyle/>
        <a:p>
          <a:endParaRPr lang="ru-RU"/>
        </a:p>
      </dgm:t>
    </dgm:pt>
    <dgm:pt modelId="{3E4FF6E3-EC64-4EA4-B704-D7EA0885DC73}" type="sibTrans" cxnId="{1EF8B668-D204-4DD4-80D9-BC7568E6100E}">
      <dgm:prSet/>
      <dgm:spPr/>
      <dgm:t>
        <a:bodyPr/>
        <a:lstStyle/>
        <a:p>
          <a:endParaRPr lang="ru-RU"/>
        </a:p>
      </dgm:t>
    </dgm:pt>
    <dgm:pt modelId="{88B6D957-41AE-46C7-9FED-9238CC08FC7C}" type="pres">
      <dgm:prSet presAssocID="{419643F6-6052-4435-B6E1-A891482FE01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BD2C41D-53C9-4205-B5A1-D79AB3F64945}" type="pres">
      <dgm:prSet presAssocID="{65694A1C-B5DB-42E0-B14E-9E1D194EFC0B}" presName="parentText" presStyleLbl="node1" presStyleIdx="0" presStyleCnt="1" custLinFactNeighborX="493" custLinFactNeighborY="36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EF8B668-D204-4DD4-80D9-BC7568E6100E}" srcId="{419643F6-6052-4435-B6E1-A891482FE01D}" destId="{65694A1C-B5DB-42E0-B14E-9E1D194EFC0B}" srcOrd="0" destOrd="0" parTransId="{54ED2B68-AA0B-42AD-AB83-230BB171A90F}" sibTransId="{3E4FF6E3-EC64-4EA4-B704-D7EA0885DC73}"/>
    <dgm:cxn modelId="{16BD01AC-CBD8-4121-953B-EB31FD5CF929}" type="presOf" srcId="{419643F6-6052-4435-B6E1-A891482FE01D}" destId="{88B6D957-41AE-46C7-9FED-9238CC08FC7C}" srcOrd="0" destOrd="0" presId="urn:microsoft.com/office/officeart/2005/8/layout/vList2"/>
    <dgm:cxn modelId="{43EB7C39-986A-4632-88A5-B31BAB415166}" type="presOf" srcId="{65694A1C-B5DB-42E0-B14E-9E1D194EFC0B}" destId="{8BD2C41D-53C9-4205-B5A1-D79AB3F64945}" srcOrd="0" destOrd="0" presId="urn:microsoft.com/office/officeart/2005/8/layout/vList2"/>
    <dgm:cxn modelId="{776A76F9-81A3-4807-9D80-5E72AE7034B2}" type="presParOf" srcId="{88B6D957-41AE-46C7-9FED-9238CC08FC7C}" destId="{8BD2C41D-53C9-4205-B5A1-D79AB3F6494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211CD2C6-0958-443D-8571-1A856307ABD9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F22E664-B172-4646-A846-4E953B56F6F7}">
      <dgm:prSet/>
      <dgm:spPr/>
      <dgm:t>
        <a:bodyPr/>
        <a:lstStyle/>
        <a:p>
          <a:pPr rtl="0"/>
          <a:r>
            <a:rPr lang="ru-RU" b="1" dirty="0" smtClean="0"/>
            <a:t>Измеренные участки дорог 2018-2019 гг.</a:t>
          </a:r>
          <a:endParaRPr lang="ru-RU" dirty="0"/>
        </a:p>
      </dgm:t>
    </dgm:pt>
    <dgm:pt modelId="{5CD934E9-DB35-4E21-B8A2-AE8C07BB40FB}" type="parTrans" cxnId="{CC27CF83-1D13-4E2D-8ECD-3B56063CD2DA}">
      <dgm:prSet/>
      <dgm:spPr/>
      <dgm:t>
        <a:bodyPr/>
        <a:lstStyle/>
        <a:p>
          <a:endParaRPr lang="ru-RU"/>
        </a:p>
      </dgm:t>
    </dgm:pt>
    <dgm:pt modelId="{BFE898A0-BF5E-4D45-AD5F-E6F7E7C38450}" type="sibTrans" cxnId="{CC27CF83-1D13-4E2D-8ECD-3B56063CD2DA}">
      <dgm:prSet/>
      <dgm:spPr/>
      <dgm:t>
        <a:bodyPr/>
        <a:lstStyle/>
        <a:p>
          <a:endParaRPr lang="ru-RU"/>
        </a:p>
      </dgm:t>
    </dgm:pt>
    <dgm:pt modelId="{E8055BC5-1A68-41C0-9942-8D420D22F9BD}" type="pres">
      <dgm:prSet presAssocID="{211CD2C6-0958-443D-8571-1A856307ABD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EDEE1F2-8CC7-4730-879F-BB3EEB58B3A0}" type="pres">
      <dgm:prSet presAssocID="{EF22E664-B172-4646-A846-4E953B56F6F7}" presName="parentText" presStyleLbl="node1" presStyleIdx="0" presStyleCnt="1" custLinFactNeighborY="-1422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D5AF6C6-BE19-49F9-8C93-B2545E17F3FD}" type="presOf" srcId="{211CD2C6-0958-443D-8571-1A856307ABD9}" destId="{E8055BC5-1A68-41C0-9942-8D420D22F9BD}" srcOrd="0" destOrd="0" presId="urn:microsoft.com/office/officeart/2005/8/layout/vList2"/>
    <dgm:cxn modelId="{CC27CF83-1D13-4E2D-8ECD-3B56063CD2DA}" srcId="{211CD2C6-0958-443D-8571-1A856307ABD9}" destId="{EF22E664-B172-4646-A846-4E953B56F6F7}" srcOrd="0" destOrd="0" parTransId="{5CD934E9-DB35-4E21-B8A2-AE8C07BB40FB}" sibTransId="{BFE898A0-BF5E-4D45-AD5F-E6F7E7C38450}"/>
    <dgm:cxn modelId="{5C8B27C1-8A0B-4375-89AA-C4340C01B8C8}" type="presOf" srcId="{EF22E664-B172-4646-A846-4E953B56F6F7}" destId="{2EDEE1F2-8CC7-4730-879F-BB3EEB58B3A0}" srcOrd="0" destOrd="0" presId="urn:microsoft.com/office/officeart/2005/8/layout/vList2"/>
    <dgm:cxn modelId="{B29403CA-B436-4814-B708-D6AA0586EFDF}" type="presParOf" srcId="{E8055BC5-1A68-41C0-9942-8D420D22F9BD}" destId="{2EDEE1F2-8CC7-4730-879F-BB3EEB58B3A0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211CD2C6-0958-443D-8571-1A856307ABD9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F22E664-B172-4646-A846-4E953B56F6F7}">
      <dgm:prSet/>
      <dgm:spPr/>
      <dgm:t>
        <a:bodyPr/>
        <a:lstStyle/>
        <a:p>
          <a:pPr rtl="0"/>
          <a:r>
            <a:rPr lang="ru-RU" b="1" dirty="0" smtClean="0"/>
            <a:t>Соотношение конструкции дороги и значения ровности</a:t>
          </a:r>
          <a:endParaRPr lang="ru-RU" dirty="0"/>
        </a:p>
      </dgm:t>
    </dgm:pt>
    <dgm:pt modelId="{5CD934E9-DB35-4E21-B8A2-AE8C07BB40FB}" type="parTrans" cxnId="{CC27CF83-1D13-4E2D-8ECD-3B56063CD2DA}">
      <dgm:prSet/>
      <dgm:spPr/>
      <dgm:t>
        <a:bodyPr/>
        <a:lstStyle/>
        <a:p>
          <a:endParaRPr lang="ru-RU"/>
        </a:p>
      </dgm:t>
    </dgm:pt>
    <dgm:pt modelId="{BFE898A0-BF5E-4D45-AD5F-E6F7E7C38450}" type="sibTrans" cxnId="{CC27CF83-1D13-4E2D-8ECD-3B56063CD2DA}">
      <dgm:prSet/>
      <dgm:spPr/>
      <dgm:t>
        <a:bodyPr/>
        <a:lstStyle/>
        <a:p>
          <a:endParaRPr lang="ru-RU"/>
        </a:p>
      </dgm:t>
    </dgm:pt>
    <dgm:pt modelId="{E8055BC5-1A68-41C0-9942-8D420D22F9BD}" type="pres">
      <dgm:prSet presAssocID="{211CD2C6-0958-443D-8571-1A856307ABD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EDEE1F2-8CC7-4730-879F-BB3EEB58B3A0}" type="pres">
      <dgm:prSet presAssocID="{EF22E664-B172-4646-A846-4E953B56F6F7}" presName="parentText" presStyleLbl="node1" presStyleIdx="0" presStyleCnt="1" custLinFactNeighborX="297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02EF0CE-C658-45F8-BF96-13E0A898C20A}" type="presOf" srcId="{EF22E664-B172-4646-A846-4E953B56F6F7}" destId="{2EDEE1F2-8CC7-4730-879F-BB3EEB58B3A0}" srcOrd="0" destOrd="0" presId="urn:microsoft.com/office/officeart/2005/8/layout/vList2"/>
    <dgm:cxn modelId="{CC27CF83-1D13-4E2D-8ECD-3B56063CD2DA}" srcId="{211CD2C6-0958-443D-8571-1A856307ABD9}" destId="{EF22E664-B172-4646-A846-4E953B56F6F7}" srcOrd="0" destOrd="0" parTransId="{5CD934E9-DB35-4E21-B8A2-AE8C07BB40FB}" sibTransId="{BFE898A0-BF5E-4D45-AD5F-E6F7E7C38450}"/>
    <dgm:cxn modelId="{6FFC1507-9104-4D4C-AF77-5FC1E355CE03}" type="presOf" srcId="{211CD2C6-0958-443D-8571-1A856307ABD9}" destId="{E8055BC5-1A68-41C0-9942-8D420D22F9BD}" srcOrd="0" destOrd="0" presId="urn:microsoft.com/office/officeart/2005/8/layout/vList2"/>
    <dgm:cxn modelId="{CD2DE999-AB79-402E-8AC7-707061981386}" type="presParOf" srcId="{E8055BC5-1A68-41C0-9942-8D420D22F9BD}" destId="{2EDEE1F2-8CC7-4730-879F-BB3EEB58B3A0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211CD2C6-0958-443D-8571-1A856307ABD9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F22E664-B172-4646-A846-4E953B56F6F7}">
      <dgm:prSet/>
      <dgm:spPr/>
      <dgm:t>
        <a:bodyPr/>
        <a:lstStyle/>
        <a:p>
          <a:pPr rtl="0"/>
          <a:r>
            <a:rPr lang="ru-RU" b="1" dirty="0" smtClean="0"/>
            <a:t>Сравнение участков дорог с различным основанием</a:t>
          </a:r>
          <a:endParaRPr lang="ru-RU" dirty="0"/>
        </a:p>
      </dgm:t>
    </dgm:pt>
    <dgm:pt modelId="{5CD934E9-DB35-4E21-B8A2-AE8C07BB40FB}" type="parTrans" cxnId="{CC27CF83-1D13-4E2D-8ECD-3B56063CD2DA}">
      <dgm:prSet/>
      <dgm:spPr/>
      <dgm:t>
        <a:bodyPr/>
        <a:lstStyle/>
        <a:p>
          <a:endParaRPr lang="ru-RU"/>
        </a:p>
      </dgm:t>
    </dgm:pt>
    <dgm:pt modelId="{BFE898A0-BF5E-4D45-AD5F-E6F7E7C38450}" type="sibTrans" cxnId="{CC27CF83-1D13-4E2D-8ECD-3B56063CD2DA}">
      <dgm:prSet/>
      <dgm:spPr/>
      <dgm:t>
        <a:bodyPr/>
        <a:lstStyle/>
        <a:p>
          <a:endParaRPr lang="ru-RU"/>
        </a:p>
      </dgm:t>
    </dgm:pt>
    <dgm:pt modelId="{E8055BC5-1A68-41C0-9942-8D420D22F9BD}" type="pres">
      <dgm:prSet presAssocID="{211CD2C6-0958-443D-8571-1A856307ABD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EDEE1F2-8CC7-4730-879F-BB3EEB58B3A0}" type="pres">
      <dgm:prSet presAssocID="{EF22E664-B172-4646-A846-4E953B56F6F7}" presName="parentText" presStyleLbl="node1" presStyleIdx="0" presStyleCnt="1" custLinFactNeighborX="-668" custLinFactNeighborY="1157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C27CF83-1D13-4E2D-8ECD-3B56063CD2DA}" srcId="{211CD2C6-0958-443D-8571-1A856307ABD9}" destId="{EF22E664-B172-4646-A846-4E953B56F6F7}" srcOrd="0" destOrd="0" parTransId="{5CD934E9-DB35-4E21-B8A2-AE8C07BB40FB}" sibTransId="{BFE898A0-BF5E-4D45-AD5F-E6F7E7C38450}"/>
    <dgm:cxn modelId="{E3C9FF62-1332-4E1B-A9AD-8118C413545B}" type="presOf" srcId="{EF22E664-B172-4646-A846-4E953B56F6F7}" destId="{2EDEE1F2-8CC7-4730-879F-BB3EEB58B3A0}" srcOrd="0" destOrd="0" presId="urn:microsoft.com/office/officeart/2005/8/layout/vList2"/>
    <dgm:cxn modelId="{6908DBDC-6A46-4906-A241-75C28D394025}" type="presOf" srcId="{211CD2C6-0958-443D-8571-1A856307ABD9}" destId="{E8055BC5-1A68-41C0-9942-8D420D22F9BD}" srcOrd="0" destOrd="0" presId="urn:microsoft.com/office/officeart/2005/8/layout/vList2"/>
    <dgm:cxn modelId="{34129579-4EA6-4DBC-8869-DE0E7639A823}" type="presParOf" srcId="{E8055BC5-1A68-41C0-9942-8D420D22F9BD}" destId="{2EDEE1F2-8CC7-4730-879F-BB3EEB58B3A0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211CD2C6-0958-443D-8571-1A856307ABD9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F22E664-B172-4646-A846-4E953B56F6F7}">
      <dgm:prSet/>
      <dgm:spPr/>
      <dgm:t>
        <a:bodyPr/>
        <a:lstStyle/>
        <a:p>
          <a:pPr rtl="0"/>
          <a:r>
            <a:rPr lang="ru-RU" dirty="0" smtClean="0"/>
            <a:t>Интенсивность движения по диагностируемым участкам</a:t>
          </a:r>
          <a:endParaRPr lang="ru-RU" dirty="0"/>
        </a:p>
      </dgm:t>
    </dgm:pt>
    <dgm:pt modelId="{5CD934E9-DB35-4E21-B8A2-AE8C07BB40FB}" type="parTrans" cxnId="{CC27CF83-1D13-4E2D-8ECD-3B56063CD2DA}">
      <dgm:prSet/>
      <dgm:spPr/>
      <dgm:t>
        <a:bodyPr/>
        <a:lstStyle/>
        <a:p>
          <a:endParaRPr lang="ru-RU"/>
        </a:p>
      </dgm:t>
    </dgm:pt>
    <dgm:pt modelId="{BFE898A0-BF5E-4D45-AD5F-E6F7E7C38450}" type="sibTrans" cxnId="{CC27CF83-1D13-4E2D-8ECD-3B56063CD2DA}">
      <dgm:prSet/>
      <dgm:spPr/>
      <dgm:t>
        <a:bodyPr/>
        <a:lstStyle/>
        <a:p>
          <a:endParaRPr lang="ru-RU"/>
        </a:p>
      </dgm:t>
    </dgm:pt>
    <dgm:pt modelId="{E8055BC5-1A68-41C0-9942-8D420D22F9BD}" type="pres">
      <dgm:prSet presAssocID="{211CD2C6-0958-443D-8571-1A856307ABD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EDEE1F2-8CC7-4730-879F-BB3EEB58B3A0}" type="pres">
      <dgm:prSet presAssocID="{EF22E664-B172-4646-A846-4E953B56F6F7}" presName="parentText" presStyleLbl="node1" presStyleIdx="0" presStyleCnt="1" custLinFactNeighborX="297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4B9CD08-323D-4208-98B9-A124911D611A}" type="presOf" srcId="{211CD2C6-0958-443D-8571-1A856307ABD9}" destId="{E8055BC5-1A68-41C0-9942-8D420D22F9BD}" srcOrd="0" destOrd="0" presId="urn:microsoft.com/office/officeart/2005/8/layout/vList2"/>
    <dgm:cxn modelId="{3EF3DA47-3B55-4ABA-85AF-A608F300BAE7}" type="presOf" srcId="{EF22E664-B172-4646-A846-4E953B56F6F7}" destId="{2EDEE1F2-8CC7-4730-879F-BB3EEB58B3A0}" srcOrd="0" destOrd="0" presId="urn:microsoft.com/office/officeart/2005/8/layout/vList2"/>
    <dgm:cxn modelId="{CC27CF83-1D13-4E2D-8ECD-3B56063CD2DA}" srcId="{211CD2C6-0958-443D-8571-1A856307ABD9}" destId="{EF22E664-B172-4646-A846-4E953B56F6F7}" srcOrd="0" destOrd="0" parTransId="{5CD934E9-DB35-4E21-B8A2-AE8C07BB40FB}" sibTransId="{BFE898A0-BF5E-4D45-AD5F-E6F7E7C38450}"/>
    <dgm:cxn modelId="{E1A0B97A-813D-4166-846F-C4AC1E0CD1C4}" type="presParOf" srcId="{E8055BC5-1A68-41C0-9942-8D420D22F9BD}" destId="{2EDEE1F2-8CC7-4730-879F-BB3EEB58B3A0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211CD2C6-0958-443D-8571-1A856307ABD9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0FA8BB1-BDD1-48D0-ABB3-6E50CE6D0BBC}">
      <dgm:prSet/>
      <dgm:spPr/>
      <dgm:t>
        <a:bodyPr/>
        <a:lstStyle/>
        <a:p>
          <a:pPr rtl="0"/>
          <a:r>
            <a:rPr lang="ru-RU" b="1" dirty="0" smtClean="0"/>
            <a:t>Сравнение участков дорог с различной интенсивностью движения (авт./</a:t>
          </a:r>
          <a:r>
            <a:rPr lang="ru-RU" b="1" dirty="0" err="1" smtClean="0"/>
            <a:t>сут</a:t>
          </a:r>
          <a:r>
            <a:rPr lang="ru-RU" b="1" dirty="0" smtClean="0"/>
            <a:t>)</a:t>
          </a:r>
          <a:endParaRPr lang="ru-RU" dirty="0"/>
        </a:p>
      </dgm:t>
    </dgm:pt>
    <dgm:pt modelId="{6DDE66D8-522E-43C2-8829-1E81AF3D3274}" type="parTrans" cxnId="{9E253440-415A-43EE-8966-C8B76F41E761}">
      <dgm:prSet/>
      <dgm:spPr/>
      <dgm:t>
        <a:bodyPr/>
        <a:lstStyle/>
        <a:p>
          <a:endParaRPr lang="ru-RU"/>
        </a:p>
      </dgm:t>
    </dgm:pt>
    <dgm:pt modelId="{20D11E31-A168-4BFD-9F9A-ED8148ECF728}" type="sibTrans" cxnId="{9E253440-415A-43EE-8966-C8B76F41E761}">
      <dgm:prSet/>
      <dgm:spPr/>
      <dgm:t>
        <a:bodyPr/>
        <a:lstStyle/>
        <a:p>
          <a:endParaRPr lang="ru-RU"/>
        </a:p>
      </dgm:t>
    </dgm:pt>
    <dgm:pt modelId="{E8055BC5-1A68-41C0-9942-8D420D22F9BD}" type="pres">
      <dgm:prSet presAssocID="{211CD2C6-0958-443D-8571-1A856307ABD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3DD2731-AD08-4412-B2A4-9325D3D8696B}" type="pres">
      <dgm:prSet presAssocID="{00FA8BB1-BDD1-48D0-ABB3-6E50CE6D0BBC}" presName="parentText" presStyleLbl="node1" presStyleIdx="0" presStyleCnt="1" custLinFactNeighborX="4376" custLinFactNeighborY="-3702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E253440-415A-43EE-8966-C8B76F41E761}" srcId="{211CD2C6-0958-443D-8571-1A856307ABD9}" destId="{00FA8BB1-BDD1-48D0-ABB3-6E50CE6D0BBC}" srcOrd="0" destOrd="0" parTransId="{6DDE66D8-522E-43C2-8829-1E81AF3D3274}" sibTransId="{20D11E31-A168-4BFD-9F9A-ED8148ECF728}"/>
    <dgm:cxn modelId="{533FF73D-7E3A-43FF-ACBC-1404415B5FA2}" type="presOf" srcId="{211CD2C6-0958-443D-8571-1A856307ABD9}" destId="{E8055BC5-1A68-41C0-9942-8D420D22F9BD}" srcOrd="0" destOrd="0" presId="urn:microsoft.com/office/officeart/2005/8/layout/vList2"/>
    <dgm:cxn modelId="{A0E3AD94-04F1-41A9-AB9D-880A187193AF}" type="presOf" srcId="{00FA8BB1-BDD1-48D0-ABB3-6E50CE6D0BBC}" destId="{33DD2731-AD08-4412-B2A4-9325D3D8696B}" srcOrd="0" destOrd="0" presId="urn:microsoft.com/office/officeart/2005/8/layout/vList2"/>
    <dgm:cxn modelId="{5B773DC7-94E3-4651-9828-E0C9297F4493}" type="presParOf" srcId="{E8055BC5-1A68-41C0-9942-8D420D22F9BD}" destId="{33DD2731-AD08-4412-B2A4-9325D3D8696B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75A0C103-C731-4DA9-BFAA-99B8F07D9B60}" type="doc">
      <dgm:prSet loTypeId="urn:microsoft.com/office/officeart/2005/8/layout/vList3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6A991C0-76A8-42A2-88BB-D65273DF4458}">
      <dgm:prSet custT="1"/>
      <dgm:spPr/>
      <dgm:t>
        <a:bodyPr/>
        <a:lstStyle/>
        <a:p>
          <a:pPr algn="just" rtl="0"/>
          <a:r>
            <a:rPr lang="ru-RU" sz="2000" dirty="0" smtClean="0"/>
            <a:t>все участки автомобильных дорог после выполнения ремонтных мероприятий находились в нормативном </a:t>
          </a:r>
          <a:r>
            <a:rPr lang="ru-RU" sz="2000" dirty="0" smtClean="0"/>
            <a:t>состоянии;</a:t>
          </a:r>
          <a:endParaRPr lang="ru-RU" sz="2000" dirty="0"/>
        </a:p>
      </dgm:t>
    </dgm:pt>
    <dgm:pt modelId="{FED910E6-7F03-44C7-94AD-232576750788}" type="parTrans" cxnId="{FBF49FF9-D4D7-4D78-99CB-758746951DC4}">
      <dgm:prSet/>
      <dgm:spPr/>
      <dgm:t>
        <a:bodyPr/>
        <a:lstStyle/>
        <a:p>
          <a:endParaRPr lang="ru-RU"/>
        </a:p>
      </dgm:t>
    </dgm:pt>
    <dgm:pt modelId="{78632009-6BF1-431B-AAE0-7135C2631936}" type="sibTrans" cxnId="{FBF49FF9-D4D7-4D78-99CB-758746951DC4}">
      <dgm:prSet/>
      <dgm:spPr/>
      <dgm:t>
        <a:bodyPr/>
        <a:lstStyle/>
        <a:p>
          <a:endParaRPr lang="ru-RU"/>
        </a:p>
      </dgm:t>
    </dgm:pt>
    <dgm:pt modelId="{EDD8B744-DCEB-4A69-87B9-4D9C0684CAA4}">
      <dgm:prSet custT="1"/>
      <dgm:spPr/>
      <dgm:t>
        <a:bodyPr/>
        <a:lstStyle/>
        <a:p>
          <a:pPr algn="just" rtl="0"/>
          <a:r>
            <a:rPr lang="ru-RU" sz="2000" dirty="0" smtClean="0"/>
            <a:t>все участки при эксплуатации показывали ухудшение ровности, но в пределах нормативных </a:t>
          </a:r>
          <a:r>
            <a:rPr lang="ru-RU" sz="2000" dirty="0" smtClean="0"/>
            <a:t>значений;</a:t>
          </a:r>
          <a:endParaRPr lang="ru-RU" sz="2000" dirty="0"/>
        </a:p>
      </dgm:t>
    </dgm:pt>
    <dgm:pt modelId="{B395A874-1F60-4423-A710-949BD9DB82B5}" type="parTrans" cxnId="{1EB49651-983B-4BD3-B900-471244168A1C}">
      <dgm:prSet/>
      <dgm:spPr/>
      <dgm:t>
        <a:bodyPr/>
        <a:lstStyle/>
        <a:p>
          <a:endParaRPr lang="ru-RU"/>
        </a:p>
      </dgm:t>
    </dgm:pt>
    <dgm:pt modelId="{42BDAF31-F73D-4FE3-9B15-06B5A6063C1A}" type="sibTrans" cxnId="{1EB49651-983B-4BD3-B900-471244168A1C}">
      <dgm:prSet/>
      <dgm:spPr/>
      <dgm:t>
        <a:bodyPr/>
        <a:lstStyle/>
        <a:p>
          <a:endParaRPr lang="ru-RU"/>
        </a:p>
      </dgm:t>
    </dgm:pt>
    <dgm:pt modelId="{171F5CA3-5CFB-4915-9659-C78690F89363}">
      <dgm:prSet custT="1"/>
      <dgm:spPr/>
      <dgm:t>
        <a:bodyPr/>
        <a:lstStyle/>
        <a:p>
          <a:pPr algn="just" rtl="0"/>
          <a:r>
            <a:rPr lang="ru-RU" sz="2000" dirty="0" smtClean="0"/>
            <a:t>участки, имеющие в конструкции слои из </a:t>
          </a:r>
          <a:r>
            <a:rPr lang="ru-RU" sz="2000" dirty="0" err="1" smtClean="0"/>
            <a:t>цементобетона</a:t>
          </a:r>
          <a:r>
            <a:rPr lang="ru-RU" sz="2000" dirty="0" smtClean="0"/>
            <a:t> имели лучшую ровность после выполнения ремонтных </a:t>
          </a:r>
          <a:r>
            <a:rPr lang="ru-RU" sz="2000" dirty="0" smtClean="0"/>
            <a:t>работ;</a:t>
          </a:r>
          <a:endParaRPr lang="ru-RU" sz="2000" dirty="0"/>
        </a:p>
      </dgm:t>
    </dgm:pt>
    <dgm:pt modelId="{4304CE73-3AED-453F-937B-78ABF981C520}" type="parTrans" cxnId="{04728028-4F18-4A9C-8E03-79EEE0B83B07}">
      <dgm:prSet/>
      <dgm:spPr/>
      <dgm:t>
        <a:bodyPr/>
        <a:lstStyle/>
        <a:p>
          <a:endParaRPr lang="ru-RU"/>
        </a:p>
      </dgm:t>
    </dgm:pt>
    <dgm:pt modelId="{A9FFD878-48B8-4EE8-9EAC-8422F0F47D4B}" type="sibTrans" cxnId="{04728028-4F18-4A9C-8E03-79EEE0B83B07}">
      <dgm:prSet/>
      <dgm:spPr/>
      <dgm:t>
        <a:bodyPr/>
        <a:lstStyle/>
        <a:p>
          <a:endParaRPr lang="ru-RU"/>
        </a:p>
      </dgm:t>
    </dgm:pt>
    <dgm:pt modelId="{7B350674-DFFB-4DC9-BA7F-029A4A149F35}">
      <dgm:prSet custT="1"/>
      <dgm:spPr/>
      <dgm:t>
        <a:bodyPr/>
        <a:lstStyle/>
        <a:p>
          <a:pPr algn="just" rtl="0"/>
          <a:r>
            <a:rPr lang="ru-RU" sz="2000" dirty="0" smtClean="0"/>
            <a:t>в процессе эксплуатации участки с большей интенсивностью движения имели явные тенденции к ухудшению </a:t>
          </a:r>
          <a:r>
            <a:rPr lang="ru-RU" sz="2000" dirty="0" smtClean="0"/>
            <a:t>ровности.</a:t>
          </a:r>
          <a:endParaRPr lang="ru-RU" sz="2000" dirty="0"/>
        </a:p>
      </dgm:t>
    </dgm:pt>
    <dgm:pt modelId="{553D6897-F211-409F-B9B0-67700C99CB7A}" type="parTrans" cxnId="{3E0C4BF0-E0A5-4587-9763-6A3FFC2C8E6E}">
      <dgm:prSet/>
      <dgm:spPr/>
      <dgm:t>
        <a:bodyPr/>
        <a:lstStyle/>
        <a:p>
          <a:endParaRPr lang="ru-RU"/>
        </a:p>
      </dgm:t>
    </dgm:pt>
    <dgm:pt modelId="{51C95C42-F49D-43BA-8C12-9936FD264677}" type="sibTrans" cxnId="{3E0C4BF0-E0A5-4587-9763-6A3FFC2C8E6E}">
      <dgm:prSet/>
      <dgm:spPr/>
      <dgm:t>
        <a:bodyPr/>
        <a:lstStyle/>
        <a:p>
          <a:endParaRPr lang="ru-RU"/>
        </a:p>
      </dgm:t>
    </dgm:pt>
    <dgm:pt modelId="{C2BE85E9-E9D1-40B8-BC2F-3481DC0094CE}" type="pres">
      <dgm:prSet presAssocID="{75A0C103-C731-4DA9-BFAA-99B8F07D9B60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72D468C-DE16-4221-98C0-FB55624463A4}" type="pres">
      <dgm:prSet presAssocID="{96A991C0-76A8-42A2-88BB-D65273DF4458}" presName="composite" presStyleCnt="0"/>
      <dgm:spPr/>
    </dgm:pt>
    <dgm:pt modelId="{490245A4-A3A9-4380-9B9A-5962F308BD3C}" type="pres">
      <dgm:prSet presAssocID="{96A991C0-76A8-42A2-88BB-D65273DF4458}" presName="imgShp" presStyleLbl="fgImgPlace1" presStyleIdx="0" presStyleCnt="4" custLinFactX="-100000" custLinFactNeighborX="-114488" custLinFactNeighborY="-69882"/>
      <dgm:spPr>
        <a:gradFill flip="none" rotWithShape="0">
          <a:gsLst>
            <a:gs pos="0">
              <a:schemeClr val="accent1">
                <a:tint val="50000"/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1">
                <a:tint val="50000"/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1"/>
          <a:tileRect/>
        </a:gradFill>
      </dgm:spPr>
      <dgm:t>
        <a:bodyPr/>
        <a:lstStyle/>
        <a:p>
          <a:endParaRPr lang="ru-RU"/>
        </a:p>
      </dgm:t>
    </dgm:pt>
    <dgm:pt modelId="{5A717406-4A21-4F71-BCE8-19ED1A945145}" type="pres">
      <dgm:prSet presAssocID="{96A991C0-76A8-42A2-88BB-D65273DF4458}" presName="txShp" presStyleLbl="node1" presStyleIdx="0" presStyleCnt="4" custScaleX="13741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CE62DF5-BA43-448F-882A-85E48825CC91}" type="pres">
      <dgm:prSet presAssocID="{78632009-6BF1-431B-AAE0-7135C2631936}" presName="spacing" presStyleCnt="0"/>
      <dgm:spPr/>
    </dgm:pt>
    <dgm:pt modelId="{14875E31-5E27-48A7-82B3-9D77AE2C26DD}" type="pres">
      <dgm:prSet presAssocID="{EDD8B744-DCEB-4A69-87B9-4D9C0684CAA4}" presName="composite" presStyleCnt="0"/>
      <dgm:spPr/>
    </dgm:pt>
    <dgm:pt modelId="{5FF0C42E-9BAD-419A-8ADA-F8DC8926383E}" type="pres">
      <dgm:prSet presAssocID="{EDD8B744-DCEB-4A69-87B9-4D9C0684CAA4}" presName="imgShp" presStyleLbl="fgImgPlace1" presStyleIdx="1" presStyleCnt="4" custLinFactX="-36920" custLinFactNeighborX="-100000" custLinFactNeighborY="-1075"/>
      <dgm:spPr>
        <a:solidFill>
          <a:schemeClr val="accent1">
            <a:tint val="50000"/>
            <a:hueOff val="0"/>
            <a:satOff val="0"/>
            <a:lumOff val="0"/>
            <a:tint val="96000"/>
            <a:lumMod val="104000"/>
          </a:schemeClr>
        </a:solidFill>
      </dgm:spPr>
    </dgm:pt>
    <dgm:pt modelId="{557C6532-FFF4-4775-9F22-E6CC144D0D64}" type="pres">
      <dgm:prSet presAssocID="{EDD8B744-DCEB-4A69-87B9-4D9C0684CAA4}" presName="txShp" presStyleLbl="node1" presStyleIdx="1" presStyleCnt="4" custScaleX="137807" custLinFactNeighborX="-69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A58C3BB-D084-4F83-9E25-8E6BDBD8B413}" type="pres">
      <dgm:prSet presAssocID="{42BDAF31-F73D-4FE3-9B15-06B5A6063C1A}" presName="spacing" presStyleCnt="0"/>
      <dgm:spPr/>
    </dgm:pt>
    <dgm:pt modelId="{906988DD-E7CA-42DA-B903-433C267073DE}" type="pres">
      <dgm:prSet presAssocID="{171F5CA3-5CFB-4915-9659-C78690F89363}" presName="composite" presStyleCnt="0"/>
      <dgm:spPr/>
    </dgm:pt>
    <dgm:pt modelId="{7CDBBBD0-6A73-468F-AF2C-3309197EBE50}" type="pres">
      <dgm:prSet presAssocID="{171F5CA3-5CFB-4915-9659-C78690F89363}" presName="imgShp" presStyleLbl="fgImgPlace1" presStyleIdx="2" presStyleCnt="4" custLinFactX="-36920" custLinFactNeighborX="-100000"/>
      <dgm:spPr>
        <a:solidFill>
          <a:schemeClr val="accent1">
            <a:tint val="50000"/>
            <a:hueOff val="0"/>
            <a:satOff val="0"/>
            <a:lumOff val="0"/>
            <a:tint val="96000"/>
            <a:lumMod val="104000"/>
          </a:schemeClr>
        </a:solidFill>
      </dgm:spPr>
    </dgm:pt>
    <dgm:pt modelId="{C274E96D-7055-470A-94FB-E9F93F48544C}" type="pres">
      <dgm:prSet presAssocID="{171F5CA3-5CFB-4915-9659-C78690F89363}" presName="txShp" presStyleLbl="node1" presStyleIdx="2" presStyleCnt="4" custScaleX="13776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7B36BB3-C3F1-4D1C-9189-DF16067477DB}" type="pres">
      <dgm:prSet presAssocID="{A9FFD878-48B8-4EE8-9EAC-8422F0F47D4B}" presName="spacing" presStyleCnt="0"/>
      <dgm:spPr/>
    </dgm:pt>
    <dgm:pt modelId="{8FAE9C12-6E48-4711-9FC9-6973373EBD16}" type="pres">
      <dgm:prSet presAssocID="{7B350674-DFFB-4DC9-BA7F-029A4A149F35}" presName="composite" presStyleCnt="0"/>
      <dgm:spPr/>
    </dgm:pt>
    <dgm:pt modelId="{293DA14B-CF6C-432A-BDA9-E0B6783D7575}" type="pres">
      <dgm:prSet presAssocID="{7B350674-DFFB-4DC9-BA7F-029A4A149F35}" presName="imgShp" presStyleLbl="fgImgPlace1" presStyleIdx="3" presStyleCnt="4" custLinFactX="-200000" custLinFactNeighborX="-236814"/>
      <dgm:spPr>
        <a:solidFill>
          <a:schemeClr val="accent1">
            <a:tint val="50000"/>
            <a:hueOff val="0"/>
            <a:satOff val="0"/>
            <a:lumOff val="0"/>
            <a:tint val="96000"/>
            <a:lumMod val="104000"/>
          </a:schemeClr>
        </a:solidFill>
      </dgm:spPr>
    </dgm:pt>
    <dgm:pt modelId="{7AAC8058-A754-4988-94F7-910EEAB4948C}" type="pres">
      <dgm:prSet presAssocID="{7B350674-DFFB-4DC9-BA7F-029A4A149F35}" presName="txShp" presStyleLbl="node1" presStyleIdx="3" presStyleCnt="4" custScaleX="13841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EB49651-983B-4BD3-B900-471244168A1C}" srcId="{75A0C103-C731-4DA9-BFAA-99B8F07D9B60}" destId="{EDD8B744-DCEB-4A69-87B9-4D9C0684CAA4}" srcOrd="1" destOrd="0" parTransId="{B395A874-1F60-4423-A710-949BD9DB82B5}" sibTransId="{42BDAF31-F73D-4FE3-9B15-06B5A6063C1A}"/>
    <dgm:cxn modelId="{134F8C7C-EDC3-4B9D-A217-BC0667A5E2AC}" type="presOf" srcId="{96A991C0-76A8-42A2-88BB-D65273DF4458}" destId="{5A717406-4A21-4F71-BCE8-19ED1A945145}" srcOrd="0" destOrd="0" presId="urn:microsoft.com/office/officeart/2005/8/layout/vList3"/>
    <dgm:cxn modelId="{FBF49FF9-D4D7-4D78-99CB-758746951DC4}" srcId="{75A0C103-C731-4DA9-BFAA-99B8F07D9B60}" destId="{96A991C0-76A8-42A2-88BB-D65273DF4458}" srcOrd="0" destOrd="0" parTransId="{FED910E6-7F03-44C7-94AD-232576750788}" sibTransId="{78632009-6BF1-431B-AAE0-7135C2631936}"/>
    <dgm:cxn modelId="{2966228C-BACE-4BDA-8B48-FD3828B18C23}" type="presOf" srcId="{171F5CA3-5CFB-4915-9659-C78690F89363}" destId="{C274E96D-7055-470A-94FB-E9F93F48544C}" srcOrd="0" destOrd="0" presId="urn:microsoft.com/office/officeart/2005/8/layout/vList3"/>
    <dgm:cxn modelId="{3E0C4BF0-E0A5-4587-9763-6A3FFC2C8E6E}" srcId="{75A0C103-C731-4DA9-BFAA-99B8F07D9B60}" destId="{7B350674-DFFB-4DC9-BA7F-029A4A149F35}" srcOrd="3" destOrd="0" parTransId="{553D6897-F211-409F-B9B0-67700C99CB7A}" sibTransId="{51C95C42-F49D-43BA-8C12-9936FD264677}"/>
    <dgm:cxn modelId="{A12400BA-F4B3-4943-AF6A-C2E0BFF5AFD5}" type="presOf" srcId="{75A0C103-C731-4DA9-BFAA-99B8F07D9B60}" destId="{C2BE85E9-E9D1-40B8-BC2F-3481DC0094CE}" srcOrd="0" destOrd="0" presId="urn:microsoft.com/office/officeart/2005/8/layout/vList3"/>
    <dgm:cxn modelId="{323A7F44-A48A-4EBB-B4C8-F0F5E010DF01}" type="presOf" srcId="{EDD8B744-DCEB-4A69-87B9-4D9C0684CAA4}" destId="{557C6532-FFF4-4775-9F22-E6CC144D0D64}" srcOrd="0" destOrd="0" presId="urn:microsoft.com/office/officeart/2005/8/layout/vList3"/>
    <dgm:cxn modelId="{4844C6DB-57B3-4342-BF81-068D97C5C2D2}" type="presOf" srcId="{7B350674-DFFB-4DC9-BA7F-029A4A149F35}" destId="{7AAC8058-A754-4988-94F7-910EEAB4948C}" srcOrd="0" destOrd="0" presId="urn:microsoft.com/office/officeart/2005/8/layout/vList3"/>
    <dgm:cxn modelId="{04728028-4F18-4A9C-8E03-79EEE0B83B07}" srcId="{75A0C103-C731-4DA9-BFAA-99B8F07D9B60}" destId="{171F5CA3-5CFB-4915-9659-C78690F89363}" srcOrd="2" destOrd="0" parTransId="{4304CE73-3AED-453F-937B-78ABF981C520}" sibTransId="{A9FFD878-48B8-4EE8-9EAC-8422F0F47D4B}"/>
    <dgm:cxn modelId="{DB38EA67-C0F2-4FE6-90FC-855950EA0681}" type="presParOf" srcId="{C2BE85E9-E9D1-40B8-BC2F-3481DC0094CE}" destId="{172D468C-DE16-4221-98C0-FB55624463A4}" srcOrd="0" destOrd="0" presId="urn:microsoft.com/office/officeart/2005/8/layout/vList3"/>
    <dgm:cxn modelId="{96D63A11-8FFB-4780-9D34-65CFE0D604EF}" type="presParOf" srcId="{172D468C-DE16-4221-98C0-FB55624463A4}" destId="{490245A4-A3A9-4380-9B9A-5962F308BD3C}" srcOrd="0" destOrd="0" presId="urn:microsoft.com/office/officeart/2005/8/layout/vList3"/>
    <dgm:cxn modelId="{8AD67481-121D-4CC0-9028-FF11D579C430}" type="presParOf" srcId="{172D468C-DE16-4221-98C0-FB55624463A4}" destId="{5A717406-4A21-4F71-BCE8-19ED1A945145}" srcOrd="1" destOrd="0" presId="urn:microsoft.com/office/officeart/2005/8/layout/vList3"/>
    <dgm:cxn modelId="{161C8F22-764E-49D0-B2BB-C0E38117ADA2}" type="presParOf" srcId="{C2BE85E9-E9D1-40B8-BC2F-3481DC0094CE}" destId="{8CE62DF5-BA43-448F-882A-85E48825CC91}" srcOrd="1" destOrd="0" presId="urn:microsoft.com/office/officeart/2005/8/layout/vList3"/>
    <dgm:cxn modelId="{9A7E9220-985F-4233-9F0D-7DA14AB6F6C7}" type="presParOf" srcId="{C2BE85E9-E9D1-40B8-BC2F-3481DC0094CE}" destId="{14875E31-5E27-48A7-82B3-9D77AE2C26DD}" srcOrd="2" destOrd="0" presId="urn:microsoft.com/office/officeart/2005/8/layout/vList3"/>
    <dgm:cxn modelId="{971DF05E-5BAD-4445-B504-CFCC73350F13}" type="presParOf" srcId="{14875E31-5E27-48A7-82B3-9D77AE2C26DD}" destId="{5FF0C42E-9BAD-419A-8ADA-F8DC8926383E}" srcOrd="0" destOrd="0" presId="urn:microsoft.com/office/officeart/2005/8/layout/vList3"/>
    <dgm:cxn modelId="{FF869928-1378-4148-BAF0-CF4C9359FF17}" type="presParOf" srcId="{14875E31-5E27-48A7-82B3-9D77AE2C26DD}" destId="{557C6532-FFF4-4775-9F22-E6CC144D0D64}" srcOrd="1" destOrd="0" presId="urn:microsoft.com/office/officeart/2005/8/layout/vList3"/>
    <dgm:cxn modelId="{BC231F08-3EB7-492D-9DD1-A8AB7CED93CC}" type="presParOf" srcId="{C2BE85E9-E9D1-40B8-BC2F-3481DC0094CE}" destId="{DA58C3BB-D084-4F83-9E25-8E6BDBD8B413}" srcOrd="3" destOrd="0" presId="urn:microsoft.com/office/officeart/2005/8/layout/vList3"/>
    <dgm:cxn modelId="{2AFC78E1-F0D7-4D46-AFB4-8EAF2778FEDF}" type="presParOf" srcId="{C2BE85E9-E9D1-40B8-BC2F-3481DC0094CE}" destId="{906988DD-E7CA-42DA-B903-433C267073DE}" srcOrd="4" destOrd="0" presId="urn:microsoft.com/office/officeart/2005/8/layout/vList3"/>
    <dgm:cxn modelId="{0CFC4C4C-E5F8-4BC5-A113-6A35EFA89DE5}" type="presParOf" srcId="{906988DD-E7CA-42DA-B903-433C267073DE}" destId="{7CDBBBD0-6A73-468F-AF2C-3309197EBE50}" srcOrd="0" destOrd="0" presId="urn:microsoft.com/office/officeart/2005/8/layout/vList3"/>
    <dgm:cxn modelId="{6BBDDA00-3629-4C03-B1C3-9B3F31412048}" type="presParOf" srcId="{906988DD-E7CA-42DA-B903-433C267073DE}" destId="{C274E96D-7055-470A-94FB-E9F93F48544C}" srcOrd="1" destOrd="0" presId="urn:microsoft.com/office/officeart/2005/8/layout/vList3"/>
    <dgm:cxn modelId="{F89639BB-5BDF-4A9E-85EE-A96BC539C982}" type="presParOf" srcId="{C2BE85E9-E9D1-40B8-BC2F-3481DC0094CE}" destId="{57B36BB3-C3F1-4D1C-9189-DF16067477DB}" srcOrd="5" destOrd="0" presId="urn:microsoft.com/office/officeart/2005/8/layout/vList3"/>
    <dgm:cxn modelId="{69D7B5DA-18D3-49AB-8A3F-7E350696EBFF}" type="presParOf" srcId="{C2BE85E9-E9D1-40B8-BC2F-3481DC0094CE}" destId="{8FAE9C12-6E48-4711-9FC9-6973373EBD16}" srcOrd="6" destOrd="0" presId="urn:microsoft.com/office/officeart/2005/8/layout/vList3"/>
    <dgm:cxn modelId="{2BD27281-2DC5-40A7-844B-126CF191D137}" type="presParOf" srcId="{8FAE9C12-6E48-4711-9FC9-6973373EBD16}" destId="{293DA14B-CF6C-432A-BDA9-E0B6783D7575}" srcOrd="0" destOrd="0" presId="urn:microsoft.com/office/officeart/2005/8/layout/vList3"/>
    <dgm:cxn modelId="{8C0B2B56-1FCF-442B-8BBE-DB82E4F77BA9}" type="presParOf" srcId="{8FAE9C12-6E48-4711-9FC9-6973373EBD16}" destId="{7AAC8058-A754-4988-94F7-910EEAB4948C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F49E8DD9-577A-4C18-B658-CB7185A037C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BA28EECD-1099-4103-A81E-D84BAF26B0CD}">
      <dgm:prSet/>
      <dgm:spPr/>
      <dgm:t>
        <a:bodyPr/>
        <a:lstStyle/>
        <a:p>
          <a:pPr rtl="0"/>
          <a:r>
            <a:rPr lang="ru-RU" smtClean="0"/>
            <a:t>Спасибо за внимание</a:t>
          </a:r>
          <a:endParaRPr lang="ru-RU"/>
        </a:p>
      </dgm:t>
    </dgm:pt>
    <dgm:pt modelId="{775A4A0A-F352-4139-A36C-9D95551F5FCF}" type="parTrans" cxnId="{349AF843-1788-4B59-A0F6-3A09372A1D63}">
      <dgm:prSet/>
      <dgm:spPr/>
      <dgm:t>
        <a:bodyPr/>
        <a:lstStyle/>
        <a:p>
          <a:endParaRPr lang="ru-RU"/>
        </a:p>
      </dgm:t>
    </dgm:pt>
    <dgm:pt modelId="{8DADA58B-F698-4DA5-BB94-A10E197BC93C}" type="sibTrans" cxnId="{349AF843-1788-4B59-A0F6-3A09372A1D63}">
      <dgm:prSet/>
      <dgm:spPr/>
      <dgm:t>
        <a:bodyPr/>
        <a:lstStyle/>
        <a:p>
          <a:endParaRPr lang="ru-RU"/>
        </a:p>
      </dgm:t>
    </dgm:pt>
    <dgm:pt modelId="{B2D5967C-45E3-446B-89CE-D1234C261E31}" type="pres">
      <dgm:prSet presAssocID="{F49E8DD9-577A-4C18-B658-CB7185A037C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7F967B0-7D02-4611-A262-2E9D10304C56}" type="pres">
      <dgm:prSet presAssocID="{BA28EECD-1099-4103-A81E-D84BAF26B0CD}" presName="parentText" presStyleLbl="node1" presStyleIdx="0" presStyleCnt="1" custLinFactNeighborX="-1067" custLinFactNeighborY="-448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8E7AAAA-85C4-4732-B4F3-3DDD3B8EC439}" type="presOf" srcId="{F49E8DD9-577A-4C18-B658-CB7185A037CB}" destId="{B2D5967C-45E3-446B-89CE-D1234C261E31}" srcOrd="0" destOrd="0" presId="urn:microsoft.com/office/officeart/2005/8/layout/vList2"/>
    <dgm:cxn modelId="{349AF843-1788-4B59-A0F6-3A09372A1D63}" srcId="{F49E8DD9-577A-4C18-B658-CB7185A037CB}" destId="{BA28EECD-1099-4103-A81E-D84BAF26B0CD}" srcOrd="0" destOrd="0" parTransId="{775A4A0A-F352-4139-A36C-9D95551F5FCF}" sibTransId="{8DADA58B-F698-4DA5-BB94-A10E197BC93C}"/>
    <dgm:cxn modelId="{A1371301-17DD-4B0D-AAD8-023BD608F290}" type="presOf" srcId="{BA28EECD-1099-4103-A81E-D84BAF26B0CD}" destId="{67F967B0-7D02-4611-A262-2E9D10304C56}" srcOrd="0" destOrd="0" presId="urn:microsoft.com/office/officeart/2005/8/layout/vList2"/>
    <dgm:cxn modelId="{93114A1D-5FB9-4690-A433-C1EF933E837D}" type="presParOf" srcId="{B2D5967C-45E3-446B-89CE-D1234C261E31}" destId="{67F967B0-7D02-4611-A262-2E9D10304C56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17E96FD-20C0-4EC4-9719-E097CF188CC7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FF1169C-6D30-4C40-B9B6-71ADB8C8F333}">
      <dgm:prSet custT="1"/>
      <dgm:spPr/>
      <dgm:t>
        <a:bodyPr/>
        <a:lstStyle/>
        <a:p>
          <a:pPr rtl="0"/>
          <a:r>
            <a:rPr lang="ru-RU" sz="4000" b="1" dirty="0" smtClean="0"/>
            <a:t>Общий вид прибора контроля ровности</a:t>
          </a:r>
          <a:endParaRPr lang="ru-RU" sz="4000" dirty="0"/>
        </a:p>
      </dgm:t>
    </dgm:pt>
    <dgm:pt modelId="{C503B8C0-0A56-452B-A022-97045309E7B3}" type="parTrans" cxnId="{AFA17A3D-4096-486E-9976-A533513047A7}">
      <dgm:prSet/>
      <dgm:spPr/>
      <dgm:t>
        <a:bodyPr/>
        <a:lstStyle/>
        <a:p>
          <a:endParaRPr lang="ru-RU"/>
        </a:p>
      </dgm:t>
    </dgm:pt>
    <dgm:pt modelId="{BD12FE5E-AE3D-486B-A53B-7F624CEB0128}" type="sibTrans" cxnId="{AFA17A3D-4096-486E-9976-A533513047A7}">
      <dgm:prSet/>
      <dgm:spPr/>
      <dgm:t>
        <a:bodyPr/>
        <a:lstStyle/>
        <a:p>
          <a:endParaRPr lang="ru-RU"/>
        </a:p>
      </dgm:t>
    </dgm:pt>
    <dgm:pt modelId="{1FE08D92-3B44-484C-84E9-0084B55C4BED}" type="pres">
      <dgm:prSet presAssocID="{517E96FD-20C0-4EC4-9719-E097CF188CC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D49DF39-CD37-45E6-80F3-8826339DAD53}" type="pres">
      <dgm:prSet presAssocID="{5FF1169C-6D30-4C40-B9B6-71ADB8C8F333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C4BFD57-7878-469D-9C2B-C66BA21ACC01}" type="presOf" srcId="{517E96FD-20C0-4EC4-9719-E097CF188CC7}" destId="{1FE08D92-3B44-484C-84E9-0084B55C4BED}" srcOrd="0" destOrd="0" presId="urn:microsoft.com/office/officeart/2005/8/layout/vList2"/>
    <dgm:cxn modelId="{AFA17A3D-4096-486E-9976-A533513047A7}" srcId="{517E96FD-20C0-4EC4-9719-E097CF188CC7}" destId="{5FF1169C-6D30-4C40-B9B6-71ADB8C8F333}" srcOrd="0" destOrd="0" parTransId="{C503B8C0-0A56-452B-A022-97045309E7B3}" sibTransId="{BD12FE5E-AE3D-486B-A53B-7F624CEB0128}"/>
    <dgm:cxn modelId="{66636AEF-BEF9-40B7-B6CD-1733EA7238EF}" type="presOf" srcId="{5FF1169C-6D30-4C40-B9B6-71ADB8C8F333}" destId="{2D49DF39-CD37-45E6-80F3-8826339DAD53}" srcOrd="0" destOrd="0" presId="urn:microsoft.com/office/officeart/2005/8/layout/vList2"/>
    <dgm:cxn modelId="{59E0D7D2-355A-4E02-954E-55C98DCBE436}" type="presParOf" srcId="{1FE08D92-3B44-484C-84E9-0084B55C4BED}" destId="{2D49DF39-CD37-45E6-80F3-8826339DAD53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C47F935-D6CC-4D66-ADD1-58E640A3E65A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57AED42-9183-4481-B7E9-100B1A4F6878}">
      <dgm:prSet/>
      <dgm:spPr/>
      <dgm:t>
        <a:bodyPr/>
        <a:lstStyle/>
        <a:p>
          <a:pPr rtl="0"/>
          <a:r>
            <a:rPr lang="ru-RU" dirty="0" smtClean="0"/>
            <a:t>Прибор ПКР-1</a:t>
          </a:r>
          <a:endParaRPr lang="ru-RU" dirty="0"/>
        </a:p>
      </dgm:t>
    </dgm:pt>
    <dgm:pt modelId="{3DDCEB0D-B74B-4CB4-BF47-BC0788BD8533}" type="parTrans" cxnId="{1BE24689-676D-47B9-B705-2DD3FD68D276}">
      <dgm:prSet/>
      <dgm:spPr/>
      <dgm:t>
        <a:bodyPr/>
        <a:lstStyle/>
        <a:p>
          <a:endParaRPr lang="ru-RU"/>
        </a:p>
      </dgm:t>
    </dgm:pt>
    <dgm:pt modelId="{98AD91D6-00B4-4B11-943B-923DC9316BA9}" type="sibTrans" cxnId="{1BE24689-676D-47B9-B705-2DD3FD68D276}">
      <dgm:prSet/>
      <dgm:spPr/>
      <dgm:t>
        <a:bodyPr/>
        <a:lstStyle/>
        <a:p>
          <a:endParaRPr lang="ru-RU"/>
        </a:p>
      </dgm:t>
    </dgm:pt>
    <dgm:pt modelId="{B7EEDFEA-35DE-44D9-82CF-0A4E960DB7F4}" type="pres">
      <dgm:prSet presAssocID="{FC47F935-D6CC-4D66-ADD1-58E640A3E65A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D7C47A6-43F4-4220-BACE-34F4276F3AC0}" type="pres">
      <dgm:prSet presAssocID="{FC47F935-D6CC-4D66-ADD1-58E640A3E65A}" presName="arrow" presStyleLbl="bgShp" presStyleIdx="0" presStyleCnt="1"/>
      <dgm:spPr/>
    </dgm:pt>
    <dgm:pt modelId="{37AF550F-E925-40CB-8285-B10C074470D4}" type="pres">
      <dgm:prSet presAssocID="{FC47F935-D6CC-4D66-ADD1-58E640A3E65A}" presName="linearProcess" presStyleCnt="0"/>
      <dgm:spPr/>
    </dgm:pt>
    <dgm:pt modelId="{B16EDC01-5190-40AF-B315-7B25F617DA6C}" type="pres">
      <dgm:prSet presAssocID="{B57AED42-9183-4481-B7E9-100B1A4F6878}" presName="textNode" presStyleLbl="node1" presStyleIdx="0" presStyleCnt="1" custLinFactNeighborX="-10500" custLinFactNeighborY="-9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BE24689-676D-47B9-B705-2DD3FD68D276}" srcId="{FC47F935-D6CC-4D66-ADD1-58E640A3E65A}" destId="{B57AED42-9183-4481-B7E9-100B1A4F6878}" srcOrd="0" destOrd="0" parTransId="{3DDCEB0D-B74B-4CB4-BF47-BC0788BD8533}" sibTransId="{98AD91D6-00B4-4B11-943B-923DC9316BA9}"/>
    <dgm:cxn modelId="{7D696B46-85C3-4052-BDD1-866F95DF12AB}" type="presOf" srcId="{FC47F935-D6CC-4D66-ADD1-58E640A3E65A}" destId="{B7EEDFEA-35DE-44D9-82CF-0A4E960DB7F4}" srcOrd="0" destOrd="0" presId="urn:microsoft.com/office/officeart/2005/8/layout/hProcess9"/>
    <dgm:cxn modelId="{7D67B7B8-CDC6-436C-99A4-7DB984235ACF}" type="presOf" srcId="{B57AED42-9183-4481-B7E9-100B1A4F6878}" destId="{B16EDC01-5190-40AF-B315-7B25F617DA6C}" srcOrd="0" destOrd="0" presId="urn:microsoft.com/office/officeart/2005/8/layout/hProcess9"/>
    <dgm:cxn modelId="{D76A5FD1-61E7-482B-B38D-E351AF1A2407}" type="presParOf" srcId="{B7EEDFEA-35DE-44D9-82CF-0A4E960DB7F4}" destId="{AD7C47A6-43F4-4220-BACE-34F4276F3AC0}" srcOrd="0" destOrd="0" presId="urn:microsoft.com/office/officeart/2005/8/layout/hProcess9"/>
    <dgm:cxn modelId="{E632DDC5-F86E-4D93-B1D6-316F09747026}" type="presParOf" srcId="{B7EEDFEA-35DE-44D9-82CF-0A4E960DB7F4}" destId="{37AF550F-E925-40CB-8285-B10C074470D4}" srcOrd="1" destOrd="0" presId="urn:microsoft.com/office/officeart/2005/8/layout/hProcess9"/>
    <dgm:cxn modelId="{7BC3BD2E-1E8F-4465-8AFA-215D9E355EE3}" type="presParOf" srcId="{37AF550F-E925-40CB-8285-B10C074470D4}" destId="{B16EDC01-5190-40AF-B315-7B25F617DA6C}" srcOrd="0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FFC1AEB-9BCD-491B-BD07-38E8C95483BF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597F314-91A0-4635-A625-D6435276854B}">
      <dgm:prSet custT="1"/>
      <dgm:spPr/>
      <dgm:t>
        <a:bodyPr/>
        <a:lstStyle/>
        <a:p>
          <a:pPr rtl="0"/>
          <a:r>
            <a:rPr lang="ru-RU" sz="1400" dirty="0" smtClean="0"/>
            <a:t>Общий вид в составе </a:t>
          </a:r>
          <a:br>
            <a:rPr lang="ru-RU" sz="1400" dirty="0" smtClean="0"/>
          </a:br>
          <a:r>
            <a:rPr lang="ru-RU" sz="1400" dirty="0" smtClean="0"/>
            <a:t>лаборатории КП 514-СМП</a:t>
          </a:r>
          <a:endParaRPr lang="ru-RU" sz="1400" dirty="0"/>
        </a:p>
      </dgm:t>
    </dgm:pt>
    <dgm:pt modelId="{0778899D-FB59-4D66-AEF2-FD8E5B554620}" type="parTrans" cxnId="{8304EFF3-9C2A-4F47-B6CA-45976FC45E11}">
      <dgm:prSet/>
      <dgm:spPr/>
      <dgm:t>
        <a:bodyPr/>
        <a:lstStyle/>
        <a:p>
          <a:endParaRPr lang="ru-RU"/>
        </a:p>
      </dgm:t>
    </dgm:pt>
    <dgm:pt modelId="{16810928-2215-414C-914A-0CF3C9CF8267}" type="sibTrans" cxnId="{8304EFF3-9C2A-4F47-B6CA-45976FC45E11}">
      <dgm:prSet/>
      <dgm:spPr/>
      <dgm:t>
        <a:bodyPr/>
        <a:lstStyle/>
        <a:p>
          <a:endParaRPr lang="ru-RU"/>
        </a:p>
      </dgm:t>
    </dgm:pt>
    <dgm:pt modelId="{74A0854B-A720-411F-BB57-AA57767273BA}" type="pres">
      <dgm:prSet presAssocID="{6FFC1AEB-9BCD-491B-BD07-38E8C95483BF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149A74-F0A9-484D-AF0A-037A13FADEC6}" type="pres">
      <dgm:prSet presAssocID="{6FFC1AEB-9BCD-491B-BD07-38E8C95483BF}" presName="arrow" presStyleLbl="bgShp" presStyleIdx="0" presStyleCnt="1" custAng="10800000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84A5F64A-B3AD-4C2E-A1E2-109DC72C34DC}" type="pres">
      <dgm:prSet presAssocID="{6FFC1AEB-9BCD-491B-BD07-38E8C95483BF}" presName="linearProcess" presStyleCnt="0"/>
      <dgm:spPr/>
    </dgm:pt>
    <dgm:pt modelId="{AECC5332-B6AB-441A-81E7-32F310F3E476}" type="pres">
      <dgm:prSet presAssocID="{9597F314-91A0-4635-A625-D6435276854B}" presName="textNode" presStyleLbl="node1" presStyleIdx="0" presStyleCnt="1" custScaleX="109872" custScaleY="127554" custLinFactNeighborX="11471" custLinFactNeighborY="5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304EFF3-9C2A-4F47-B6CA-45976FC45E11}" srcId="{6FFC1AEB-9BCD-491B-BD07-38E8C95483BF}" destId="{9597F314-91A0-4635-A625-D6435276854B}" srcOrd="0" destOrd="0" parTransId="{0778899D-FB59-4D66-AEF2-FD8E5B554620}" sibTransId="{16810928-2215-414C-914A-0CF3C9CF8267}"/>
    <dgm:cxn modelId="{04D9707B-7A2F-4F48-ADDE-2EAD22B0181D}" type="presOf" srcId="{6FFC1AEB-9BCD-491B-BD07-38E8C95483BF}" destId="{74A0854B-A720-411F-BB57-AA57767273BA}" srcOrd="0" destOrd="0" presId="urn:microsoft.com/office/officeart/2005/8/layout/hProcess9"/>
    <dgm:cxn modelId="{F9BEABFB-1BA7-4E63-A025-CD0313F7B7A8}" type="presOf" srcId="{9597F314-91A0-4635-A625-D6435276854B}" destId="{AECC5332-B6AB-441A-81E7-32F310F3E476}" srcOrd="0" destOrd="0" presId="urn:microsoft.com/office/officeart/2005/8/layout/hProcess9"/>
    <dgm:cxn modelId="{5971E124-6DFB-4C2F-82B9-390BE79F4CA5}" type="presParOf" srcId="{74A0854B-A720-411F-BB57-AA57767273BA}" destId="{DF149A74-F0A9-484D-AF0A-037A13FADEC6}" srcOrd="0" destOrd="0" presId="urn:microsoft.com/office/officeart/2005/8/layout/hProcess9"/>
    <dgm:cxn modelId="{8E2AC4FF-ED50-4BC5-837E-7474D45069A9}" type="presParOf" srcId="{74A0854B-A720-411F-BB57-AA57767273BA}" destId="{84A5F64A-B3AD-4C2E-A1E2-109DC72C34DC}" srcOrd="1" destOrd="0" presId="urn:microsoft.com/office/officeart/2005/8/layout/hProcess9"/>
    <dgm:cxn modelId="{5F409F75-9D20-43E5-A112-BB6D91159A18}" type="presParOf" srcId="{84A5F64A-B3AD-4C2E-A1E2-109DC72C34DC}" destId="{AECC5332-B6AB-441A-81E7-32F310F3E476}" srcOrd="0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1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517E96FD-20C0-4EC4-9719-E097CF188CC7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FF1169C-6D30-4C40-B9B6-71ADB8C8F333}">
      <dgm:prSet custT="1"/>
      <dgm:spPr/>
      <dgm:t>
        <a:bodyPr/>
        <a:lstStyle/>
        <a:p>
          <a:pPr rtl="0"/>
          <a:r>
            <a:rPr lang="ru-RU" sz="3200" dirty="0" smtClean="0"/>
            <a:t>Этапы проведения обследований</a:t>
          </a:r>
          <a:endParaRPr lang="ru-RU" sz="3200" dirty="0"/>
        </a:p>
      </dgm:t>
    </dgm:pt>
    <dgm:pt modelId="{C503B8C0-0A56-452B-A022-97045309E7B3}" type="parTrans" cxnId="{AFA17A3D-4096-486E-9976-A533513047A7}">
      <dgm:prSet/>
      <dgm:spPr/>
      <dgm:t>
        <a:bodyPr/>
        <a:lstStyle/>
        <a:p>
          <a:endParaRPr lang="ru-RU"/>
        </a:p>
      </dgm:t>
    </dgm:pt>
    <dgm:pt modelId="{BD12FE5E-AE3D-486B-A53B-7F624CEB0128}" type="sibTrans" cxnId="{AFA17A3D-4096-486E-9976-A533513047A7}">
      <dgm:prSet/>
      <dgm:spPr/>
      <dgm:t>
        <a:bodyPr/>
        <a:lstStyle/>
        <a:p>
          <a:endParaRPr lang="ru-RU"/>
        </a:p>
      </dgm:t>
    </dgm:pt>
    <dgm:pt modelId="{1FE08D92-3B44-484C-84E9-0084B55C4BED}" type="pres">
      <dgm:prSet presAssocID="{517E96FD-20C0-4EC4-9719-E097CF188CC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D49DF39-CD37-45E6-80F3-8826339DAD53}" type="pres">
      <dgm:prSet presAssocID="{5FF1169C-6D30-4C40-B9B6-71ADB8C8F333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0FBB59E-EBE4-4BA7-88C4-4493107AF0F8}" type="presOf" srcId="{5FF1169C-6D30-4C40-B9B6-71ADB8C8F333}" destId="{2D49DF39-CD37-45E6-80F3-8826339DAD53}" srcOrd="0" destOrd="0" presId="urn:microsoft.com/office/officeart/2005/8/layout/vList2"/>
    <dgm:cxn modelId="{AFA17A3D-4096-486E-9976-A533513047A7}" srcId="{517E96FD-20C0-4EC4-9719-E097CF188CC7}" destId="{5FF1169C-6D30-4C40-B9B6-71ADB8C8F333}" srcOrd="0" destOrd="0" parTransId="{C503B8C0-0A56-452B-A022-97045309E7B3}" sibTransId="{BD12FE5E-AE3D-486B-A53B-7F624CEB0128}"/>
    <dgm:cxn modelId="{F348F7F1-E943-4193-A166-ED1DAFBE1EB4}" type="presOf" srcId="{517E96FD-20C0-4EC4-9719-E097CF188CC7}" destId="{1FE08D92-3B44-484C-84E9-0084B55C4BED}" srcOrd="0" destOrd="0" presId="urn:microsoft.com/office/officeart/2005/8/layout/vList2"/>
    <dgm:cxn modelId="{FC71C48B-F810-4578-B0A0-11D553B6C580}" type="presParOf" srcId="{1FE08D92-3B44-484C-84E9-0084B55C4BED}" destId="{2D49DF39-CD37-45E6-80F3-8826339DAD53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517E96FD-20C0-4EC4-9719-E097CF188CC7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FF1169C-6D30-4C40-B9B6-71ADB8C8F333}">
      <dgm:prSet custT="1"/>
      <dgm:spPr/>
      <dgm:t>
        <a:bodyPr/>
        <a:lstStyle/>
        <a:p>
          <a:pPr rtl="0"/>
          <a:r>
            <a:rPr lang="ru-RU" sz="3200" dirty="0" smtClean="0"/>
            <a:t>Факторы, влияющие на продольную ровность покрытия:</a:t>
          </a:r>
          <a:endParaRPr lang="ru-RU" sz="3200" dirty="0"/>
        </a:p>
      </dgm:t>
    </dgm:pt>
    <dgm:pt modelId="{C503B8C0-0A56-452B-A022-97045309E7B3}" type="parTrans" cxnId="{AFA17A3D-4096-486E-9976-A533513047A7}">
      <dgm:prSet/>
      <dgm:spPr/>
      <dgm:t>
        <a:bodyPr/>
        <a:lstStyle/>
        <a:p>
          <a:endParaRPr lang="ru-RU"/>
        </a:p>
      </dgm:t>
    </dgm:pt>
    <dgm:pt modelId="{BD12FE5E-AE3D-486B-A53B-7F624CEB0128}" type="sibTrans" cxnId="{AFA17A3D-4096-486E-9976-A533513047A7}">
      <dgm:prSet/>
      <dgm:spPr/>
      <dgm:t>
        <a:bodyPr/>
        <a:lstStyle/>
        <a:p>
          <a:endParaRPr lang="ru-RU"/>
        </a:p>
      </dgm:t>
    </dgm:pt>
    <dgm:pt modelId="{1FE08D92-3B44-484C-84E9-0084B55C4BED}" type="pres">
      <dgm:prSet presAssocID="{517E96FD-20C0-4EC4-9719-E097CF188CC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D49DF39-CD37-45E6-80F3-8826339DAD53}" type="pres">
      <dgm:prSet presAssocID="{5FF1169C-6D30-4C40-B9B6-71ADB8C8F333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11A25FA-E025-4515-861A-C6BE0E2DF5DC}" type="presOf" srcId="{5FF1169C-6D30-4C40-B9B6-71ADB8C8F333}" destId="{2D49DF39-CD37-45E6-80F3-8826339DAD53}" srcOrd="0" destOrd="0" presId="urn:microsoft.com/office/officeart/2005/8/layout/vList2"/>
    <dgm:cxn modelId="{AFA17A3D-4096-486E-9976-A533513047A7}" srcId="{517E96FD-20C0-4EC4-9719-E097CF188CC7}" destId="{5FF1169C-6D30-4C40-B9B6-71ADB8C8F333}" srcOrd="0" destOrd="0" parTransId="{C503B8C0-0A56-452B-A022-97045309E7B3}" sibTransId="{BD12FE5E-AE3D-486B-A53B-7F624CEB0128}"/>
    <dgm:cxn modelId="{8A36B4E5-52E1-4286-9F1C-FF4EB21B6CD8}" type="presOf" srcId="{517E96FD-20C0-4EC4-9719-E097CF188CC7}" destId="{1FE08D92-3B44-484C-84E9-0084B55C4BED}" srcOrd="0" destOrd="0" presId="urn:microsoft.com/office/officeart/2005/8/layout/vList2"/>
    <dgm:cxn modelId="{459EABE1-7D40-4C2A-9BF6-B0DB41E8EC12}" type="presParOf" srcId="{1FE08D92-3B44-484C-84E9-0084B55C4BED}" destId="{2D49DF39-CD37-45E6-80F3-8826339DAD53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211CD2C6-0958-443D-8571-1A856307ABD9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F22E664-B172-4646-A846-4E953B56F6F7}">
      <dgm:prSet/>
      <dgm:spPr/>
      <dgm:t>
        <a:bodyPr/>
        <a:lstStyle/>
        <a:p>
          <a:pPr rtl="0"/>
          <a:r>
            <a:rPr lang="ru-RU" b="1" dirty="0" smtClean="0"/>
            <a:t>Измеренные участки дорог 2015-2019 гг.</a:t>
          </a:r>
          <a:endParaRPr lang="ru-RU" dirty="0"/>
        </a:p>
      </dgm:t>
    </dgm:pt>
    <dgm:pt modelId="{5CD934E9-DB35-4E21-B8A2-AE8C07BB40FB}" type="parTrans" cxnId="{CC27CF83-1D13-4E2D-8ECD-3B56063CD2DA}">
      <dgm:prSet/>
      <dgm:spPr/>
      <dgm:t>
        <a:bodyPr/>
        <a:lstStyle/>
        <a:p>
          <a:endParaRPr lang="ru-RU"/>
        </a:p>
      </dgm:t>
    </dgm:pt>
    <dgm:pt modelId="{BFE898A0-BF5E-4D45-AD5F-E6F7E7C38450}" type="sibTrans" cxnId="{CC27CF83-1D13-4E2D-8ECD-3B56063CD2DA}">
      <dgm:prSet/>
      <dgm:spPr/>
      <dgm:t>
        <a:bodyPr/>
        <a:lstStyle/>
        <a:p>
          <a:endParaRPr lang="ru-RU"/>
        </a:p>
      </dgm:t>
    </dgm:pt>
    <dgm:pt modelId="{E8055BC5-1A68-41C0-9942-8D420D22F9BD}" type="pres">
      <dgm:prSet presAssocID="{211CD2C6-0958-443D-8571-1A856307ABD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EDEE1F2-8CC7-4730-879F-BB3EEB58B3A0}" type="pres">
      <dgm:prSet presAssocID="{EF22E664-B172-4646-A846-4E953B56F6F7}" presName="parentText" presStyleLbl="node1" presStyleIdx="0" presStyleCnt="1" custLinFactNeighborX="4376" custLinFactNeighborY="-3702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C27CF83-1D13-4E2D-8ECD-3B56063CD2DA}" srcId="{211CD2C6-0958-443D-8571-1A856307ABD9}" destId="{EF22E664-B172-4646-A846-4E953B56F6F7}" srcOrd="0" destOrd="0" parTransId="{5CD934E9-DB35-4E21-B8A2-AE8C07BB40FB}" sibTransId="{BFE898A0-BF5E-4D45-AD5F-E6F7E7C38450}"/>
    <dgm:cxn modelId="{614C73AA-7CD4-40BA-8976-A052A8BEAB2C}" type="presOf" srcId="{EF22E664-B172-4646-A846-4E953B56F6F7}" destId="{2EDEE1F2-8CC7-4730-879F-BB3EEB58B3A0}" srcOrd="0" destOrd="0" presId="urn:microsoft.com/office/officeart/2005/8/layout/vList2"/>
    <dgm:cxn modelId="{3B4DBC62-B048-4A0C-98D0-438E5AD589C0}" type="presOf" srcId="{211CD2C6-0958-443D-8571-1A856307ABD9}" destId="{E8055BC5-1A68-41C0-9942-8D420D22F9BD}" srcOrd="0" destOrd="0" presId="urn:microsoft.com/office/officeart/2005/8/layout/vList2"/>
    <dgm:cxn modelId="{CED09686-3DD4-436D-BDDC-B3616FC88153}" type="presParOf" srcId="{E8055BC5-1A68-41C0-9942-8D420D22F9BD}" destId="{2EDEE1F2-8CC7-4730-879F-BB3EEB58B3A0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211CD2C6-0958-443D-8571-1A856307ABD9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F22E664-B172-4646-A846-4E953B56F6F7}">
      <dgm:prSet/>
      <dgm:spPr/>
      <dgm:t>
        <a:bodyPr/>
        <a:lstStyle/>
        <a:p>
          <a:pPr rtl="0"/>
          <a:r>
            <a:rPr lang="ru-RU" b="1" dirty="0" smtClean="0"/>
            <a:t>Измеренные участки дорог 2016-2019 гг.</a:t>
          </a:r>
          <a:endParaRPr lang="ru-RU" dirty="0"/>
        </a:p>
      </dgm:t>
    </dgm:pt>
    <dgm:pt modelId="{5CD934E9-DB35-4E21-B8A2-AE8C07BB40FB}" type="parTrans" cxnId="{CC27CF83-1D13-4E2D-8ECD-3B56063CD2DA}">
      <dgm:prSet/>
      <dgm:spPr/>
      <dgm:t>
        <a:bodyPr/>
        <a:lstStyle/>
        <a:p>
          <a:endParaRPr lang="ru-RU"/>
        </a:p>
      </dgm:t>
    </dgm:pt>
    <dgm:pt modelId="{BFE898A0-BF5E-4D45-AD5F-E6F7E7C38450}" type="sibTrans" cxnId="{CC27CF83-1D13-4E2D-8ECD-3B56063CD2DA}">
      <dgm:prSet/>
      <dgm:spPr/>
      <dgm:t>
        <a:bodyPr/>
        <a:lstStyle/>
        <a:p>
          <a:endParaRPr lang="ru-RU"/>
        </a:p>
      </dgm:t>
    </dgm:pt>
    <dgm:pt modelId="{E8055BC5-1A68-41C0-9942-8D420D22F9BD}" type="pres">
      <dgm:prSet presAssocID="{211CD2C6-0958-443D-8571-1A856307ABD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EDEE1F2-8CC7-4730-879F-BB3EEB58B3A0}" type="pres">
      <dgm:prSet presAssocID="{EF22E664-B172-4646-A846-4E953B56F6F7}" presName="parentText" presStyleLbl="node1" presStyleIdx="0" presStyleCnt="1" custLinFactNeighborX="4376" custLinFactNeighborY="-3702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7DA0152-5B28-4840-9D9D-42BC2C9AD228}" type="presOf" srcId="{211CD2C6-0958-443D-8571-1A856307ABD9}" destId="{E8055BC5-1A68-41C0-9942-8D420D22F9BD}" srcOrd="0" destOrd="0" presId="urn:microsoft.com/office/officeart/2005/8/layout/vList2"/>
    <dgm:cxn modelId="{CC27CF83-1D13-4E2D-8ECD-3B56063CD2DA}" srcId="{211CD2C6-0958-443D-8571-1A856307ABD9}" destId="{EF22E664-B172-4646-A846-4E953B56F6F7}" srcOrd="0" destOrd="0" parTransId="{5CD934E9-DB35-4E21-B8A2-AE8C07BB40FB}" sibTransId="{BFE898A0-BF5E-4D45-AD5F-E6F7E7C38450}"/>
    <dgm:cxn modelId="{ACDCCD87-FF45-4E7A-8757-D9F8B1BA5FBD}" type="presOf" srcId="{EF22E664-B172-4646-A846-4E953B56F6F7}" destId="{2EDEE1F2-8CC7-4730-879F-BB3EEB58B3A0}" srcOrd="0" destOrd="0" presId="urn:microsoft.com/office/officeart/2005/8/layout/vList2"/>
    <dgm:cxn modelId="{B235775C-340A-4326-A029-75708F4DE64D}" type="presParOf" srcId="{E8055BC5-1A68-41C0-9942-8D420D22F9BD}" destId="{2EDEE1F2-8CC7-4730-879F-BB3EEB58B3A0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211CD2C6-0958-443D-8571-1A856307ABD9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F22E664-B172-4646-A846-4E953B56F6F7}">
      <dgm:prSet/>
      <dgm:spPr/>
      <dgm:t>
        <a:bodyPr/>
        <a:lstStyle/>
        <a:p>
          <a:pPr rtl="0"/>
          <a:r>
            <a:rPr lang="ru-RU" b="1" dirty="0" smtClean="0"/>
            <a:t>Измеренные участки дорог 2017-2019 гг.</a:t>
          </a:r>
          <a:endParaRPr lang="ru-RU" dirty="0"/>
        </a:p>
      </dgm:t>
    </dgm:pt>
    <dgm:pt modelId="{5CD934E9-DB35-4E21-B8A2-AE8C07BB40FB}" type="parTrans" cxnId="{CC27CF83-1D13-4E2D-8ECD-3B56063CD2DA}">
      <dgm:prSet/>
      <dgm:spPr/>
      <dgm:t>
        <a:bodyPr/>
        <a:lstStyle/>
        <a:p>
          <a:endParaRPr lang="ru-RU"/>
        </a:p>
      </dgm:t>
    </dgm:pt>
    <dgm:pt modelId="{BFE898A0-BF5E-4D45-AD5F-E6F7E7C38450}" type="sibTrans" cxnId="{CC27CF83-1D13-4E2D-8ECD-3B56063CD2DA}">
      <dgm:prSet/>
      <dgm:spPr/>
      <dgm:t>
        <a:bodyPr/>
        <a:lstStyle/>
        <a:p>
          <a:endParaRPr lang="ru-RU"/>
        </a:p>
      </dgm:t>
    </dgm:pt>
    <dgm:pt modelId="{E8055BC5-1A68-41C0-9942-8D420D22F9BD}" type="pres">
      <dgm:prSet presAssocID="{211CD2C6-0958-443D-8571-1A856307ABD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EDEE1F2-8CC7-4730-879F-BB3EEB58B3A0}" type="pres">
      <dgm:prSet presAssocID="{EF22E664-B172-4646-A846-4E953B56F6F7}" presName="parentText" presStyleLbl="node1" presStyleIdx="0" presStyleCnt="1" custLinFactNeighborX="-111" custLinFactNeighborY="-3344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C27CF83-1D13-4E2D-8ECD-3B56063CD2DA}" srcId="{211CD2C6-0958-443D-8571-1A856307ABD9}" destId="{EF22E664-B172-4646-A846-4E953B56F6F7}" srcOrd="0" destOrd="0" parTransId="{5CD934E9-DB35-4E21-B8A2-AE8C07BB40FB}" sibTransId="{BFE898A0-BF5E-4D45-AD5F-E6F7E7C38450}"/>
    <dgm:cxn modelId="{5DE0E381-63FE-4570-98CC-A032A3A6CDB3}" type="presOf" srcId="{EF22E664-B172-4646-A846-4E953B56F6F7}" destId="{2EDEE1F2-8CC7-4730-879F-BB3EEB58B3A0}" srcOrd="0" destOrd="0" presId="urn:microsoft.com/office/officeart/2005/8/layout/vList2"/>
    <dgm:cxn modelId="{AA6312D6-D21E-415F-82DB-31ED49887DB1}" type="presOf" srcId="{211CD2C6-0958-443D-8571-1A856307ABD9}" destId="{E8055BC5-1A68-41C0-9942-8D420D22F9BD}" srcOrd="0" destOrd="0" presId="urn:microsoft.com/office/officeart/2005/8/layout/vList2"/>
    <dgm:cxn modelId="{964D46C9-983B-489B-88FE-7717A2B1F30E}" type="presParOf" srcId="{E8055BC5-1A68-41C0-9942-8D420D22F9BD}" destId="{2EDEE1F2-8CC7-4730-879F-BB3EEB58B3A0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BD2C41D-53C9-4205-B5A1-D79AB3F64945}">
      <dsp:nvSpPr>
        <dsp:cNvPr id="0" name=""/>
        <dsp:cNvSpPr/>
      </dsp:nvSpPr>
      <dsp:spPr>
        <a:xfrm>
          <a:off x="0" y="43340"/>
          <a:ext cx="9237537" cy="123317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l" defTabSz="1377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b="1" kern="1200" dirty="0" smtClean="0"/>
            <a:t>Анализ изменения продольной ровности на федеральных дорогах Алтайского края</a:t>
          </a:r>
          <a:endParaRPr lang="ru-RU" sz="3100" kern="1200" dirty="0"/>
        </a:p>
      </dsp:txBody>
      <dsp:txXfrm>
        <a:off x="60199" y="103539"/>
        <a:ext cx="9117139" cy="1112781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EDEE1F2-8CC7-4730-879F-BB3EEB58B3A0}">
      <dsp:nvSpPr>
        <dsp:cNvPr id="0" name=""/>
        <dsp:cNvSpPr/>
      </dsp:nvSpPr>
      <dsp:spPr>
        <a:xfrm>
          <a:off x="0" y="147482"/>
          <a:ext cx="8837348" cy="7675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/>
            <a:t>Измеренные участки дорог 2018-2019 гг.</a:t>
          </a:r>
          <a:endParaRPr lang="ru-RU" sz="3200" kern="1200" dirty="0"/>
        </a:p>
      </dsp:txBody>
      <dsp:txXfrm>
        <a:off x="37467" y="184949"/>
        <a:ext cx="8762414" cy="692586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EDEE1F2-8CC7-4730-879F-BB3EEB58B3A0}">
      <dsp:nvSpPr>
        <dsp:cNvPr id="0" name=""/>
        <dsp:cNvSpPr/>
      </dsp:nvSpPr>
      <dsp:spPr>
        <a:xfrm>
          <a:off x="0" y="3965"/>
          <a:ext cx="8389708" cy="12729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/>
            <a:t>Соотношение конструкции дороги и значения ровности</a:t>
          </a:r>
          <a:endParaRPr lang="ru-RU" sz="3200" kern="1200" dirty="0"/>
        </a:p>
      </dsp:txBody>
      <dsp:txXfrm>
        <a:off x="62141" y="66106"/>
        <a:ext cx="8265426" cy="1148678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EDEE1F2-8CC7-4730-879F-BB3EEB58B3A0}">
      <dsp:nvSpPr>
        <dsp:cNvPr id="0" name=""/>
        <dsp:cNvSpPr/>
      </dsp:nvSpPr>
      <dsp:spPr>
        <a:xfrm>
          <a:off x="0" y="7930"/>
          <a:ext cx="8837348" cy="12729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/>
            <a:t>Сравнение участков дорог с различным основанием</a:t>
          </a:r>
          <a:endParaRPr lang="ru-RU" sz="3200" kern="1200" dirty="0"/>
        </a:p>
      </dsp:txBody>
      <dsp:txXfrm>
        <a:off x="62141" y="70071"/>
        <a:ext cx="8713066" cy="1148678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EDEE1F2-8CC7-4730-879F-BB3EEB58B3A0}">
      <dsp:nvSpPr>
        <dsp:cNvPr id="0" name=""/>
        <dsp:cNvSpPr/>
      </dsp:nvSpPr>
      <dsp:spPr>
        <a:xfrm>
          <a:off x="0" y="3965"/>
          <a:ext cx="8389708" cy="12729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Интенсивность движения по диагностируемым участкам</a:t>
          </a:r>
          <a:endParaRPr lang="ru-RU" sz="3200" kern="1200" dirty="0"/>
        </a:p>
      </dsp:txBody>
      <dsp:txXfrm>
        <a:off x="62141" y="66106"/>
        <a:ext cx="8265426" cy="1148678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3DD2731-AD08-4412-B2A4-9325D3D8696B}">
      <dsp:nvSpPr>
        <dsp:cNvPr id="0" name=""/>
        <dsp:cNvSpPr/>
      </dsp:nvSpPr>
      <dsp:spPr>
        <a:xfrm>
          <a:off x="0" y="0"/>
          <a:ext cx="8837348" cy="12729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/>
            <a:t>Сравнение участков дорог с различной интенсивностью движения (авт./</a:t>
          </a:r>
          <a:r>
            <a:rPr lang="ru-RU" sz="3200" b="1" kern="1200" dirty="0" err="1" smtClean="0"/>
            <a:t>сут</a:t>
          </a:r>
          <a:r>
            <a:rPr lang="ru-RU" sz="3200" b="1" kern="1200" dirty="0" smtClean="0"/>
            <a:t>)</a:t>
          </a:r>
          <a:endParaRPr lang="ru-RU" sz="3200" kern="1200" dirty="0"/>
        </a:p>
      </dsp:txBody>
      <dsp:txXfrm>
        <a:off x="62141" y="62141"/>
        <a:ext cx="8713066" cy="1148678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A717406-4A21-4F71-BCE8-19ED1A945145}">
      <dsp:nvSpPr>
        <dsp:cNvPr id="0" name=""/>
        <dsp:cNvSpPr/>
      </dsp:nvSpPr>
      <dsp:spPr>
        <a:xfrm rot="10800000">
          <a:off x="452081" y="3882"/>
          <a:ext cx="9589394" cy="913164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02680" tIns="76200" rIns="142240" bIns="76200" numCol="1" spcCol="1270" anchor="ctr" anchorCtr="0">
          <a:noAutofit/>
        </a:bodyPr>
        <a:lstStyle/>
        <a:p>
          <a:pPr lvl="0" algn="just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все участки автомобильных дорог после выполнения ремонтных мероприятий находились в нормативном </a:t>
          </a:r>
          <a:r>
            <a:rPr lang="ru-RU" sz="2000" kern="1200" dirty="0" smtClean="0"/>
            <a:t>состоянии;</a:t>
          </a:r>
          <a:endParaRPr lang="ru-RU" sz="2000" kern="1200" dirty="0"/>
        </a:p>
      </dsp:txBody>
      <dsp:txXfrm rot="10800000">
        <a:off x="680372" y="3882"/>
        <a:ext cx="9361103" cy="913164"/>
      </dsp:txXfrm>
    </dsp:sp>
    <dsp:sp modelId="{490245A4-A3A9-4380-9B9A-5962F308BD3C}">
      <dsp:nvSpPr>
        <dsp:cNvPr id="0" name=""/>
        <dsp:cNvSpPr/>
      </dsp:nvSpPr>
      <dsp:spPr>
        <a:xfrm>
          <a:off x="0" y="0"/>
          <a:ext cx="913164" cy="913164"/>
        </a:xfrm>
        <a:prstGeom prst="ellipse">
          <a:avLst/>
        </a:prstGeom>
        <a:gradFill flip="none" rotWithShape="0">
          <a:gsLst>
            <a:gs pos="0">
              <a:schemeClr val="accent1">
                <a:tint val="50000"/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1">
                <a:tint val="50000"/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1"/>
          <a:tileRect/>
        </a:gra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557C6532-FFF4-4775-9F22-E6CC144D0D64}">
      <dsp:nvSpPr>
        <dsp:cNvPr id="0" name=""/>
        <dsp:cNvSpPr/>
      </dsp:nvSpPr>
      <dsp:spPr>
        <a:xfrm rot="10800000">
          <a:off x="389905" y="1189633"/>
          <a:ext cx="9616470" cy="913164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02680" tIns="76200" rIns="142240" bIns="76200" numCol="1" spcCol="1270" anchor="ctr" anchorCtr="0">
          <a:noAutofit/>
        </a:bodyPr>
        <a:lstStyle/>
        <a:p>
          <a:pPr lvl="0" algn="just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все участки при эксплуатации показывали ухудшение ровности, но в пределах нормативных </a:t>
          </a:r>
          <a:r>
            <a:rPr lang="ru-RU" sz="2000" kern="1200" dirty="0" smtClean="0"/>
            <a:t>значений;</a:t>
          </a:r>
          <a:endParaRPr lang="ru-RU" sz="2000" kern="1200" dirty="0"/>
        </a:p>
      </dsp:txBody>
      <dsp:txXfrm rot="10800000">
        <a:off x="618196" y="1189633"/>
        <a:ext cx="9388179" cy="913164"/>
      </dsp:txXfrm>
    </dsp:sp>
    <dsp:sp modelId="{5FF0C42E-9BAD-419A-8ADA-F8DC8926383E}">
      <dsp:nvSpPr>
        <dsp:cNvPr id="0" name=""/>
        <dsp:cNvSpPr/>
      </dsp:nvSpPr>
      <dsp:spPr>
        <a:xfrm>
          <a:off x="50782" y="1179817"/>
          <a:ext cx="913164" cy="913164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tint val="96000"/>
            <a:lumMod val="104000"/>
          </a:schemeClr>
        </a:soli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C274E96D-7055-470A-94FB-E9F93F48544C}">
      <dsp:nvSpPr>
        <dsp:cNvPr id="0" name=""/>
        <dsp:cNvSpPr/>
      </dsp:nvSpPr>
      <dsp:spPr>
        <a:xfrm rot="10800000">
          <a:off x="439939" y="2375385"/>
          <a:ext cx="9613678" cy="913164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02680" tIns="76200" rIns="142240" bIns="76200" numCol="1" spcCol="1270" anchor="ctr" anchorCtr="0">
          <a:noAutofit/>
        </a:bodyPr>
        <a:lstStyle/>
        <a:p>
          <a:pPr lvl="0" algn="just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участки, имеющие в конструкции слои из </a:t>
          </a:r>
          <a:r>
            <a:rPr lang="ru-RU" sz="2000" kern="1200" dirty="0" err="1" smtClean="0"/>
            <a:t>цементобетона</a:t>
          </a:r>
          <a:r>
            <a:rPr lang="ru-RU" sz="2000" kern="1200" dirty="0" smtClean="0"/>
            <a:t> имели лучшую ровность после выполнения ремонтных </a:t>
          </a:r>
          <a:r>
            <a:rPr lang="ru-RU" sz="2000" kern="1200" dirty="0" smtClean="0"/>
            <a:t>работ;</a:t>
          </a:r>
          <a:endParaRPr lang="ru-RU" sz="2000" kern="1200" dirty="0"/>
        </a:p>
      </dsp:txBody>
      <dsp:txXfrm rot="10800000">
        <a:off x="668230" y="2375385"/>
        <a:ext cx="9385387" cy="913164"/>
      </dsp:txXfrm>
    </dsp:sp>
    <dsp:sp modelId="{7CDBBBD0-6A73-468F-AF2C-3309197EBE50}">
      <dsp:nvSpPr>
        <dsp:cNvPr id="0" name=""/>
        <dsp:cNvSpPr/>
      </dsp:nvSpPr>
      <dsp:spPr>
        <a:xfrm>
          <a:off x="50782" y="2375385"/>
          <a:ext cx="913164" cy="913164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tint val="96000"/>
            <a:lumMod val="104000"/>
          </a:schemeClr>
        </a:soli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7AAC8058-A754-4988-94F7-910EEAB4948C}">
      <dsp:nvSpPr>
        <dsp:cNvPr id="0" name=""/>
        <dsp:cNvSpPr/>
      </dsp:nvSpPr>
      <dsp:spPr>
        <a:xfrm rot="10800000">
          <a:off x="417190" y="3561136"/>
          <a:ext cx="9659176" cy="913164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02680" tIns="76200" rIns="142240" bIns="76200" numCol="1" spcCol="1270" anchor="ctr" anchorCtr="0">
          <a:noAutofit/>
        </a:bodyPr>
        <a:lstStyle/>
        <a:p>
          <a:pPr lvl="0" algn="just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в процессе эксплуатации участки с большей интенсивностью движения имели явные тенденции к ухудшению </a:t>
          </a:r>
          <a:r>
            <a:rPr lang="ru-RU" sz="2000" kern="1200" dirty="0" smtClean="0"/>
            <a:t>ровности.</a:t>
          </a:r>
          <a:endParaRPr lang="ru-RU" sz="2000" kern="1200" dirty="0"/>
        </a:p>
      </dsp:txBody>
      <dsp:txXfrm rot="10800000">
        <a:off x="645481" y="3561136"/>
        <a:ext cx="9430885" cy="913164"/>
      </dsp:txXfrm>
    </dsp:sp>
    <dsp:sp modelId="{293DA14B-CF6C-432A-BDA9-E0B6783D7575}">
      <dsp:nvSpPr>
        <dsp:cNvPr id="0" name=""/>
        <dsp:cNvSpPr/>
      </dsp:nvSpPr>
      <dsp:spPr>
        <a:xfrm>
          <a:off x="0" y="3561136"/>
          <a:ext cx="913164" cy="913164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tint val="96000"/>
            <a:lumMod val="104000"/>
          </a:schemeClr>
        </a:soli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D49DF39-CD37-45E6-80F3-8826339DAD53}">
      <dsp:nvSpPr>
        <dsp:cNvPr id="0" name=""/>
        <dsp:cNvSpPr/>
      </dsp:nvSpPr>
      <dsp:spPr>
        <a:xfrm>
          <a:off x="0" y="235"/>
          <a:ext cx="7976751" cy="128041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l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b="1" kern="1200" dirty="0" smtClean="0"/>
            <a:t>Общий вид прибора контроля ровности</a:t>
          </a:r>
          <a:endParaRPr lang="ru-RU" sz="4000" kern="1200" dirty="0"/>
        </a:p>
      </dsp:txBody>
      <dsp:txXfrm>
        <a:off x="62505" y="62740"/>
        <a:ext cx="7851741" cy="115540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D7C47A6-43F4-4220-BACE-34F4276F3AC0}">
      <dsp:nvSpPr>
        <dsp:cNvPr id="0" name=""/>
        <dsp:cNvSpPr/>
      </dsp:nvSpPr>
      <dsp:spPr>
        <a:xfrm>
          <a:off x="398089" y="0"/>
          <a:ext cx="4511683" cy="1188747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16EDC01-5190-40AF-B315-7B25F617DA6C}">
      <dsp:nvSpPr>
        <dsp:cNvPr id="0" name=""/>
        <dsp:cNvSpPr/>
      </dsp:nvSpPr>
      <dsp:spPr>
        <a:xfrm>
          <a:off x="1479815" y="352244"/>
          <a:ext cx="1940687" cy="47549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Прибор ПКР-1</a:t>
          </a:r>
          <a:endParaRPr lang="ru-RU" sz="1900" kern="1200" dirty="0"/>
        </a:p>
      </dsp:txBody>
      <dsp:txXfrm>
        <a:off x="1503027" y="375456"/>
        <a:ext cx="1894263" cy="42907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149A74-F0A9-484D-AF0A-037A13FADEC6}">
      <dsp:nvSpPr>
        <dsp:cNvPr id="0" name=""/>
        <dsp:cNvSpPr/>
      </dsp:nvSpPr>
      <dsp:spPr>
        <a:xfrm rot="10800000">
          <a:off x="393754" y="0"/>
          <a:ext cx="4462550" cy="1065828"/>
        </a:xfrm>
        <a:prstGeom prst="rightArrow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ECC5332-B6AB-441A-81E7-32F310F3E476}">
      <dsp:nvSpPr>
        <dsp:cNvPr id="0" name=""/>
        <dsp:cNvSpPr/>
      </dsp:nvSpPr>
      <dsp:spPr>
        <a:xfrm>
          <a:off x="1541108" y="263229"/>
          <a:ext cx="2739963" cy="54380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Общий вид в составе </a:t>
          </a:r>
          <a:br>
            <a:rPr lang="ru-RU" sz="1400" kern="1200" dirty="0" smtClean="0"/>
          </a:br>
          <a:r>
            <a:rPr lang="ru-RU" sz="1400" kern="1200" dirty="0" smtClean="0"/>
            <a:t>лаборатории КП 514-СМП</a:t>
          </a:r>
          <a:endParaRPr lang="ru-RU" sz="1400" kern="1200" dirty="0"/>
        </a:p>
      </dsp:txBody>
      <dsp:txXfrm>
        <a:off x="1567654" y="289775"/>
        <a:ext cx="2686871" cy="49071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D49DF39-CD37-45E6-80F3-8826339DAD53}">
      <dsp:nvSpPr>
        <dsp:cNvPr id="0" name=""/>
        <dsp:cNvSpPr/>
      </dsp:nvSpPr>
      <dsp:spPr>
        <a:xfrm>
          <a:off x="0" y="32044"/>
          <a:ext cx="7976751" cy="12168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Этапы проведения обследований</a:t>
          </a:r>
          <a:endParaRPr lang="ru-RU" sz="3200" kern="1200" dirty="0"/>
        </a:p>
      </dsp:txBody>
      <dsp:txXfrm>
        <a:off x="59399" y="91443"/>
        <a:ext cx="7857953" cy="1098002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D49DF39-CD37-45E6-80F3-8826339DAD53}">
      <dsp:nvSpPr>
        <dsp:cNvPr id="0" name=""/>
        <dsp:cNvSpPr/>
      </dsp:nvSpPr>
      <dsp:spPr>
        <a:xfrm>
          <a:off x="0" y="87"/>
          <a:ext cx="7976751" cy="128071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Факторы, влияющие на продольную ровность покрытия:</a:t>
          </a:r>
          <a:endParaRPr lang="ru-RU" sz="3200" kern="1200" dirty="0"/>
        </a:p>
      </dsp:txBody>
      <dsp:txXfrm>
        <a:off x="62519" y="62606"/>
        <a:ext cx="7851713" cy="1155677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EDEE1F2-8CC7-4730-879F-BB3EEB58B3A0}">
      <dsp:nvSpPr>
        <dsp:cNvPr id="0" name=""/>
        <dsp:cNvSpPr/>
      </dsp:nvSpPr>
      <dsp:spPr>
        <a:xfrm>
          <a:off x="0" y="0"/>
          <a:ext cx="8837348" cy="7675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/>
            <a:t>Измеренные участки дорог 2015-2019 гг.</a:t>
          </a:r>
          <a:endParaRPr lang="ru-RU" sz="3200" kern="1200" dirty="0"/>
        </a:p>
      </dsp:txBody>
      <dsp:txXfrm>
        <a:off x="37467" y="37467"/>
        <a:ext cx="8762414" cy="692586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EDEE1F2-8CC7-4730-879F-BB3EEB58B3A0}">
      <dsp:nvSpPr>
        <dsp:cNvPr id="0" name=""/>
        <dsp:cNvSpPr/>
      </dsp:nvSpPr>
      <dsp:spPr>
        <a:xfrm>
          <a:off x="0" y="0"/>
          <a:ext cx="8837348" cy="7675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/>
            <a:t>Измеренные участки дорог 2016-2019 гг.</a:t>
          </a:r>
          <a:endParaRPr lang="ru-RU" sz="3200" kern="1200" dirty="0"/>
        </a:p>
      </dsp:txBody>
      <dsp:txXfrm>
        <a:off x="37467" y="37467"/>
        <a:ext cx="8762414" cy="692586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EDEE1F2-8CC7-4730-879F-BB3EEB58B3A0}">
      <dsp:nvSpPr>
        <dsp:cNvPr id="0" name=""/>
        <dsp:cNvSpPr/>
      </dsp:nvSpPr>
      <dsp:spPr>
        <a:xfrm>
          <a:off x="0" y="3"/>
          <a:ext cx="8837348" cy="7675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/>
            <a:t>Измеренные участки дорог 2017-2019 гг.</a:t>
          </a:r>
          <a:endParaRPr lang="ru-RU" sz="3200" kern="1200" dirty="0"/>
        </a:p>
      </dsp:txBody>
      <dsp:txXfrm>
        <a:off x="37467" y="37470"/>
        <a:ext cx="8762414" cy="69258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0.60324</cdr:x>
      <cdr:y>0.6309</cdr:y>
    </cdr:from>
    <cdr:to>
      <cdr:x>0.70076</cdr:x>
      <cdr:y>0.77713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5656162" y="3945118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0.59695</cdr:x>
      <cdr:y>0.6136</cdr:y>
    </cdr:from>
    <cdr:to>
      <cdr:x>0.69447</cdr:x>
      <cdr:y>0.75983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5597169" y="3836964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400" b="1" dirty="0" smtClean="0"/>
            <a:t>Основание из тощего </a:t>
          </a:r>
          <a:r>
            <a:rPr lang="ru-RU" sz="1400" b="1" dirty="0" err="1" smtClean="0"/>
            <a:t>цементобетона</a:t>
          </a:r>
          <a:endParaRPr lang="ru-RU" sz="1400" b="1" dirty="0"/>
        </a:p>
      </cdr:txBody>
    </cdr:sp>
  </cdr:relSizeAnchor>
  <cdr:relSizeAnchor xmlns:cdr="http://schemas.openxmlformats.org/drawingml/2006/chartDrawing">
    <cdr:from>
      <cdr:x>0.59712</cdr:x>
      <cdr:y>0.68934</cdr:y>
    </cdr:from>
    <cdr:to>
      <cdr:x>0.69465</cdr:x>
      <cdr:y>0.83557</cdr:y>
    </cdr:to>
    <cdr:sp macro="" textlink="">
      <cdr:nvSpPr>
        <cdr:cNvPr id="4" name="TextBox 1"/>
        <cdr:cNvSpPr txBox="1"/>
      </cdr:nvSpPr>
      <cdr:spPr>
        <a:xfrm xmlns:a="http://schemas.openxmlformats.org/drawingml/2006/main">
          <a:off x="5598808" y="4310551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dirty="0" smtClean="0"/>
            <a:t>Основание из щебня</a:t>
          </a:r>
          <a:endParaRPr lang="ru-RU" sz="1400" b="1" dirty="0"/>
        </a:p>
      </cdr:txBody>
    </cdr:sp>
  </cdr:relSizeAnchor>
  <cdr:relSizeAnchor xmlns:cdr="http://schemas.openxmlformats.org/drawingml/2006/chartDrawing">
    <cdr:from>
      <cdr:x>0.59922</cdr:x>
      <cdr:y>0.76324</cdr:y>
    </cdr:from>
    <cdr:to>
      <cdr:x>0.69674</cdr:x>
      <cdr:y>0.90947</cdr:y>
    </cdr:to>
    <cdr:sp macro="" textlink="">
      <cdr:nvSpPr>
        <cdr:cNvPr id="5" name="TextBox 1"/>
        <cdr:cNvSpPr txBox="1"/>
      </cdr:nvSpPr>
      <cdr:spPr>
        <a:xfrm xmlns:a="http://schemas.openxmlformats.org/drawingml/2006/main">
          <a:off x="5618473" y="4772668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dirty="0" smtClean="0"/>
            <a:t>Основание из </a:t>
          </a:r>
          <a:r>
            <a:rPr lang="ru-RU" sz="1400" b="1" dirty="0" err="1" smtClean="0"/>
            <a:t>цементобетона</a:t>
          </a:r>
          <a:endParaRPr lang="ru-RU" sz="1400" b="1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0.102</cdr:x>
      <cdr:y>0.28161</cdr:y>
    </cdr:from>
    <cdr:to>
      <cdr:x>0.19952</cdr:x>
      <cdr:y>0.39501</cdr:y>
    </cdr:to>
    <cdr:sp macro="" textlink="">
      <cdr:nvSpPr>
        <cdr:cNvPr id="2" name="Скругленная прямоугольная выноска 1"/>
        <cdr:cNvSpPr/>
      </cdr:nvSpPr>
      <cdr:spPr>
        <a:xfrm xmlns:a="http://schemas.openxmlformats.org/drawingml/2006/main">
          <a:off x="956343" y="1521467"/>
          <a:ext cx="914400" cy="612648"/>
        </a:xfrm>
        <a:prstGeom xmlns:a="http://schemas.openxmlformats.org/drawingml/2006/main" prst="wedgeRoundRectCallout">
          <a:avLst>
            <a:gd name="adj1" fmla="val -42338"/>
            <a:gd name="adj2" fmla="val 91388"/>
            <a:gd name="adj3" fmla="val 16667"/>
          </a:avLst>
        </a:prstGeom>
        <a:solidFill xmlns:a="http://schemas.openxmlformats.org/drawingml/2006/main">
          <a:srgbClr val="FFC000"/>
        </a:solidFill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algn="ctr"/>
          <a:r>
            <a:rPr lang="ru-RU" sz="2400" dirty="0" smtClean="0">
              <a:solidFill>
                <a:schemeClr val="tx1"/>
              </a:solidFill>
            </a:rPr>
            <a:t>377</a:t>
          </a:r>
          <a:endParaRPr lang="ru-RU" sz="2400" dirty="0">
            <a:solidFill>
              <a:schemeClr val="tx1"/>
            </a:solidFill>
          </a:endParaRPr>
        </a:p>
      </cdr:txBody>
    </cdr:sp>
  </cdr:relSizeAnchor>
  <cdr:relSizeAnchor xmlns:cdr="http://schemas.openxmlformats.org/drawingml/2006/chartDrawing">
    <cdr:from>
      <cdr:x>0.55413</cdr:x>
      <cdr:y>0.63985</cdr:y>
    </cdr:from>
    <cdr:to>
      <cdr:x>0.65777</cdr:x>
      <cdr:y>0.75325</cdr:y>
    </cdr:to>
    <cdr:sp macro="" textlink="">
      <cdr:nvSpPr>
        <cdr:cNvPr id="3" name="Скругленная прямоугольная выноска 2"/>
        <cdr:cNvSpPr/>
      </cdr:nvSpPr>
      <cdr:spPr>
        <a:xfrm xmlns:a="http://schemas.openxmlformats.org/drawingml/2006/main">
          <a:off x="5195687" y="3456905"/>
          <a:ext cx="971752" cy="612648"/>
        </a:xfrm>
        <a:prstGeom xmlns:a="http://schemas.openxmlformats.org/drawingml/2006/main" prst="wedgeRoundRectCallout">
          <a:avLst>
            <a:gd name="adj1" fmla="val -64919"/>
            <a:gd name="adj2" fmla="val -81939"/>
            <a:gd name="adj3" fmla="val 16667"/>
          </a:avLst>
        </a:prstGeom>
        <a:solidFill xmlns:a="http://schemas.openxmlformats.org/drawingml/2006/main">
          <a:srgbClr val="297FD5">
            <a:alpha val="50000"/>
          </a:srgbClr>
        </a:solidFill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2400" dirty="0" smtClean="0">
              <a:solidFill>
                <a:schemeClr val="tx1"/>
              </a:solidFill>
            </a:rPr>
            <a:t>1179</a:t>
          </a:r>
          <a:endParaRPr lang="ru-RU" sz="2400" dirty="0">
            <a:solidFill>
              <a:schemeClr val="tx1"/>
            </a:solidFill>
          </a:endParaRPr>
        </a:p>
      </cdr:txBody>
    </cdr:sp>
  </cdr:relSizeAnchor>
  <cdr:relSizeAnchor xmlns:cdr="http://schemas.openxmlformats.org/drawingml/2006/chartDrawing">
    <cdr:from>
      <cdr:x>0.75319</cdr:x>
      <cdr:y>0.12369</cdr:y>
    </cdr:from>
    <cdr:to>
      <cdr:x>0.85823</cdr:x>
      <cdr:y>0.23708</cdr:y>
    </cdr:to>
    <cdr:sp macro="" textlink="">
      <cdr:nvSpPr>
        <cdr:cNvPr id="4" name="Скругленная прямоугольная выноска 3"/>
        <cdr:cNvSpPr/>
      </cdr:nvSpPr>
      <cdr:spPr>
        <a:xfrm xmlns:a="http://schemas.openxmlformats.org/drawingml/2006/main">
          <a:off x="7062174" y="668242"/>
          <a:ext cx="984865" cy="612648"/>
        </a:xfrm>
        <a:prstGeom xmlns:a="http://schemas.openxmlformats.org/drawingml/2006/main" prst="wedgeRoundRectCallout">
          <a:avLst>
            <a:gd name="adj1" fmla="val 28629"/>
            <a:gd name="adj2" fmla="val 142744"/>
            <a:gd name="adj3" fmla="val 16667"/>
          </a:avLst>
        </a:prstGeom>
        <a:solidFill xmlns:a="http://schemas.openxmlformats.org/drawingml/2006/main">
          <a:srgbClr val="A3D67F"/>
        </a:solidFill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2400" dirty="0" smtClean="0">
              <a:solidFill>
                <a:schemeClr val="tx1"/>
              </a:solidFill>
            </a:rPr>
            <a:t>4586</a:t>
          </a:r>
          <a:endParaRPr lang="ru-RU" sz="2400" dirty="0">
            <a:solidFill>
              <a:schemeClr val="tx1"/>
            </a:solidFill>
          </a:endParaRPr>
        </a:p>
      </cdr:txBody>
    </cdr:sp>
  </cdr:relSizeAnchor>
  <cdr:relSizeAnchor xmlns:cdr="http://schemas.openxmlformats.org/drawingml/2006/chartDrawing">
    <cdr:from>
      <cdr:x>0.3243</cdr:x>
      <cdr:y>0.27828</cdr:y>
    </cdr:from>
    <cdr:to>
      <cdr:x>0.43017</cdr:x>
      <cdr:y>0.39167</cdr:y>
    </cdr:to>
    <cdr:sp macro="" textlink="">
      <cdr:nvSpPr>
        <cdr:cNvPr id="5" name="Скругленная прямоугольная выноска 4"/>
        <cdr:cNvSpPr/>
      </cdr:nvSpPr>
      <cdr:spPr>
        <a:xfrm xmlns:a="http://schemas.openxmlformats.org/drawingml/2006/main">
          <a:off x="3040781" y="1503442"/>
          <a:ext cx="992619" cy="612648"/>
        </a:xfrm>
        <a:prstGeom xmlns:a="http://schemas.openxmlformats.org/drawingml/2006/main" prst="wedgeRoundRectCallout">
          <a:avLst>
            <a:gd name="adj1" fmla="val -3629"/>
            <a:gd name="adj2" fmla="val 94598"/>
            <a:gd name="adj3" fmla="val 16667"/>
          </a:avLst>
        </a:prstGeom>
        <a:solidFill xmlns:a="http://schemas.openxmlformats.org/drawingml/2006/main">
          <a:srgbClr val="2A5F8E">
            <a:alpha val="40000"/>
          </a:srgbClr>
        </a:solidFill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2400" dirty="0" smtClean="0">
              <a:solidFill>
                <a:schemeClr val="tx1"/>
              </a:solidFill>
            </a:rPr>
            <a:t>2068</a:t>
          </a:r>
          <a:endParaRPr lang="ru-RU" sz="2400" dirty="0">
            <a:solidFill>
              <a:schemeClr val="tx1"/>
            </a:solidFill>
          </a:endParaRPr>
        </a:p>
      </cdr:txBody>
    </cdr:sp>
  </cdr:relSizeAnchor>
  <cdr:relSizeAnchor xmlns:cdr="http://schemas.openxmlformats.org/drawingml/2006/chartDrawing">
    <cdr:from>
      <cdr:x>0.36013</cdr:x>
      <cdr:y>0.67137</cdr:y>
    </cdr:from>
    <cdr:to>
      <cdr:x>0.45766</cdr:x>
      <cdr:y>0.78477</cdr:y>
    </cdr:to>
    <cdr:sp macro="" textlink="">
      <cdr:nvSpPr>
        <cdr:cNvPr id="6" name="Скругленная прямоугольная выноска 5"/>
        <cdr:cNvSpPr/>
      </cdr:nvSpPr>
      <cdr:spPr>
        <a:xfrm xmlns:a="http://schemas.openxmlformats.org/drawingml/2006/main">
          <a:off x="3376716" y="3627210"/>
          <a:ext cx="914400" cy="612648"/>
        </a:xfrm>
        <a:prstGeom xmlns:a="http://schemas.openxmlformats.org/drawingml/2006/main" prst="wedgeRoundRectCallout">
          <a:avLst>
            <a:gd name="adj1" fmla="val -31586"/>
            <a:gd name="adj2" fmla="val -133295"/>
            <a:gd name="adj3" fmla="val 16667"/>
          </a:avLst>
        </a:prstGeom>
        <a:solidFill xmlns:a="http://schemas.openxmlformats.org/drawingml/2006/main">
          <a:srgbClr val="C00000">
            <a:alpha val="40000"/>
          </a:srgbClr>
        </a:solidFill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2400" dirty="0" smtClean="0">
              <a:solidFill>
                <a:schemeClr val="tx1"/>
              </a:solidFill>
            </a:rPr>
            <a:t>882</a:t>
          </a:r>
          <a:endParaRPr lang="ru-RU" sz="2400" dirty="0">
            <a:solidFill>
              <a:schemeClr val="tx1"/>
            </a:solidFill>
          </a:endParaRPr>
        </a:p>
      </cdr:txBody>
    </cdr:sp>
  </cdr:relSizeAnchor>
  <cdr:relSizeAnchor xmlns:cdr="http://schemas.openxmlformats.org/drawingml/2006/chartDrawing">
    <cdr:from>
      <cdr:x>0.5384</cdr:x>
      <cdr:y>0.20002</cdr:y>
    </cdr:from>
    <cdr:to>
      <cdr:x>0.63592</cdr:x>
      <cdr:y>0.31342</cdr:y>
    </cdr:to>
    <cdr:sp macro="" textlink="">
      <cdr:nvSpPr>
        <cdr:cNvPr id="7" name="Скругленная прямоугольная выноска 6"/>
        <cdr:cNvSpPr/>
      </cdr:nvSpPr>
      <cdr:spPr>
        <a:xfrm xmlns:a="http://schemas.openxmlformats.org/drawingml/2006/main">
          <a:off x="5048200" y="1080654"/>
          <a:ext cx="914400" cy="612648"/>
        </a:xfrm>
        <a:prstGeom xmlns:a="http://schemas.openxmlformats.org/drawingml/2006/main" prst="wedgeRoundRectCallout">
          <a:avLst>
            <a:gd name="adj1" fmla="val -29435"/>
            <a:gd name="adj2" fmla="val 150768"/>
            <a:gd name="adj3" fmla="val 16667"/>
          </a:avLst>
        </a:prstGeom>
        <a:solidFill xmlns:a="http://schemas.openxmlformats.org/drawingml/2006/main">
          <a:srgbClr val="00B050">
            <a:alpha val="40000"/>
          </a:srgbClr>
        </a:solidFill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2400" dirty="0" smtClean="0">
              <a:solidFill>
                <a:schemeClr val="tx1"/>
              </a:solidFill>
            </a:rPr>
            <a:t>672</a:t>
          </a:r>
          <a:endParaRPr lang="ru-RU" sz="2400" dirty="0">
            <a:solidFill>
              <a:schemeClr val="tx1"/>
            </a:solidFill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4" y="1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5DF519-7157-4354-A303-C11C43F072D8}" type="datetimeFigureOut">
              <a:rPr lang="ru-RU" smtClean="0"/>
              <a:t>04.12.2019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39838"/>
            <a:ext cx="5956300" cy="33512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195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584"/>
            <a:ext cx="2945659" cy="49805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4" y="9428584"/>
            <a:ext cx="2945659" cy="49805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D84D49-8785-4DC3-BBF2-A0668423B0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68483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D84D49-8785-4DC3-BBF2-A0668423B0E1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94051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44B53-0C7A-40A4-BE8E-8C3C8803E6F9}" type="datetime1">
              <a:rPr lang="en-US" smtClean="0"/>
              <a:t>12/4/2019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70FB4-8577-416A-9342-75C9BA82B724}" type="datetime1">
              <a:rPr lang="en-US" smtClean="0"/>
              <a:t>12/4/2019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3EEB33-4C45-4701-8A72-C67108AA2551}" type="datetime1">
              <a:rPr lang="en-US" smtClean="0"/>
              <a:t>12/4/2019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92A59-00E5-4DCA-95B5-99CE89A3B61D}" type="datetime1">
              <a:rPr lang="en-US" smtClean="0"/>
              <a:t>12/4/2019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F2263-9BE4-40A8-9664-DC795D3ABCDE}" type="datetime1">
              <a:rPr lang="en-US" smtClean="0"/>
              <a:t>12/4/2019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4509BD-40AD-4AE0-A4AC-CF9E8857FC11}" type="datetime1">
              <a:rPr lang="en-US" smtClean="0"/>
              <a:t>12/4/2019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B9622-B316-4E69-AEBE-EB2A1D01C527}" type="datetime1">
              <a:rPr lang="en-US" smtClean="0"/>
              <a:t>12/4/2019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6C421-8FC8-4D42-927E-3F198BAE151A}" type="datetime1">
              <a:rPr lang="en-US" smtClean="0"/>
              <a:t>12/4/2019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F9D92-89CD-4E08-81D6-F0A5EFC97A65}" type="datetime1">
              <a:rPr lang="en-US" smtClean="0"/>
              <a:t>12/4/2019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547D5-42A9-4B1F-9066-A7D0D4AE61C1}" type="datetime1">
              <a:rPr lang="en-US" smtClean="0"/>
              <a:t>12/4/2019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12E37-33DE-4039-BCC9-3B7F9984A36F}" type="datetime1">
              <a:rPr lang="en-US" smtClean="0"/>
              <a:t>12/4/2019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FCEC06-C320-4057-98DF-53DE34239195}" type="datetime1">
              <a:rPr lang="en-US" smtClean="0"/>
              <a:t>12/4/2019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8748A8-3F22-47BB-B9B3-6EB946A1CEFB}" type="datetime1">
              <a:rPr lang="en-US" smtClean="0"/>
              <a:t>12/4/2019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FAEB0D-FA0F-4706-9C7D-E828CC075106}" type="datetime1">
              <a:rPr lang="en-US" smtClean="0"/>
              <a:t>12/4/2019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0DDB7-CB62-42D3-A7F1-5300FEDEE230}" type="datetime1">
              <a:rPr lang="en-US" smtClean="0"/>
              <a:t>12/4/2019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9BBDC8-54E9-4555-8EB5-089876BBDE74}" type="datetime1">
              <a:rPr lang="en-US" smtClean="0"/>
              <a:t>12/4/2019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C48EF0-87DC-4D24-94A0-A2BF352670DF}" type="datetime1">
              <a:rPr lang="en-US" smtClean="0"/>
              <a:t>12/4/2019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openxmlformats.org/officeDocument/2006/relationships/chart" Target="../charts/chart4.xml"/><Relationship Id="rId7" Type="http://schemas.openxmlformats.org/officeDocument/2006/relationships/diagramColors" Target="../diagrams/colors10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7" Type="http://schemas.openxmlformats.org/officeDocument/2006/relationships/image" Target="../media/image3.png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12.xml"/><Relationship Id="rId7" Type="http://schemas.microsoft.com/office/2007/relationships/diagramDrawing" Target="../diagrams/drawing12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2.xml"/><Relationship Id="rId5" Type="http://schemas.openxmlformats.org/officeDocument/2006/relationships/diagramQuickStyle" Target="../diagrams/quickStyle12.xml"/><Relationship Id="rId4" Type="http://schemas.openxmlformats.org/officeDocument/2006/relationships/diagramLayout" Target="../diagrams/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7" Type="http://schemas.openxmlformats.org/officeDocument/2006/relationships/image" Target="../media/image3.png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4.xml"/><Relationship Id="rId7" Type="http://schemas.microsoft.com/office/2007/relationships/diagramDrawing" Target="../diagrams/drawing14.xml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4.xml"/><Relationship Id="rId5" Type="http://schemas.openxmlformats.org/officeDocument/2006/relationships/diagramQuickStyle" Target="../diagrams/quickStyle14.xml"/><Relationship Id="rId4" Type="http://schemas.openxmlformats.org/officeDocument/2006/relationships/diagramLayout" Target="../diagrams/layout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.xml"/><Relationship Id="rId7" Type="http://schemas.openxmlformats.org/officeDocument/2006/relationships/image" Target="../media/image3.png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5.xml"/><Relationship Id="rId5" Type="http://schemas.openxmlformats.org/officeDocument/2006/relationships/diagramColors" Target="../diagrams/colors15.xml"/><Relationship Id="rId4" Type="http://schemas.openxmlformats.org/officeDocument/2006/relationships/diagramQuickStyle" Target="../diagrams/quickStyl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6.xml"/><Relationship Id="rId7" Type="http://schemas.microsoft.com/office/2007/relationships/diagramDrawing" Target="../diagrams/drawing16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6.xml"/><Relationship Id="rId5" Type="http://schemas.openxmlformats.org/officeDocument/2006/relationships/diagramQuickStyle" Target="../diagrams/quickStyle16.xml"/><Relationship Id="rId4" Type="http://schemas.openxmlformats.org/officeDocument/2006/relationships/diagramLayout" Target="../diagrams/layout1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microsoft.com/office/2007/relationships/diagramDrawing" Target="../diagrams/drawing3.xml"/><Relationship Id="rId18" Type="http://schemas.microsoft.com/office/2007/relationships/diagramDrawing" Target="../diagrams/drawing4.xml"/><Relationship Id="rId3" Type="http://schemas.openxmlformats.org/officeDocument/2006/relationships/diagramLayout" Target="../diagrams/layout2.xml"/><Relationship Id="rId7" Type="http://schemas.openxmlformats.org/officeDocument/2006/relationships/image" Target="../media/image3.png"/><Relationship Id="rId12" Type="http://schemas.openxmlformats.org/officeDocument/2006/relationships/diagramColors" Target="../diagrams/colors3.xml"/><Relationship Id="rId17" Type="http://schemas.openxmlformats.org/officeDocument/2006/relationships/diagramColors" Target="../diagrams/colors4.xml"/><Relationship Id="rId2" Type="http://schemas.openxmlformats.org/officeDocument/2006/relationships/diagramData" Target="../diagrams/data2.xml"/><Relationship Id="rId16" Type="http://schemas.openxmlformats.org/officeDocument/2006/relationships/diagramQuickStyle" Target="../diagrams/quickStyle4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2.xml"/><Relationship Id="rId11" Type="http://schemas.openxmlformats.org/officeDocument/2006/relationships/diagramQuickStyle" Target="../diagrams/quickStyle3.xml"/><Relationship Id="rId5" Type="http://schemas.openxmlformats.org/officeDocument/2006/relationships/diagramColors" Target="../diagrams/colors2.xml"/><Relationship Id="rId15" Type="http://schemas.openxmlformats.org/officeDocument/2006/relationships/diagramLayout" Target="../diagrams/layout4.xml"/><Relationship Id="rId10" Type="http://schemas.openxmlformats.org/officeDocument/2006/relationships/diagramLayout" Target="../diagrams/layout3.xml"/><Relationship Id="rId19" Type="http://schemas.openxmlformats.org/officeDocument/2006/relationships/image" Target="../media/image6.jpeg"/><Relationship Id="rId4" Type="http://schemas.openxmlformats.org/officeDocument/2006/relationships/diagramQuickStyle" Target="../diagrams/quickStyle2.xml"/><Relationship Id="rId9" Type="http://schemas.openxmlformats.org/officeDocument/2006/relationships/diagramData" Target="../diagrams/data3.xml"/><Relationship Id="rId14" Type="http://schemas.openxmlformats.org/officeDocument/2006/relationships/diagramData" Target="../diagrams/data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7" Type="http://schemas.openxmlformats.org/officeDocument/2006/relationships/image" Target="../media/image3.pn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7" Type="http://schemas.openxmlformats.org/officeDocument/2006/relationships/image" Target="../media/image3.png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57828" y="1407885"/>
            <a:ext cx="10334171" cy="5423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7" name="Схема 6"/>
          <p:cNvGraphicFramePr/>
          <p:nvPr>
            <p:extLst/>
          </p:nvPr>
        </p:nvGraphicFramePr>
        <p:xfrm>
          <a:off x="2114403" y="4034971"/>
          <a:ext cx="9237537" cy="1276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57829" y="188686"/>
            <a:ext cx="7416801" cy="12192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05919" y="5870323"/>
            <a:ext cx="112284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713232"/>
            <a:r>
              <a:rPr lang="ru-RU" b="1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Докладчик: к.т.н., доцент кафедры «Организация и безопасность движения», </a:t>
            </a:r>
          </a:p>
          <a:p>
            <a:pPr algn="r" defTabSz="713232"/>
            <a:r>
              <a:rPr lang="ru-RU" b="1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Павлов Сергей Николаевич</a:t>
            </a:r>
            <a:endParaRPr lang="ru-RU" b="1" dirty="0">
              <a:solidFill>
                <a:schemeClr val="bg1">
                  <a:lumMod val="9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2922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10</a:t>
            </a:fld>
            <a:endParaRPr lang="en-US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04604" y="108152"/>
            <a:ext cx="1118572" cy="1120379"/>
          </a:xfrm>
          <a:prstGeom prst="rect">
            <a:avLst/>
          </a:prstGeom>
        </p:spPr>
      </p:pic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71749041"/>
              </p:ext>
            </p:extLst>
          </p:nvPr>
        </p:nvGraphicFramePr>
        <p:xfrm>
          <a:off x="1757362" y="416718"/>
          <a:ext cx="8677276" cy="60245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366968677"/>
              </p:ext>
            </p:extLst>
          </p:nvPr>
        </p:nvGraphicFramePr>
        <p:xfrm>
          <a:off x="2043073" y="147337"/>
          <a:ext cx="8837348" cy="12808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5565399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11</a:t>
            </a:fld>
            <a:endParaRPr lang="en-US" dirty="0"/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521357272"/>
              </p:ext>
            </p:extLst>
          </p:nvPr>
        </p:nvGraphicFramePr>
        <p:xfrm>
          <a:off x="1737519" y="329899"/>
          <a:ext cx="8389708" cy="12808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1487129"/>
              </p:ext>
            </p:extLst>
          </p:nvPr>
        </p:nvGraphicFramePr>
        <p:xfrm>
          <a:off x="1560052" y="2513234"/>
          <a:ext cx="9806040" cy="274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37109"/>
                <a:gridCol w="2576052"/>
                <a:gridCol w="3283974"/>
                <a:gridCol w="240890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Дорога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Участок, км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Конструкция дороги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Ровность </a:t>
                      </a:r>
                      <a:r>
                        <a:rPr lang="en-US" dirty="0" smtClean="0"/>
                        <a:t>IRI </a:t>
                      </a:r>
                      <a:r>
                        <a:rPr lang="ru-RU" dirty="0" smtClean="0"/>
                        <a:t>после</a:t>
                      </a:r>
                      <a:r>
                        <a:rPr lang="ru-RU" baseline="0" dirty="0" smtClean="0"/>
                        <a:t> ремонтных работ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Р-256</a:t>
                      </a:r>
                    </a:p>
                    <a:p>
                      <a:pPr algn="ctr"/>
                      <a:endParaRPr lang="ru-RU" dirty="0" smtClean="0"/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А-322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135-268, </a:t>
                      </a:r>
                      <a:r>
                        <a:rPr lang="ru-RU" dirty="0" smtClean="0"/>
                        <a:t/>
                      </a:r>
                      <a:br>
                        <a:rPr lang="ru-RU" dirty="0" smtClean="0"/>
                      </a:br>
                      <a:r>
                        <a:rPr lang="ru-RU" sz="1200" dirty="0" smtClean="0"/>
                        <a:t>подъезд к г. </a:t>
                      </a:r>
                      <a:r>
                        <a:rPr lang="ru-RU" sz="1200" dirty="0" smtClean="0"/>
                        <a:t>Барнаулу 2,6-11,75</a:t>
                      </a:r>
                    </a:p>
                    <a:p>
                      <a:endParaRPr lang="ru-RU" sz="600" dirty="0" smtClean="0"/>
                    </a:p>
                    <a:p>
                      <a:r>
                        <a:rPr lang="ru-RU" sz="1800" dirty="0" smtClean="0"/>
                        <a:t>11-140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ц/б основание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1,24</a:t>
                      </a:r>
                      <a:endParaRPr lang="ru-RU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А-322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Р-256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140-299,</a:t>
                      </a:r>
                    </a:p>
                    <a:p>
                      <a:r>
                        <a:rPr lang="ru-RU" dirty="0" smtClean="0"/>
                        <a:t>268-324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основание из тощего</a:t>
                      </a:r>
                      <a:r>
                        <a:rPr lang="ru-RU" baseline="0" dirty="0" smtClean="0"/>
                        <a:t> </a:t>
                      </a:r>
                      <a:r>
                        <a:rPr lang="ru-RU" dirty="0" smtClean="0"/>
                        <a:t>ц/б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1,33</a:t>
                      </a:r>
                      <a:endParaRPr lang="ru-RU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А-322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303-337,</a:t>
                      </a:r>
                    </a:p>
                    <a:p>
                      <a:r>
                        <a:rPr lang="ru-RU" sz="1200" dirty="0" smtClean="0"/>
                        <a:t>подъезд к г. Барнаулу 2,6-11,75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щебеночное основание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1,52</a:t>
                      </a:r>
                      <a:endParaRPr lang="ru-RU" dirty="0"/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88150" y="323101"/>
            <a:ext cx="1363583" cy="1365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84934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12</a:t>
            </a:fld>
            <a:endParaRPr lang="en-US" dirty="0"/>
          </a:p>
        </p:txBody>
      </p:sp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68915145"/>
              </p:ext>
            </p:extLst>
          </p:nvPr>
        </p:nvGraphicFramePr>
        <p:xfrm>
          <a:off x="1757361" y="983226"/>
          <a:ext cx="9376305" cy="55723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940044044"/>
              </p:ext>
            </p:extLst>
          </p:nvPr>
        </p:nvGraphicFramePr>
        <p:xfrm>
          <a:off x="1952190" y="0"/>
          <a:ext cx="8837348" cy="12808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28417" y="0"/>
            <a:ext cx="1363583" cy="1365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19187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13</a:t>
            </a:fld>
            <a:endParaRPr lang="en-US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0385155"/>
              </p:ext>
            </p:extLst>
          </p:nvPr>
        </p:nvGraphicFramePr>
        <p:xfrm>
          <a:off x="1474835" y="1876665"/>
          <a:ext cx="9532104" cy="455200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304035"/>
                <a:gridCol w="2076023"/>
                <a:gridCol w="2076023"/>
                <a:gridCol w="2076023"/>
              </a:tblGrid>
              <a:tr h="59232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Месяц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Число полос движения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Итого по всем </a:t>
                      </a:r>
                      <a:r>
                        <a:rPr lang="ru-RU" sz="1400" u="none" strike="noStrike" dirty="0" smtClean="0">
                          <a:effectLst/>
                          <a:latin typeface="+mn-lt"/>
                          <a:cs typeface="Arial" panose="020B0604020202020204" pitchFamily="34" charset="0"/>
                        </a:rPr>
                        <a:t>типам,</a:t>
                      </a:r>
                    </a:p>
                    <a:p>
                      <a:pPr algn="ctr" fontAlgn="ctr"/>
                      <a:r>
                        <a:rPr lang="ru-RU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авт./</a:t>
                      </a:r>
                      <a:r>
                        <a:rPr lang="ru-RU" sz="1400" u="none" strike="noStrike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сут</a:t>
                      </a:r>
                      <a:r>
                        <a:rPr lang="ru-RU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.</a:t>
                      </a:r>
                      <a:endParaRPr lang="ru-RU" sz="14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>
                          <a:effectLst/>
                          <a:latin typeface="+mn-lt"/>
                          <a:cs typeface="Arial" panose="020B0604020202020204" pitchFamily="34" charset="0"/>
                        </a:rPr>
                        <a:t>Приведенная интенсивность</a:t>
                      </a:r>
                    </a:p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авт./</a:t>
                      </a:r>
                      <a:r>
                        <a:rPr lang="ru-RU" sz="1200" u="none" strike="noStrike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сут</a:t>
                      </a:r>
                      <a:r>
                        <a:rPr lang="ru-RU" sz="12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.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7076" marR="7076" marT="7076" marB="0" anchor="ctr"/>
                </a:tc>
              </a:tr>
              <a:tr h="281803"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Р-256 «Чуйский тракт» — от Новосибирска через Бийск до границы с Монголией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7076" marR="7076" marT="7076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7076" marR="7076" marT="7076" marB="0" anchor="b"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25919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154+095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2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10321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1632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7076" marR="7076" marT="7076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5919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211+575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4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18765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>
                          <a:effectLst/>
                          <a:latin typeface="+mn-lt"/>
                          <a:cs typeface="Arial" panose="020B0604020202020204" pitchFamily="34" charset="0"/>
                        </a:rPr>
                        <a:t>2518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7076" marR="7076" marT="7076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5919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213+030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4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>
                          <a:effectLst/>
                          <a:latin typeface="+mn-lt"/>
                          <a:cs typeface="Arial" panose="020B0604020202020204" pitchFamily="34" charset="0"/>
                        </a:rPr>
                        <a:t>11396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1179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7076" marR="7076" marT="7076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5919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292+350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2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4685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619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7076" marR="7076" marT="7076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5919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>
                          <a:effectLst/>
                          <a:latin typeface="+mn-lt"/>
                          <a:cs typeface="Arial" panose="020B0604020202020204" pitchFamily="34" charset="0"/>
                        </a:rPr>
                        <a:t>345+000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3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10412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2068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7076" marR="7076" marT="7076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81171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>
                          <a:effectLst/>
                          <a:latin typeface="+mn-lt"/>
                          <a:cs typeface="Arial" panose="020B0604020202020204" pitchFamily="34" charset="0"/>
                        </a:rPr>
                        <a:t>Подъезд к  г. Барнаулу 0+525 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6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31011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4586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7076" marR="7076" marT="7076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6376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>
                          <a:effectLst/>
                          <a:latin typeface="+mn-lt"/>
                          <a:cs typeface="Arial" panose="020B0604020202020204" pitchFamily="34" charset="0"/>
                        </a:rPr>
                        <a:t>Подъезд к  г. Барнаулу 4+870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2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19120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672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7076" marR="7076" marT="7076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81803"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А-322 Барнаул-Рубцовск-до границы с Республикой Казахстан (на Семипалатинск)</a:t>
                      </a:r>
                    </a:p>
                  </a:txBody>
                  <a:tcPr marL="7076" marR="7076" marT="7076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7076" marR="7076" marT="7076" marB="0" anchor="b"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25919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11+777</a:t>
                      </a: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14255</a:t>
                      </a: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1096</a:t>
                      </a:r>
                    </a:p>
                  </a:txBody>
                  <a:tcPr marL="7076" marR="7076" marT="7076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5919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38+890</a:t>
                      </a: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7803</a:t>
                      </a:r>
                      <a:endParaRPr lang="ru-RU" sz="140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956</a:t>
                      </a:r>
                      <a:endParaRPr lang="ru-RU" sz="140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7076" marR="7076" marT="7076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5919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128+870</a:t>
                      </a: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7859</a:t>
                      </a: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1707</a:t>
                      </a:r>
                    </a:p>
                  </a:txBody>
                  <a:tcPr marL="7076" marR="7076" marT="7076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5919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166+550</a:t>
                      </a: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4174</a:t>
                      </a: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882</a:t>
                      </a:r>
                    </a:p>
                  </a:txBody>
                  <a:tcPr marL="7076" marR="7076" marT="7076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5919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213+150</a:t>
                      </a: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2225</a:t>
                      </a: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485</a:t>
                      </a:r>
                    </a:p>
                  </a:txBody>
                  <a:tcPr marL="7076" marR="7076" marT="7076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5919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328+350</a:t>
                      </a: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2253</a:t>
                      </a:r>
                    </a:p>
                  </a:txBody>
                  <a:tcPr marL="7076" marR="7076" marT="7076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377</a:t>
                      </a:r>
                    </a:p>
                  </a:txBody>
                  <a:tcPr marL="7076" marR="7076" marT="7076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4134475699"/>
              </p:ext>
            </p:extLst>
          </p:nvPr>
        </p:nvGraphicFramePr>
        <p:xfrm>
          <a:off x="1737519" y="329899"/>
          <a:ext cx="8389708" cy="12808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88150" y="323101"/>
            <a:ext cx="1363583" cy="1365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97724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14</a:t>
            </a:fld>
            <a:endParaRPr lang="en-US" dirty="0"/>
          </a:p>
        </p:txBody>
      </p:sp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82420621"/>
              </p:ext>
            </p:extLst>
          </p:nvPr>
        </p:nvGraphicFramePr>
        <p:xfrm>
          <a:off x="1757361" y="1152907"/>
          <a:ext cx="9376305" cy="54026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356259813"/>
              </p:ext>
            </p:extLst>
          </p:nvPr>
        </p:nvGraphicFramePr>
        <p:xfrm>
          <a:off x="2296319" y="147337"/>
          <a:ext cx="8837348" cy="12808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5608944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15</a:t>
            </a:fld>
            <a:endParaRPr lang="en-US" dirty="0"/>
          </a:p>
        </p:txBody>
      </p:sp>
      <p:grpSp>
        <p:nvGrpSpPr>
          <p:cNvPr id="3" name="Группа 2"/>
          <p:cNvGrpSpPr/>
          <p:nvPr/>
        </p:nvGrpSpPr>
        <p:grpSpPr>
          <a:xfrm>
            <a:off x="1733994" y="383618"/>
            <a:ext cx="8389708" cy="1272960"/>
            <a:chOff x="0" y="3965"/>
            <a:chExt cx="8389708" cy="1272960"/>
          </a:xfrm>
        </p:grpSpPr>
        <p:sp>
          <p:nvSpPr>
            <p:cNvPr id="4" name="Скругленный прямоугольник 3"/>
            <p:cNvSpPr/>
            <p:nvPr/>
          </p:nvSpPr>
          <p:spPr>
            <a:xfrm>
              <a:off x="0" y="3965"/>
              <a:ext cx="8389708" cy="1272960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" name="Скругленный прямоугольник 4"/>
            <p:cNvSpPr/>
            <p:nvPr/>
          </p:nvSpPr>
          <p:spPr>
            <a:xfrm>
              <a:off x="62141" y="66106"/>
              <a:ext cx="8265426" cy="114867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1920" tIns="121920" rIns="121920" bIns="121920" numCol="1" spcCol="1270" anchor="ctr" anchorCtr="0">
              <a:noAutofit/>
            </a:bodyPr>
            <a:lstStyle/>
            <a:p>
              <a:pPr lvl="0" algn="l" defTabSz="14224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3200" kern="1200" dirty="0" smtClean="0"/>
                <a:t>Выводы по результатам исследований</a:t>
              </a:r>
              <a:endParaRPr lang="ru-RU" sz="3200" kern="1200" dirty="0"/>
            </a:p>
          </p:txBody>
        </p:sp>
      </p:grpSp>
      <p:graphicFrame>
        <p:nvGraphicFramePr>
          <p:cNvPr id="6" name="Объект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53965772"/>
              </p:ext>
            </p:extLst>
          </p:nvPr>
        </p:nvGraphicFramePr>
        <p:xfrm>
          <a:off x="921694" y="1894348"/>
          <a:ext cx="10493558" cy="44781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14288" y="303437"/>
            <a:ext cx="1363583" cy="1365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43671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05350" y="171450"/>
            <a:ext cx="3807011" cy="3807011"/>
          </a:xfrm>
          <a:prstGeom prst="rect">
            <a:avLst/>
          </a:prstGeom>
        </p:spPr>
      </p:pic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3066820167"/>
              </p:ext>
            </p:extLst>
          </p:nvPr>
        </p:nvGraphicFramePr>
        <p:xfrm>
          <a:off x="2246313" y="3640881"/>
          <a:ext cx="8915399" cy="22627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7281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</a:t>
            </a:fld>
            <a:endParaRPr lang="en-US" dirty="0"/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3206008104"/>
              </p:ext>
            </p:extLst>
          </p:nvPr>
        </p:nvGraphicFramePr>
        <p:xfrm>
          <a:off x="2042319" y="329899"/>
          <a:ext cx="7976751" cy="12808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88150" y="323101"/>
            <a:ext cx="1363583" cy="136578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586341" y="4132627"/>
            <a:ext cx="5605659" cy="2734468"/>
          </a:xfrm>
          <a:prstGeom prst="rect">
            <a:avLst/>
          </a:prstGeom>
        </p:spPr>
      </p:pic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val="237984350"/>
              </p:ext>
            </p:extLst>
          </p:nvPr>
        </p:nvGraphicFramePr>
        <p:xfrm>
          <a:off x="1189483" y="5354203"/>
          <a:ext cx="5307863" cy="11887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graphicFrame>
        <p:nvGraphicFramePr>
          <p:cNvPr id="13" name="Схема 12"/>
          <p:cNvGraphicFramePr/>
          <p:nvPr>
            <p:extLst>
              <p:ext uri="{D42A27DB-BD31-4B8C-83A1-F6EECF244321}">
                <p14:modId xmlns:p14="http://schemas.microsoft.com/office/powerpoint/2010/main" val="2288395577"/>
              </p:ext>
            </p:extLst>
          </p:nvPr>
        </p:nvGraphicFramePr>
        <p:xfrm>
          <a:off x="6586340" y="2059680"/>
          <a:ext cx="5250059" cy="10658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4" r:lo="rId15" r:qs="rId16" r:cs="rId17"/>
          </a:graphicData>
        </a:graphic>
      </p:graphicFrame>
      <p:pic>
        <p:nvPicPr>
          <p:cNvPr id="7" name="Рисунок 6" descr="C:\РАБОТА\Хоз. договор Обс-ие дороги РУБЧИК\118_PANA\P1180261.JPG"/>
          <p:cNvPicPr/>
          <p:nvPr/>
        </p:nvPicPr>
        <p:blipFill rotWithShape="1"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31812" y="1688887"/>
            <a:ext cx="6191205" cy="337079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940759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3</a:t>
            </a:fld>
            <a:endParaRPr lang="en-US" dirty="0"/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478701359"/>
              </p:ext>
            </p:extLst>
          </p:nvPr>
        </p:nvGraphicFramePr>
        <p:xfrm>
          <a:off x="2042319" y="329899"/>
          <a:ext cx="7976751" cy="12808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88150" y="323101"/>
            <a:ext cx="1363583" cy="1365786"/>
          </a:xfrm>
          <a:prstGeom prst="rect">
            <a:avLst/>
          </a:prstGeom>
        </p:spPr>
      </p:pic>
      <p:sp>
        <p:nvSpPr>
          <p:cNvPr id="9" name="Пятиугольник 4"/>
          <p:cNvSpPr/>
          <p:nvPr/>
        </p:nvSpPr>
        <p:spPr>
          <a:xfrm>
            <a:off x="3278513" y="3008860"/>
            <a:ext cx="6032806" cy="761249"/>
          </a:xfrm>
          <a:prstGeom prst="rect">
            <a:avLst/>
          </a:prstGeom>
          <a:scene3d>
            <a:camera prst="orthographicFront"/>
            <a:lightRig rig="flat" dir="t"/>
          </a:scene3d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50865" tIns="137160" rIns="256032" bIns="137160" numCol="1" spcCol="1270" anchor="ctr" anchorCtr="0">
            <a:noAutofit/>
          </a:bodyPr>
          <a:lstStyle/>
          <a:p>
            <a:pPr lvl="0" algn="ctr" defTabSz="16002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3600" kern="1200" dirty="0" smtClean="0"/>
              <a:t>Погодные условия</a:t>
            </a:r>
            <a:endParaRPr lang="ru-RU" sz="3600" kern="1200" dirty="0"/>
          </a:p>
        </p:txBody>
      </p:sp>
      <p:grpSp>
        <p:nvGrpSpPr>
          <p:cNvPr id="10" name="Группа 9"/>
          <p:cNvGrpSpPr/>
          <p:nvPr/>
        </p:nvGrpSpPr>
        <p:grpSpPr>
          <a:xfrm>
            <a:off x="2551039" y="2476368"/>
            <a:ext cx="6529050" cy="795663"/>
            <a:chOff x="1768560" y="0"/>
            <a:chExt cx="6231722" cy="795663"/>
          </a:xfrm>
          <a:scene3d>
            <a:camera prst="orthographicFront"/>
            <a:lightRig rig="flat" dir="t"/>
          </a:scene3d>
        </p:grpSpPr>
        <p:sp>
          <p:nvSpPr>
            <p:cNvPr id="11" name="Пятиугольник 10"/>
            <p:cNvSpPr/>
            <p:nvPr/>
          </p:nvSpPr>
          <p:spPr>
            <a:xfrm rot="10800000">
              <a:off x="1768560" y="0"/>
              <a:ext cx="6231722" cy="795663"/>
            </a:xfrm>
            <a:prstGeom prst="homePlate">
              <a:avLst/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Пятиугольник 4"/>
            <p:cNvSpPr/>
            <p:nvPr/>
          </p:nvSpPr>
          <p:spPr>
            <a:xfrm rot="21600000">
              <a:off x="1967476" y="0"/>
              <a:ext cx="6032806" cy="795663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50865" tIns="137160" rIns="256032" bIns="137160" numCol="1" spcCol="1270" anchor="ctr" anchorCtr="0">
              <a:noAutofit/>
            </a:bodyPr>
            <a:lstStyle/>
            <a:p>
              <a:pPr lvl="0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800" kern="1200" dirty="0" smtClean="0"/>
                <a:t>Проверка сигнала датчика</a:t>
              </a:r>
              <a:endParaRPr lang="ru-RU" sz="2800" kern="1200" dirty="0"/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2551039" y="1620581"/>
            <a:ext cx="6529050" cy="795663"/>
            <a:chOff x="1768560" y="0"/>
            <a:chExt cx="6231722" cy="795663"/>
          </a:xfrm>
          <a:scene3d>
            <a:camera prst="orthographicFront"/>
            <a:lightRig rig="flat" dir="t"/>
          </a:scene3d>
        </p:grpSpPr>
        <p:sp>
          <p:nvSpPr>
            <p:cNvPr id="14" name="Пятиугольник 13"/>
            <p:cNvSpPr/>
            <p:nvPr/>
          </p:nvSpPr>
          <p:spPr>
            <a:xfrm rot="10800000">
              <a:off x="1768560" y="0"/>
              <a:ext cx="6231722" cy="795663"/>
            </a:xfrm>
            <a:prstGeom prst="homePlate">
              <a:avLst/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Пятиугольник 4"/>
            <p:cNvSpPr/>
            <p:nvPr/>
          </p:nvSpPr>
          <p:spPr>
            <a:xfrm rot="21600000">
              <a:off x="1967476" y="0"/>
              <a:ext cx="6032806" cy="795663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50865" tIns="137160" rIns="256032" bIns="137160" numCol="1" spcCol="1270" anchor="ctr" anchorCtr="0">
              <a:noAutofit/>
            </a:bodyPr>
            <a:lstStyle/>
            <a:p>
              <a:pPr lvl="0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800" dirty="0" smtClean="0"/>
                <a:t>Составление плана работ</a:t>
              </a:r>
              <a:endParaRPr lang="ru-RU" sz="2800" kern="1200" dirty="0"/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2551039" y="3341987"/>
            <a:ext cx="6529050" cy="795663"/>
            <a:chOff x="1768560" y="0"/>
            <a:chExt cx="6231722" cy="795663"/>
          </a:xfrm>
          <a:scene3d>
            <a:camera prst="orthographicFront"/>
            <a:lightRig rig="flat" dir="t"/>
          </a:scene3d>
        </p:grpSpPr>
        <p:sp>
          <p:nvSpPr>
            <p:cNvPr id="17" name="Пятиугольник 16"/>
            <p:cNvSpPr/>
            <p:nvPr/>
          </p:nvSpPr>
          <p:spPr>
            <a:xfrm rot="10800000">
              <a:off x="1768560" y="0"/>
              <a:ext cx="6231722" cy="795663"/>
            </a:xfrm>
            <a:prstGeom prst="homePlate">
              <a:avLst/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8" name="Пятиугольник 4"/>
            <p:cNvSpPr/>
            <p:nvPr/>
          </p:nvSpPr>
          <p:spPr>
            <a:xfrm rot="21600000">
              <a:off x="1967476" y="0"/>
              <a:ext cx="6032806" cy="795663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50865" tIns="137160" rIns="256032" bIns="137160" numCol="1" spcCol="1270" anchor="ctr" anchorCtr="0">
              <a:noAutofit/>
            </a:bodyPr>
            <a:lstStyle/>
            <a:p>
              <a:pPr lvl="0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800" kern="1200" dirty="0" smtClean="0"/>
                <a:t>Проверка давления в колесе</a:t>
              </a:r>
              <a:endParaRPr lang="ru-RU" sz="2800" kern="1200" dirty="0"/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2551038" y="4193614"/>
            <a:ext cx="6529051" cy="795663"/>
            <a:chOff x="1768560" y="0"/>
            <a:chExt cx="6231722" cy="795663"/>
          </a:xfrm>
          <a:scene3d>
            <a:camera prst="orthographicFront"/>
            <a:lightRig rig="flat" dir="t"/>
          </a:scene3d>
        </p:grpSpPr>
        <p:sp>
          <p:nvSpPr>
            <p:cNvPr id="24" name="Пятиугольник 23"/>
            <p:cNvSpPr/>
            <p:nvPr/>
          </p:nvSpPr>
          <p:spPr>
            <a:xfrm rot="10800000">
              <a:off x="1768560" y="0"/>
              <a:ext cx="6231722" cy="795663"/>
            </a:xfrm>
            <a:prstGeom prst="homePlate">
              <a:avLst/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5" name="Пятиугольник 4"/>
            <p:cNvSpPr/>
            <p:nvPr/>
          </p:nvSpPr>
          <p:spPr>
            <a:xfrm rot="21600000">
              <a:off x="1967476" y="0"/>
              <a:ext cx="6032806" cy="795663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50865" tIns="137160" rIns="256032" bIns="137160" numCol="1" spcCol="1270" anchor="ctr" anchorCtr="0">
              <a:noAutofit/>
            </a:bodyPr>
            <a:lstStyle/>
            <a:p>
              <a:pPr lvl="0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800" kern="1200" dirty="0" smtClean="0"/>
                <a:t>Проезд с рабочей скоростью</a:t>
              </a:r>
              <a:endParaRPr lang="ru-RU" sz="2800" kern="1200" dirty="0"/>
            </a:p>
          </p:txBody>
        </p:sp>
      </p:grpSp>
      <p:grpSp>
        <p:nvGrpSpPr>
          <p:cNvPr id="26" name="Группа 25"/>
          <p:cNvGrpSpPr/>
          <p:nvPr/>
        </p:nvGrpSpPr>
        <p:grpSpPr>
          <a:xfrm>
            <a:off x="2551039" y="5045235"/>
            <a:ext cx="6529051" cy="795663"/>
            <a:chOff x="1768560" y="0"/>
            <a:chExt cx="6231722" cy="795663"/>
          </a:xfrm>
          <a:scene3d>
            <a:camera prst="orthographicFront"/>
            <a:lightRig rig="flat" dir="t"/>
          </a:scene3d>
        </p:grpSpPr>
        <p:sp>
          <p:nvSpPr>
            <p:cNvPr id="27" name="Пятиугольник 26"/>
            <p:cNvSpPr/>
            <p:nvPr/>
          </p:nvSpPr>
          <p:spPr>
            <a:xfrm rot="10800000">
              <a:off x="1768560" y="0"/>
              <a:ext cx="6231722" cy="795663"/>
            </a:xfrm>
            <a:prstGeom prst="homePlate">
              <a:avLst/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8" name="Пятиугольник 4"/>
            <p:cNvSpPr/>
            <p:nvPr/>
          </p:nvSpPr>
          <p:spPr>
            <a:xfrm rot="21600000">
              <a:off x="1967476" y="0"/>
              <a:ext cx="6032806" cy="795663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50865" tIns="137160" rIns="256032" bIns="137160" numCol="1" spcCol="1270" anchor="ctr" anchorCtr="0">
              <a:noAutofit/>
            </a:bodyPr>
            <a:lstStyle/>
            <a:p>
              <a:pPr lvl="0" algn="ctr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800" kern="1200" dirty="0" smtClean="0"/>
                <a:t>Отметка характерных участков</a:t>
              </a:r>
              <a:endParaRPr lang="ru-RU" sz="2800" kern="1200" dirty="0"/>
            </a:p>
          </p:txBody>
        </p:sp>
      </p:grpSp>
      <p:grpSp>
        <p:nvGrpSpPr>
          <p:cNvPr id="29" name="Группа 28"/>
          <p:cNvGrpSpPr/>
          <p:nvPr/>
        </p:nvGrpSpPr>
        <p:grpSpPr>
          <a:xfrm>
            <a:off x="2551037" y="5902161"/>
            <a:ext cx="6529051" cy="795663"/>
            <a:chOff x="1768560" y="0"/>
            <a:chExt cx="6231722" cy="795663"/>
          </a:xfrm>
          <a:scene3d>
            <a:camera prst="orthographicFront"/>
            <a:lightRig rig="flat" dir="t"/>
          </a:scene3d>
        </p:grpSpPr>
        <p:sp>
          <p:nvSpPr>
            <p:cNvPr id="30" name="Пятиугольник 29"/>
            <p:cNvSpPr/>
            <p:nvPr/>
          </p:nvSpPr>
          <p:spPr>
            <a:xfrm rot="10800000">
              <a:off x="1768560" y="0"/>
              <a:ext cx="6231722" cy="795663"/>
            </a:xfrm>
            <a:prstGeom prst="homePlate">
              <a:avLst/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1" name="Пятиугольник 4"/>
            <p:cNvSpPr/>
            <p:nvPr/>
          </p:nvSpPr>
          <p:spPr>
            <a:xfrm>
              <a:off x="1967476" y="0"/>
              <a:ext cx="6032806" cy="795663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50865" tIns="137160" rIns="256032" bIns="137160" numCol="1" spcCol="1270" anchor="ctr" anchorCtr="0">
              <a:noAutofit/>
            </a:bodyPr>
            <a:lstStyle/>
            <a:p>
              <a:pPr lvl="0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800" dirty="0" smtClean="0"/>
                <a:t>Запись и анализ результата</a:t>
              </a:r>
              <a:endParaRPr lang="ru-RU" sz="2800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38165562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4</a:t>
            </a:fld>
            <a:endParaRPr lang="en-US" dirty="0"/>
          </a:p>
        </p:txBody>
      </p:sp>
      <p:graphicFrame>
        <p:nvGraphicFramePr>
          <p:cNvPr id="5" name="Схема 4"/>
          <p:cNvGraphicFramePr/>
          <p:nvPr>
            <p:extLst/>
          </p:nvPr>
        </p:nvGraphicFramePr>
        <p:xfrm>
          <a:off x="2042319" y="329899"/>
          <a:ext cx="7976751" cy="12808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88150" y="323101"/>
            <a:ext cx="1363583" cy="1365786"/>
          </a:xfrm>
          <a:prstGeom prst="rect">
            <a:avLst/>
          </a:prstGeom>
        </p:spPr>
      </p:pic>
      <p:sp>
        <p:nvSpPr>
          <p:cNvPr id="9" name="Пятиугольник 4"/>
          <p:cNvSpPr/>
          <p:nvPr/>
        </p:nvSpPr>
        <p:spPr>
          <a:xfrm>
            <a:off x="3278513" y="3008860"/>
            <a:ext cx="6032806" cy="761249"/>
          </a:xfrm>
          <a:prstGeom prst="rect">
            <a:avLst/>
          </a:prstGeom>
          <a:scene3d>
            <a:camera prst="orthographicFront"/>
            <a:lightRig rig="flat" dir="t"/>
          </a:scene3d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50865" tIns="137160" rIns="256032" bIns="137160" numCol="1" spcCol="1270" anchor="ctr" anchorCtr="0">
            <a:noAutofit/>
          </a:bodyPr>
          <a:lstStyle/>
          <a:p>
            <a:pPr lvl="0" algn="ctr" defTabSz="16002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3600" kern="1200" dirty="0" smtClean="0"/>
              <a:t>Погодные условия</a:t>
            </a:r>
            <a:endParaRPr lang="ru-RU" sz="3600" kern="1200" dirty="0"/>
          </a:p>
        </p:txBody>
      </p:sp>
      <p:grpSp>
        <p:nvGrpSpPr>
          <p:cNvPr id="10" name="Группа 9"/>
          <p:cNvGrpSpPr/>
          <p:nvPr/>
        </p:nvGrpSpPr>
        <p:grpSpPr>
          <a:xfrm>
            <a:off x="2759446" y="3133068"/>
            <a:ext cx="6529050" cy="795663"/>
            <a:chOff x="1768560" y="0"/>
            <a:chExt cx="6231722" cy="795663"/>
          </a:xfrm>
          <a:scene3d>
            <a:camera prst="orthographicFront"/>
            <a:lightRig rig="flat" dir="t"/>
          </a:scene3d>
        </p:grpSpPr>
        <p:sp>
          <p:nvSpPr>
            <p:cNvPr id="11" name="Пятиугольник 10"/>
            <p:cNvSpPr/>
            <p:nvPr/>
          </p:nvSpPr>
          <p:spPr>
            <a:xfrm rot="10800000">
              <a:off x="1768560" y="0"/>
              <a:ext cx="6231722" cy="795663"/>
            </a:xfrm>
            <a:prstGeom prst="homePlate">
              <a:avLst/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Пятиугольник 4"/>
            <p:cNvSpPr/>
            <p:nvPr/>
          </p:nvSpPr>
          <p:spPr>
            <a:xfrm rot="21600000">
              <a:off x="1967476" y="0"/>
              <a:ext cx="6032806" cy="795663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50865" tIns="137160" rIns="256032" bIns="137160" numCol="1" spcCol="1270" anchor="ctr" anchorCtr="0">
              <a:noAutofit/>
            </a:bodyPr>
            <a:lstStyle/>
            <a:p>
              <a:pPr lvl="0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800" kern="1200" dirty="0" smtClean="0"/>
                <a:t>Интенсивность и состав транспортного потока;</a:t>
              </a:r>
              <a:endParaRPr lang="ru-RU" sz="2800" kern="1200" dirty="0"/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1948873" y="2200236"/>
            <a:ext cx="6529050" cy="795663"/>
            <a:chOff x="1768560" y="0"/>
            <a:chExt cx="6231722" cy="795663"/>
          </a:xfrm>
          <a:scene3d>
            <a:camera prst="orthographicFront"/>
            <a:lightRig rig="flat" dir="t"/>
          </a:scene3d>
        </p:grpSpPr>
        <p:sp>
          <p:nvSpPr>
            <p:cNvPr id="14" name="Пятиугольник 13"/>
            <p:cNvSpPr/>
            <p:nvPr/>
          </p:nvSpPr>
          <p:spPr>
            <a:xfrm rot="10800000">
              <a:off x="1768560" y="0"/>
              <a:ext cx="6231722" cy="795663"/>
            </a:xfrm>
            <a:prstGeom prst="homePlate">
              <a:avLst/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Пятиугольник 4"/>
            <p:cNvSpPr/>
            <p:nvPr/>
          </p:nvSpPr>
          <p:spPr>
            <a:xfrm rot="21600000">
              <a:off x="1967476" y="0"/>
              <a:ext cx="6032806" cy="795663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50865" tIns="137160" rIns="256032" bIns="137160" numCol="1" spcCol="1270" anchor="ctr" anchorCtr="0">
              <a:noAutofit/>
            </a:bodyPr>
            <a:lstStyle/>
            <a:p>
              <a:pPr lvl="0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800" dirty="0" smtClean="0"/>
                <a:t>Качество выполнения дорожных работ;</a:t>
              </a:r>
              <a:endParaRPr lang="ru-RU" sz="2800" kern="1200" dirty="0"/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3610404" y="4044444"/>
            <a:ext cx="6529050" cy="795663"/>
            <a:chOff x="1768560" y="0"/>
            <a:chExt cx="6231722" cy="795663"/>
          </a:xfrm>
          <a:scene3d>
            <a:camera prst="orthographicFront"/>
            <a:lightRig rig="flat" dir="t"/>
          </a:scene3d>
        </p:grpSpPr>
        <p:sp>
          <p:nvSpPr>
            <p:cNvPr id="17" name="Пятиугольник 16"/>
            <p:cNvSpPr/>
            <p:nvPr/>
          </p:nvSpPr>
          <p:spPr>
            <a:xfrm rot="10800000">
              <a:off x="1768560" y="0"/>
              <a:ext cx="6231722" cy="795663"/>
            </a:xfrm>
            <a:prstGeom prst="homePlate">
              <a:avLst/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8" name="Пятиугольник 4"/>
            <p:cNvSpPr/>
            <p:nvPr/>
          </p:nvSpPr>
          <p:spPr>
            <a:xfrm rot="21600000">
              <a:off x="1967476" y="0"/>
              <a:ext cx="6032806" cy="795663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50865" tIns="137160" rIns="256032" bIns="137160" numCol="1" spcCol="1270" anchor="ctr" anchorCtr="0">
              <a:noAutofit/>
            </a:bodyPr>
            <a:lstStyle/>
            <a:p>
              <a:pPr lvl="0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800" kern="1200" dirty="0" smtClean="0"/>
                <a:t>Тип увлажнения местности и состав грунтов;</a:t>
              </a:r>
              <a:endParaRPr lang="ru-RU" sz="2800" kern="1200" dirty="0"/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4569411" y="4955821"/>
            <a:ext cx="6760281" cy="795663"/>
            <a:chOff x="1768560" y="0"/>
            <a:chExt cx="6452422" cy="795663"/>
          </a:xfrm>
          <a:scene3d>
            <a:camera prst="orthographicFront"/>
            <a:lightRig rig="flat" dir="t"/>
          </a:scene3d>
        </p:grpSpPr>
        <p:sp>
          <p:nvSpPr>
            <p:cNvPr id="24" name="Пятиугольник 23"/>
            <p:cNvSpPr/>
            <p:nvPr/>
          </p:nvSpPr>
          <p:spPr>
            <a:xfrm rot="10800000">
              <a:off x="1768560" y="0"/>
              <a:ext cx="6231722" cy="795663"/>
            </a:xfrm>
            <a:prstGeom prst="homePlate">
              <a:avLst/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5" name="Пятиугольник 4"/>
            <p:cNvSpPr/>
            <p:nvPr/>
          </p:nvSpPr>
          <p:spPr>
            <a:xfrm>
              <a:off x="1967476" y="0"/>
              <a:ext cx="6253506" cy="795663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50865" tIns="137160" rIns="256032" bIns="137160" numCol="1" spcCol="1270" anchor="ctr" anchorCtr="0">
              <a:noAutofit/>
            </a:bodyPr>
            <a:lstStyle/>
            <a:p>
              <a:pPr lvl="0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800" kern="1200" dirty="0" smtClean="0"/>
                <a:t>Недостаточная прочность дорожной конструкции;</a:t>
              </a:r>
              <a:endParaRPr lang="ru-RU" sz="2800" kern="1200" dirty="0"/>
            </a:p>
          </p:txBody>
        </p:sp>
      </p:grpSp>
      <p:grpSp>
        <p:nvGrpSpPr>
          <p:cNvPr id="26" name="Группа 25"/>
          <p:cNvGrpSpPr/>
          <p:nvPr/>
        </p:nvGrpSpPr>
        <p:grpSpPr>
          <a:xfrm>
            <a:off x="5494961" y="5854856"/>
            <a:ext cx="6529051" cy="795663"/>
            <a:chOff x="1768560" y="0"/>
            <a:chExt cx="6231722" cy="795663"/>
          </a:xfrm>
          <a:scene3d>
            <a:camera prst="orthographicFront"/>
            <a:lightRig rig="flat" dir="t"/>
          </a:scene3d>
        </p:grpSpPr>
        <p:sp>
          <p:nvSpPr>
            <p:cNvPr id="27" name="Пятиугольник 26"/>
            <p:cNvSpPr/>
            <p:nvPr/>
          </p:nvSpPr>
          <p:spPr>
            <a:xfrm rot="10800000">
              <a:off x="1768560" y="0"/>
              <a:ext cx="6231722" cy="795663"/>
            </a:xfrm>
            <a:prstGeom prst="homePlate">
              <a:avLst/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8" name="Пятиугольник 4"/>
            <p:cNvSpPr/>
            <p:nvPr/>
          </p:nvSpPr>
          <p:spPr>
            <a:xfrm rot="21600000">
              <a:off x="1967476" y="0"/>
              <a:ext cx="6032806" cy="795663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50865" tIns="137160" rIns="256032" bIns="137160" numCol="1" spcCol="1270" anchor="ctr" anchorCtr="0">
              <a:noAutofit/>
            </a:bodyPr>
            <a:lstStyle/>
            <a:p>
              <a:pPr lvl="0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800" kern="1200" dirty="0" err="1" smtClean="0"/>
                <a:t>Погодно</a:t>
              </a:r>
              <a:r>
                <a:rPr lang="ru-RU" sz="2800" kern="1200" dirty="0" smtClean="0"/>
                <a:t>-климатические факторы</a:t>
              </a:r>
              <a:endParaRPr lang="ru-RU" sz="2800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780397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5</a:t>
            </a:fld>
            <a:endParaRPr lang="en-US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9661591"/>
              </p:ext>
            </p:extLst>
          </p:nvPr>
        </p:nvGraphicFramePr>
        <p:xfrm>
          <a:off x="1463463" y="1824566"/>
          <a:ext cx="8290137" cy="145203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06584"/>
                <a:gridCol w="1510502"/>
                <a:gridCol w="1307423"/>
                <a:gridCol w="1307423"/>
                <a:gridCol w="1307423"/>
                <a:gridCol w="1550782"/>
              </a:tblGrid>
              <a:tr h="484011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№ </a:t>
                      </a:r>
                      <a:r>
                        <a:rPr lang="ru-RU" sz="1200" dirty="0" err="1">
                          <a:effectLst/>
                        </a:rPr>
                        <a:t>п.п</a:t>
                      </a:r>
                      <a:r>
                        <a:rPr lang="ru-RU" sz="1200" dirty="0">
                          <a:effectLst/>
                        </a:rPr>
                        <a:t>.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Категория автомобильной дороги</a:t>
                      </a:r>
                      <a:endParaRPr lang="ru-RU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Допустимые значения амплитуд, мм</a:t>
                      </a:r>
                      <a:endParaRPr lang="ru-RU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IRI, м/км,</a:t>
                      </a:r>
                      <a:endParaRPr lang="ru-RU" sz="10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не более</a:t>
                      </a:r>
                      <a:endParaRPr lang="ru-RU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4200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Длина прямой линии, м</a:t>
                      </a:r>
                      <a:endParaRPr lang="ru-RU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4200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10</a:t>
                      </a:r>
                      <a:endParaRPr lang="ru-RU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20</a:t>
                      </a:r>
                      <a:endParaRPr lang="ru-RU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40</a:t>
                      </a:r>
                      <a:endParaRPr lang="ru-RU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4200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I, II, III</a:t>
                      </a:r>
                      <a:endParaRPr lang="ru-RU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5</a:t>
                      </a:r>
                      <a:endParaRPr lang="ru-RU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8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16</a:t>
                      </a:r>
                      <a:endParaRPr lang="ru-RU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2,2</a:t>
                      </a:r>
                      <a:endParaRPr lang="ru-RU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4200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</a:t>
                      </a:r>
                      <a:endParaRPr lang="ru-RU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IV, V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6</a:t>
                      </a:r>
                      <a:endParaRPr lang="ru-RU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10</a:t>
                      </a:r>
                      <a:endParaRPr lang="ru-RU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20</a:t>
                      </a:r>
                      <a:endParaRPr lang="ru-RU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2,6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3379579"/>
              </p:ext>
            </p:extLst>
          </p:nvPr>
        </p:nvGraphicFramePr>
        <p:xfrm>
          <a:off x="1491481" y="4340232"/>
          <a:ext cx="8290137" cy="219252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56157"/>
                <a:gridCol w="1457214"/>
                <a:gridCol w="1959672"/>
                <a:gridCol w="1477619"/>
                <a:gridCol w="1739475"/>
              </a:tblGrid>
              <a:tr h="273917">
                <a:tc row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Категория 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дороги 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925" marR="34925" marT="9525" marB="9525" anchor="ctr"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Ровность по индексу IRI, м/км, не более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925" marR="34925" marT="9525" marB="9525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74087"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925" marR="34925" marT="9525" marB="9525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Группа 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улиц 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925" marR="34925" marT="9525" marB="9525" anchor="ctr"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Тип дорожной одежды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925" marR="34925" marT="9525" marB="9525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74087">
                <a:tc v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925" marR="34925" marT="9525" marB="9525"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925" marR="34925" marT="9525" marB="952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Капитальный 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925" marR="34925" marT="9525" marB="952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Облегчённый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925" marR="34925" marT="9525" marB="952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Переходный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925" marR="34925" marT="9525" marB="9525"/>
                </a:tc>
              </a:tr>
              <a:tr h="2740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IА, IБ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925" marR="34925" marT="9525" marB="952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А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925" marR="34925" marT="9525" marB="952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4,0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925" marR="34925" marT="9525" marB="952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-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925" marR="34925" marT="9525" marB="952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-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925" marR="34925" marT="9525" marB="9525"/>
                </a:tc>
              </a:tr>
              <a:tr h="2740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IВ, II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925" marR="34925" marT="9525" marB="952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Б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925" marR="34925" marT="9525" marB="952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4,5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925" marR="34925" marT="9525" marB="952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-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925" marR="34925" marT="9525" marB="952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-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925" marR="34925" marT="9525" marB="9525"/>
                </a:tc>
              </a:tr>
              <a:tr h="2740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III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925" marR="34925" marT="9525" marB="952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В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925" marR="34925" marT="9525" marB="952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5,0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925" marR="34925" marT="9525" marB="9525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5,5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925" marR="34925" marT="9525" marB="9525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740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IV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925" marR="34925" marT="9525" marB="952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Г, Д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925" marR="34925" marT="9525" marB="952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6,0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925" marR="34925" marT="9525" marB="9525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6,5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925" marR="34925" marT="9525" marB="9525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740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V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925" marR="34925" marT="9525" marB="952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Е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925" marR="34925" marT="9525" marB="952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-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925" marR="34925" marT="9525" marB="952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7,5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925" marR="34925" marT="9525" marB="952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8,0 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925" marR="34925" marT="9525" marB="9525"/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828800" y="1447800"/>
            <a:ext cx="78710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Таблица 8.6 СП 34.13330.2012 Требования к показателям ровности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828800" y="3551763"/>
            <a:ext cx="80265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Таблица </a:t>
            </a:r>
            <a:r>
              <a:rPr lang="ru-RU" dirty="0" smtClean="0"/>
              <a:t>5.1 ГОСТ Р </a:t>
            </a:r>
            <a:r>
              <a:rPr lang="ru-RU" dirty="0"/>
              <a:t>50597-2017 П</a:t>
            </a:r>
            <a:r>
              <a:rPr lang="ru-RU" dirty="0" smtClean="0"/>
              <a:t>редельно-допустимые показатели </a:t>
            </a:r>
          </a:p>
          <a:p>
            <a:r>
              <a:rPr lang="ru-RU" dirty="0" smtClean="0"/>
              <a:t>продольной </a:t>
            </a:r>
            <a:r>
              <a:rPr lang="ru-RU" dirty="0"/>
              <a:t>ровности покрытия</a:t>
            </a:r>
          </a:p>
        </p:txBody>
      </p:sp>
      <p:grpSp>
        <p:nvGrpSpPr>
          <p:cNvPr id="10" name="Группа 9"/>
          <p:cNvGrpSpPr/>
          <p:nvPr/>
        </p:nvGrpSpPr>
        <p:grpSpPr>
          <a:xfrm>
            <a:off x="1853702" y="147573"/>
            <a:ext cx="7976751" cy="1280418"/>
            <a:chOff x="0" y="235"/>
            <a:chExt cx="7976751" cy="1280418"/>
          </a:xfrm>
        </p:grpSpPr>
        <p:sp>
          <p:nvSpPr>
            <p:cNvPr id="11" name="Скругленный прямоугольник 10"/>
            <p:cNvSpPr/>
            <p:nvPr/>
          </p:nvSpPr>
          <p:spPr>
            <a:xfrm>
              <a:off x="0" y="235"/>
              <a:ext cx="7976751" cy="1280418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Скругленный прямоугольник 4"/>
            <p:cNvSpPr/>
            <p:nvPr/>
          </p:nvSpPr>
          <p:spPr>
            <a:xfrm>
              <a:off x="62505" y="62740"/>
              <a:ext cx="7851741" cy="115540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2400" tIns="152400" rIns="152400" bIns="152400" numCol="1" spcCol="1270" anchor="ctr" anchorCtr="0">
              <a:noAutofit/>
            </a:bodyPr>
            <a:lstStyle/>
            <a:p>
              <a:pPr lvl="0" algn="l" defTabSz="17780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4000" kern="1200" dirty="0" smtClean="0"/>
                <a:t>Нормативные требования к ровности по </a:t>
              </a:r>
              <a:r>
                <a:rPr lang="en-US" sz="4000" kern="1200" dirty="0" smtClean="0"/>
                <a:t>IRI</a:t>
              </a:r>
              <a:endParaRPr lang="ru-RU" sz="4000" kern="1200" dirty="0"/>
            </a:p>
          </p:txBody>
        </p:sp>
      </p:grpSp>
      <p:pic>
        <p:nvPicPr>
          <p:cNvPr id="13" name="Рисунок 1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88150" y="323101"/>
            <a:ext cx="1363583" cy="1365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12416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6</a:t>
            </a:fld>
            <a:endParaRPr lang="en-US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3367052"/>
              </p:ext>
            </p:extLst>
          </p:nvPr>
        </p:nvGraphicFramePr>
        <p:xfrm>
          <a:off x="1939881" y="1371592"/>
          <a:ext cx="9032945" cy="529990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88288"/>
                <a:gridCol w="818299"/>
                <a:gridCol w="875377"/>
                <a:gridCol w="931211"/>
                <a:gridCol w="903295"/>
                <a:gridCol w="903295"/>
                <a:gridCol w="903295"/>
                <a:gridCol w="903295"/>
                <a:gridCol w="903295"/>
                <a:gridCol w="903295"/>
              </a:tblGrid>
              <a:tr h="211669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2015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2016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2017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2018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2019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95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chemeClr val="tx2"/>
                          </a:solidFill>
                          <a:effectLst/>
                        </a:rPr>
                        <a:t>А-322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chemeClr val="tx2"/>
                          </a:solidFill>
                          <a:effectLst/>
                        </a:rPr>
                        <a:t>144-156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 </a:t>
                      </a:r>
                      <a:endParaRPr lang="ru-RU" sz="7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495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chemeClr val="tx2"/>
                          </a:solidFill>
                          <a:effectLst/>
                        </a:rPr>
                        <a:t>А-322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chemeClr val="tx2"/>
                          </a:solidFill>
                          <a:effectLst/>
                        </a:rPr>
                        <a:t>303-313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 </a:t>
                      </a:r>
                      <a:endParaRPr lang="ru-RU" sz="7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 </a:t>
                      </a:r>
                      <a:endParaRPr lang="ru-RU" sz="7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1495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chemeClr val="tx2"/>
                          </a:solidFill>
                          <a:effectLst/>
                        </a:rPr>
                        <a:t>Р-256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chemeClr val="tx2"/>
                          </a:solidFill>
                          <a:effectLst/>
                        </a:rPr>
                        <a:t>235-237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 </a:t>
                      </a:r>
                      <a:endParaRPr lang="ru-RU" sz="7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 </a:t>
                      </a:r>
                      <a:endParaRPr lang="ru-RU" sz="7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1495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chemeClr val="tx2"/>
                          </a:solidFill>
                          <a:effectLst/>
                        </a:rPr>
                        <a:t>Р-256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chemeClr val="tx2"/>
                          </a:solidFill>
                          <a:effectLst/>
                        </a:rPr>
                        <a:t>237-243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 </a:t>
                      </a:r>
                      <a:endParaRPr lang="ru-RU" sz="7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1495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chemeClr val="tx2"/>
                          </a:solidFill>
                          <a:effectLst/>
                        </a:rPr>
                        <a:t>Р-256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chemeClr val="tx2"/>
                          </a:solidFill>
                          <a:effectLst/>
                        </a:rPr>
                        <a:t>249-258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18129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chemeClr val="tx2"/>
                          </a:solidFill>
                          <a:effectLst/>
                        </a:rPr>
                        <a:t>Р-256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chemeClr val="tx2"/>
                          </a:solidFill>
                          <a:effectLst/>
                        </a:rPr>
                        <a:t>258-268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1495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chemeClr val="tx2"/>
                          </a:solidFill>
                          <a:effectLst/>
                        </a:rPr>
                        <a:t>Р-256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CC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chemeClr val="tx2"/>
                          </a:solidFill>
                          <a:effectLst/>
                        </a:rPr>
                        <a:t>304-314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CC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CC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CC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CC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CC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CC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CC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CC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CCEE"/>
                    </a:solidFill>
                  </a:tcPr>
                </a:tc>
              </a:tr>
              <a:tr h="1495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chemeClr val="tx2"/>
                          </a:solidFill>
                          <a:effectLst/>
                        </a:rPr>
                        <a:t>Р-256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CC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chemeClr val="tx2"/>
                          </a:solidFill>
                          <a:effectLst/>
                        </a:rPr>
                        <a:t>314-324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CC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CC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CC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CC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CC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CC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CC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CC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 </a:t>
                      </a:r>
                      <a:endParaRPr lang="ru-RU" sz="7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CCEE"/>
                    </a:solidFill>
                  </a:tcPr>
                </a:tc>
              </a:tr>
              <a:tr h="29772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chemeClr val="tx2"/>
                          </a:solidFill>
                          <a:effectLst/>
                        </a:rPr>
                        <a:t>Р-256 подъезд к Барнаулу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chemeClr val="tx2"/>
                          </a:solidFill>
                          <a:effectLst/>
                        </a:rPr>
                        <a:t>0-2,</a:t>
                      </a:r>
                      <a:r>
                        <a:rPr lang="en-US" sz="900" b="1" dirty="0" smtClean="0">
                          <a:solidFill>
                            <a:schemeClr val="tx2"/>
                          </a:solidFill>
                          <a:effectLst/>
                        </a:rPr>
                        <a:t>6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 </a:t>
                      </a:r>
                      <a:endParaRPr lang="ru-RU" sz="7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 </a:t>
                      </a:r>
                      <a:endParaRPr lang="ru-RU" sz="7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</a:tr>
              <a:tr h="29633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chemeClr val="tx2"/>
                          </a:solidFill>
                          <a:effectLst/>
                        </a:rPr>
                        <a:t>Р-256 подъезд к Барнаулу</a:t>
                      </a:r>
                      <a:endParaRPr lang="ru-RU" sz="1000" b="1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chemeClr val="tx2"/>
                          </a:solidFill>
                          <a:effectLst/>
                        </a:rPr>
                        <a:t>2,6-11,364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 </a:t>
                      </a:r>
                      <a:endParaRPr lang="ru-RU" sz="7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 </a:t>
                      </a:r>
                      <a:endParaRPr lang="ru-RU" sz="7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1495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chemeClr val="tx2"/>
                          </a:solidFill>
                          <a:effectLst/>
                        </a:rPr>
                        <a:t>А-322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chemeClr val="tx2"/>
                          </a:solidFill>
                          <a:effectLst/>
                        </a:rPr>
                        <a:t>18,5-30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1495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chemeClr val="tx2"/>
                          </a:solidFill>
                          <a:effectLst/>
                        </a:rPr>
                        <a:t>А-322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chemeClr val="tx2"/>
                          </a:solidFill>
                          <a:effectLst/>
                        </a:rPr>
                        <a:t>46-56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1495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chemeClr val="tx2"/>
                          </a:solidFill>
                          <a:effectLst/>
                        </a:rPr>
                        <a:t>А-322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chemeClr val="tx2"/>
                          </a:solidFill>
                          <a:effectLst/>
                        </a:rPr>
                        <a:t>132,3-139,7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1495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chemeClr val="tx2"/>
                          </a:solidFill>
                          <a:effectLst/>
                        </a:rPr>
                        <a:t>Р-256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chemeClr val="tx2"/>
                          </a:solidFill>
                          <a:effectLst/>
                        </a:rPr>
                        <a:t>162,3-170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1495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chemeClr val="tx2"/>
                          </a:solidFill>
                          <a:effectLst/>
                        </a:rPr>
                        <a:t>Р-256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CC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chemeClr val="tx2"/>
                          </a:solidFill>
                          <a:effectLst/>
                        </a:rPr>
                        <a:t>268-280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CC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CC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CC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CC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CC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 </a:t>
                      </a:r>
                      <a:endParaRPr lang="ru-RU" sz="7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CC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CCEE"/>
                    </a:solidFill>
                  </a:tcPr>
                </a:tc>
              </a:tr>
              <a:tr h="1495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chemeClr val="tx2"/>
                          </a:solidFill>
                          <a:effectLst/>
                        </a:rPr>
                        <a:t>Р-256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CC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chemeClr val="tx2"/>
                          </a:solidFill>
                          <a:effectLst/>
                        </a:rPr>
                        <a:t>280-293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CC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CC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CC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CC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CC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 </a:t>
                      </a:r>
                      <a:endParaRPr lang="ru-RU" sz="7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CC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 </a:t>
                      </a:r>
                      <a:endParaRPr lang="ru-RU" sz="7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CCEE"/>
                    </a:solidFill>
                  </a:tcPr>
                </a:tc>
              </a:tr>
              <a:tr h="21202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chemeClr val="tx2"/>
                          </a:solidFill>
                          <a:effectLst/>
                        </a:rPr>
                        <a:t>А-322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chemeClr val="tx2"/>
                          </a:solidFill>
                          <a:effectLst/>
                        </a:rPr>
                        <a:t>30-46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1495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chemeClr val="tx2"/>
                          </a:solidFill>
                          <a:effectLst/>
                        </a:rPr>
                        <a:t>А-322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chemeClr val="tx2"/>
                          </a:solidFill>
                          <a:effectLst/>
                        </a:rPr>
                        <a:t>56-66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1495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chemeClr val="tx2"/>
                          </a:solidFill>
                          <a:effectLst/>
                        </a:rPr>
                        <a:t>А-322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chemeClr val="tx2"/>
                          </a:solidFill>
                          <a:effectLst/>
                        </a:rPr>
                        <a:t>116-126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1495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chemeClr val="tx2"/>
                          </a:solidFill>
                          <a:effectLst/>
                        </a:rPr>
                        <a:t>А-322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chemeClr val="tx2"/>
                          </a:solidFill>
                          <a:effectLst/>
                        </a:rPr>
                        <a:t>207-219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 </a:t>
                      </a:r>
                      <a:endParaRPr lang="ru-RU" sz="7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 </a:t>
                      </a:r>
                      <a:endParaRPr lang="ru-RU" sz="7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495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chemeClr val="tx2"/>
                          </a:solidFill>
                          <a:effectLst/>
                        </a:rPr>
                        <a:t>А-322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chemeClr val="tx2"/>
                          </a:solidFill>
                          <a:effectLst/>
                        </a:rPr>
                        <a:t>313-329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 </a:t>
                      </a:r>
                      <a:endParaRPr lang="ru-RU" sz="7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 </a:t>
                      </a:r>
                      <a:endParaRPr lang="ru-RU" sz="7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1495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chemeClr val="tx2"/>
                          </a:solidFill>
                          <a:effectLst/>
                        </a:rPr>
                        <a:t>Р-256</a:t>
                      </a:r>
                      <a:endParaRPr lang="ru-RU" sz="1000" b="1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chemeClr val="tx2"/>
                          </a:solidFill>
                          <a:effectLst/>
                        </a:rPr>
                        <a:t>243-249</a:t>
                      </a:r>
                      <a:endParaRPr lang="ru-RU" sz="1000" b="1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 </a:t>
                      </a:r>
                      <a:endParaRPr lang="ru-RU" sz="7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1495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chemeClr val="tx2"/>
                          </a:solidFill>
                          <a:effectLst/>
                        </a:rPr>
                        <a:t>Р-256</a:t>
                      </a:r>
                      <a:endParaRPr lang="ru-RU" sz="1000" b="1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chemeClr val="tx2"/>
                          </a:solidFill>
                          <a:effectLst/>
                        </a:rPr>
                        <a:t>182-186</a:t>
                      </a:r>
                      <a:endParaRPr lang="ru-RU" sz="1000" b="1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 </a:t>
                      </a:r>
                      <a:endParaRPr lang="ru-RU" sz="7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 </a:t>
                      </a:r>
                      <a:endParaRPr lang="ru-RU" sz="7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1495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chemeClr val="tx2"/>
                          </a:solidFill>
                          <a:effectLst/>
                        </a:rPr>
                        <a:t>А-322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chemeClr val="tx2"/>
                          </a:solidFill>
                          <a:effectLst/>
                        </a:rPr>
                        <a:t>66-76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 </a:t>
                      </a:r>
                      <a:endParaRPr lang="ru-RU" sz="7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1495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chemeClr val="tx2"/>
                          </a:solidFill>
                          <a:effectLst/>
                        </a:rPr>
                        <a:t>А-322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 smtClean="0">
                          <a:effectLst/>
                        </a:rPr>
                        <a:t> </a:t>
                      </a:r>
                      <a:r>
                        <a:rPr lang="ru-RU" sz="900" b="1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139,7-144</a:t>
                      </a:r>
                      <a:endParaRPr lang="ru-RU" sz="900" b="1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5225" marR="352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 </a:t>
                      </a:r>
                      <a:endParaRPr lang="ru-RU" sz="7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495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chemeClr val="tx2"/>
                          </a:solidFill>
                          <a:effectLst/>
                        </a:rPr>
                        <a:t>Р-256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chemeClr val="tx2"/>
                          </a:solidFill>
                          <a:effectLst/>
                        </a:rPr>
                        <a:t>223-235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 </a:t>
                      </a:r>
                      <a:endParaRPr lang="ru-RU" sz="7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 </a:t>
                      </a:r>
                      <a:endParaRPr lang="ru-RU" sz="7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17469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chemeClr val="tx2"/>
                          </a:solidFill>
                          <a:effectLst/>
                        </a:rPr>
                        <a:t>Р-256</a:t>
                      </a:r>
                      <a:endParaRPr lang="ru-RU" sz="1000" b="1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chemeClr val="tx2"/>
                          </a:solidFill>
                          <a:effectLst/>
                        </a:rPr>
                        <a:t>170,1-172,</a:t>
                      </a:r>
                      <a:r>
                        <a:rPr lang="en-US" sz="900" b="1" dirty="0">
                          <a:solidFill>
                            <a:schemeClr val="tx2"/>
                          </a:solidFill>
                          <a:effectLst/>
                        </a:rPr>
                        <a:t>6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 </a:t>
                      </a:r>
                      <a:endParaRPr lang="ru-RU" sz="7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1693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chemeClr val="tx2"/>
                          </a:solidFill>
                          <a:effectLst/>
                        </a:rPr>
                        <a:t>Р-256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chemeClr val="tx2"/>
                          </a:solidFill>
                          <a:effectLst/>
                        </a:rPr>
                        <a:t>135,</a:t>
                      </a:r>
                      <a:r>
                        <a:rPr lang="en-US" sz="900" b="1" dirty="0">
                          <a:solidFill>
                            <a:schemeClr val="tx2"/>
                          </a:solidFill>
                          <a:effectLst/>
                        </a:rPr>
                        <a:t>3</a:t>
                      </a:r>
                      <a:r>
                        <a:rPr lang="ru-RU" sz="900" b="1" dirty="0">
                          <a:solidFill>
                            <a:schemeClr val="tx2"/>
                          </a:solidFill>
                          <a:effectLst/>
                        </a:rPr>
                        <a:t>-143,8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 </a:t>
                      </a:r>
                      <a:endParaRPr lang="ru-RU" sz="7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 </a:t>
                      </a:r>
                      <a:endParaRPr lang="ru-RU" sz="7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1693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chemeClr val="tx2"/>
                          </a:solidFill>
                          <a:effectLst/>
                        </a:rPr>
                        <a:t>Р-256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b="1" dirty="0" smtClean="0">
                          <a:solidFill>
                            <a:schemeClr val="tx2"/>
                          </a:solidFill>
                          <a:effectLst/>
                        </a:rPr>
                        <a:t>384</a:t>
                      </a:r>
                      <a:r>
                        <a:rPr lang="ru-RU" sz="900" b="1" dirty="0" smtClean="0">
                          <a:solidFill>
                            <a:schemeClr val="tx2"/>
                          </a:solidFill>
                          <a:effectLst/>
                        </a:rPr>
                        <a:t>-</a:t>
                      </a:r>
                      <a:r>
                        <a:rPr lang="en-US" sz="900" b="1" dirty="0" smtClean="0">
                          <a:solidFill>
                            <a:schemeClr val="tx2"/>
                          </a:solidFill>
                          <a:effectLst/>
                        </a:rPr>
                        <a:t>400</a:t>
                      </a:r>
                      <a:endParaRPr lang="ru-RU" sz="10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</a:tr>
            </a:tbl>
          </a:graphicData>
        </a:graphic>
      </p:graphicFrame>
      <p:grpSp>
        <p:nvGrpSpPr>
          <p:cNvPr id="5" name="Группа 4"/>
          <p:cNvGrpSpPr/>
          <p:nvPr/>
        </p:nvGrpSpPr>
        <p:grpSpPr>
          <a:xfrm>
            <a:off x="2082224" y="330135"/>
            <a:ext cx="7976751" cy="965265"/>
            <a:chOff x="0" y="235"/>
            <a:chExt cx="7976751" cy="1280418"/>
          </a:xfrm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0" y="235"/>
              <a:ext cx="7976751" cy="1280418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Скругленный прямоугольник 4"/>
            <p:cNvSpPr/>
            <p:nvPr/>
          </p:nvSpPr>
          <p:spPr>
            <a:xfrm>
              <a:off x="62505" y="62740"/>
              <a:ext cx="7851741" cy="115540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2400" tIns="152400" rIns="152400" bIns="152400" numCol="1" spcCol="1270" anchor="ctr" anchorCtr="0">
              <a:noAutofit/>
            </a:bodyPr>
            <a:lstStyle/>
            <a:p>
              <a:pPr lvl="0" algn="l" defTabSz="17780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4000" dirty="0" smtClean="0"/>
                <a:t>Обследованные участки</a:t>
              </a:r>
              <a:endParaRPr lang="ru-RU" sz="4000" kern="1200" dirty="0"/>
            </a:p>
          </p:txBody>
        </p:sp>
      </p:grpSp>
      <p:sp>
        <p:nvSpPr>
          <p:cNvPr id="2" name="Скругленный прямоугольник 1"/>
          <p:cNvSpPr/>
          <p:nvPr/>
        </p:nvSpPr>
        <p:spPr>
          <a:xfrm>
            <a:off x="1143000" y="4512733"/>
            <a:ext cx="4385733" cy="2159000"/>
          </a:xfrm>
          <a:prstGeom prst="roundRect">
            <a:avLst/>
          </a:prstGeom>
          <a:ln>
            <a:noFill/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0646677"/>
              </p:ext>
            </p:extLst>
          </p:nvPr>
        </p:nvGraphicFramePr>
        <p:xfrm>
          <a:off x="1438955" y="4778364"/>
          <a:ext cx="3793821" cy="162773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793821"/>
              </a:tblGrid>
              <a:tr h="54257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2"/>
                          </a:solidFill>
                          <a:effectLst/>
                        </a:rPr>
                        <a:t>Основание из тощего </a:t>
                      </a:r>
                      <a:r>
                        <a:rPr lang="ru-RU" sz="1400" b="1" dirty="0" err="1" smtClean="0">
                          <a:solidFill>
                            <a:schemeClr val="tx2"/>
                          </a:solidFill>
                          <a:effectLst/>
                        </a:rPr>
                        <a:t>цементобетона</a:t>
                      </a:r>
                      <a:r>
                        <a:rPr lang="ru-RU" sz="1400" b="1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4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54257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2"/>
                          </a:solidFill>
                          <a:effectLst/>
                        </a:rPr>
                        <a:t>Основание из щебня</a:t>
                      </a:r>
                      <a:r>
                        <a:rPr lang="ru-RU" sz="1400" b="1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4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54257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2"/>
                          </a:solidFill>
                          <a:effectLst/>
                        </a:rPr>
                        <a:t>Основание из </a:t>
                      </a:r>
                      <a:r>
                        <a:rPr lang="ru-RU" sz="1400" b="1" dirty="0" err="1" smtClean="0">
                          <a:solidFill>
                            <a:schemeClr val="tx2"/>
                          </a:solidFill>
                          <a:effectLst/>
                        </a:rPr>
                        <a:t>цементобетона</a:t>
                      </a:r>
                      <a:r>
                        <a:rPr lang="ru-RU" sz="1400" b="1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ru-RU" sz="14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35225" marR="352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29620" y="180264"/>
            <a:ext cx="1213076" cy="1215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50558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7</a:t>
            </a:fld>
            <a:endParaRPr lang="en-US" dirty="0"/>
          </a:p>
        </p:txBody>
      </p:sp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60006232"/>
              </p:ext>
            </p:extLst>
          </p:nvPr>
        </p:nvGraphicFramePr>
        <p:xfrm>
          <a:off x="1757361" y="302418"/>
          <a:ext cx="9376305" cy="62531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401755951"/>
              </p:ext>
            </p:extLst>
          </p:nvPr>
        </p:nvGraphicFramePr>
        <p:xfrm>
          <a:off x="2026839" y="216163"/>
          <a:ext cx="8837348" cy="12808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87276" y="0"/>
            <a:ext cx="1184343" cy="1186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03511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8</a:t>
            </a:fld>
            <a:endParaRPr lang="en-US" dirty="0"/>
          </a:p>
        </p:txBody>
      </p:sp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66055727"/>
              </p:ext>
            </p:extLst>
          </p:nvPr>
        </p:nvGraphicFramePr>
        <p:xfrm>
          <a:off x="1833562" y="362743"/>
          <a:ext cx="8677276" cy="62341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588994346"/>
              </p:ext>
            </p:extLst>
          </p:nvPr>
        </p:nvGraphicFramePr>
        <p:xfrm>
          <a:off x="2050513" y="147337"/>
          <a:ext cx="8837348" cy="12808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32821" y="0"/>
            <a:ext cx="1151047" cy="1152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47539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9</a:t>
            </a:fld>
            <a:endParaRPr lang="en-US" dirty="0"/>
          </a:p>
        </p:txBody>
      </p:sp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26185143"/>
              </p:ext>
            </p:extLst>
          </p:nvPr>
        </p:nvGraphicFramePr>
        <p:xfrm>
          <a:off x="1757362" y="629265"/>
          <a:ext cx="8677276" cy="59167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574570740"/>
              </p:ext>
            </p:extLst>
          </p:nvPr>
        </p:nvGraphicFramePr>
        <p:xfrm>
          <a:off x="2296319" y="147337"/>
          <a:ext cx="8837348" cy="12808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17553" y="0"/>
            <a:ext cx="1074447" cy="1076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4474652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Теплый синий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7657</TotalTime>
  <Words>646</Words>
  <Application>Microsoft Office PowerPoint</Application>
  <PresentationFormat>Широкоэкранный</PresentationFormat>
  <Paragraphs>502</Paragraphs>
  <Slides>16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2" baseType="lpstr">
      <vt:lpstr>Arial</vt:lpstr>
      <vt:lpstr>Calibri</vt:lpstr>
      <vt:lpstr>Century Gothic</vt:lpstr>
      <vt:lpstr>Times New Roman</vt:lpstr>
      <vt:lpstr>Wingdings 3</vt:lpstr>
      <vt:lpstr>Легкий дым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Повышение безопасности движения на автомобильных дорогах (опыт и перспективы)</dc:title>
  <dc:creator>Сергей Павлов</dc:creator>
  <cp:lastModifiedBy>Сергей Павлов</cp:lastModifiedBy>
  <cp:revision>120</cp:revision>
  <cp:lastPrinted>2017-03-02T08:34:13Z</cp:lastPrinted>
  <dcterms:created xsi:type="dcterms:W3CDTF">2017-02-10T05:37:29Z</dcterms:created>
  <dcterms:modified xsi:type="dcterms:W3CDTF">2019-12-03T18:20:40Z</dcterms:modified>
</cp:coreProperties>
</file>