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4" r:id="rId2"/>
  </p:sldMasterIdLst>
  <p:notesMasterIdLst>
    <p:notesMasterId r:id="rId14"/>
  </p:notesMasterIdLst>
  <p:handoutMasterIdLst>
    <p:handoutMasterId r:id="rId15"/>
  </p:handoutMasterIdLst>
  <p:sldIdLst>
    <p:sldId id="256" r:id="rId3"/>
    <p:sldId id="273" r:id="rId4"/>
    <p:sldId id="258" r:id="rId5"/>
    <p:sldId id="279" r:id="rId6"/>
    <p:sldId id="263" r:id="rId7"/>
    <p:sldId id="280" r:id="rId8"/>
    <p:sldId id="281" r:id="rId9"/>
    <p:sldId id="282" r:id="rId10"/>
    <p:sldId id="283" r:id="rId11"/>
    <p:sldId id="284" r:id="rId12"/>
    <p:sldId id="270" r:id="rId1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1200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44">
          <p15:clr>
            <a:srgbClr val="A4A3A4"/>
          </p15:clr>
        </p15:guide>
        <p15:guide id="5" pos="3839">
          <p15:clr>
            <a:srgbClr val="A4A3A4"/>
          </p15:clr>
        </p15:guide>
        <p15:guide id="6" pos="959">
          <p15:clr>
            <a:srgbClr val="A4A3A4"/>
          </p15:clr>
        </p15:guide>
        <p15:guide id="7" pos="6719">
          <p15:clr>
            <a:srgbClr val="A4A3A4"/>
          </p15:clr>
        </p15:guide>
        <p15:guide id="8" pos="6143">
          <p15:clr>
            <a:srgbClr val="A4A3A4"/>
          </p15:clr>
        </p15:guide>
        <p15:guide id="9" pos="4991">
          <p15:clr>
            <a:srgbClr val="A4A3A4"/>
          </p15:clr>
        </p15:guide>
        <p15:guide id="10" pos="55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16" autoAdjust="0"/>
    <p:restoredTop sz="95013" autoAdjust="0"/>
  </p:normalViewPr>
  <p:slideViewPr>
    <p:cSldViewPr>
      <p:cViewPr varScale="1">
        <p:scale>
          <a:sx n="43" d="100"/>
          <a:sy n="43" d="100"/>
        </p:scale>
        <p:origin x="-720" y="-102"/>
      </p:cViewPr>
      <p:guideLst>
        <p:guide orient="horz" pos="2160"/>
        <p:guide orient="horz" pos="1200"/>
        <p:guide orient="horz" pos="3888"/>
        <p:guide orient="horz" pos="144"/>
        <p:guide pos="3839"/>
        <p:guide pos="959"/>
        <p:guide pos="6719"/>
        <p:guide pos="6143"/>
        <p:guide pos="4991"/>
        <p:guide pos="556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166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H:\&#1059;&#1087;&#1088;&#1072;&#1074;&#1090;&#1086;&#1076;&#1086;&#1088;%20&#1040;&#1083;&#1090;&#1072;&#1081;\IRI%20&#1085;&#1072;%20&#1082;&#1084;\IRI%20&#1085;&#1072;%20&#1082;&#1084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H:\&#1059;&#1087;&#1088;&#1072;&#1074;&#1090;&#1086;&#1076;&#1086;&#1088;%20&#1040;&#1083;&#1090;&#1072;&#1081;\IRI%20&#1085;&#1072;%20&#1082;&#1084;\IRI%20&#1085;&#1072;%20&#1082;&#1084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H:\&#1059;&#1087;&#1088;&#1072;&#1074;&#1090;&#1086;&#1076;&#1086;&#1088;%20&#1040;&#1083;&#1090;&#1072;&#1081;\IRI%20&#1085;&#1072;%20&#1082;&#1084;\IRI%20&#1085;&#1072;%20&#108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600" b="1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r>
              <a:rPr lang="ru-RU" sz="2600" baseline="0">
                <a:latin typeface="Arial" panose="020B0604020202020204" pitchFamily="34" charset="0"/>
              </a:rPr>
              <a:t>Среднее значение </a:t>
            </a:r>
            <a:r>
              <a:rPr lang="en-US" sz="2600" baseline="0">
                <a:latin typeface="Arial" panose="020B0604020202020204" pitchFamily="34" charset="0"/>
              </a:rPr>
              <a:t>IRI </a:t>
            </a:r>
            <a:r>
              <a:rPr lang="ru-RU" sz="2600" baseline="0">
                <a:latin typeface="Arial" panose="020B0604020202020204" pitchFamily="34" charset="0"/>
              </a:rPr>
              <a:t>по исследуемым участкам</a:t>
            </a:r>
          </a:p>
        </c:rich>
      </c:tx>
      <c:layout>
        <c:manualLayout>
          <c:xMode val="edge"/>
          <c:yMode val="edge"/>
          <c:x val="0.174505972766311"/>
          <c:y val="1.5233845526407335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3.5815062416575304E-2"/>
          <c:y val="7.6235950675926922E-2"/>
          <c:w val="0.94373632398332552"/>
          <c:h val="0.60689601401033988"/>
        </c:manualLayout>
      </c:layout>
      <c:barChart>
        <c:barDir val="col"/>
        <c:grouping val="clustered"/>
        <c:ser>
          <c:idx val="0"/>
          <c:order val="0"/>
          <c:tx>
            <c:strRef>
              <c:f>'Page 1'!$B$3:$C$3</c:f>
              <c:strCache>
                <c:ptCount val="1"/>
                <c:pt idx="0">
                  <c:v>IRI, мм/м</c:v>
                </c:pt>
              </c:strCache>
            </c:strRef>
          </c:tx>
          <c:spPr>
            <a:gradFill rotWithShape="1">
              <a:gsLst>
                <a:gs pos="0">
                  <a:schemeClr val="accent1"/>
                </a:gs>
                <a:gs pos="90000">
                  <a:schemeClr val="accent1">
                    <a:shade val="100000"/>
                    <a:satMod val="105000"/>
                  </a:schemeClr>
                </a:gs>
                <a:gs pos="100000">
                  <a:schemeClr val="accent1">
                    <a:shade val="80000"/>
                    <a:satMod val="12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dPt>
            <c:idx val="1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rgbClr val="FF0000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'Page 1'!$B$136:$B$146</c:f>
              <c:strCache>
                <c:ptCount val="11"/>
                <c:pt idx="0">
                  <c:v>А-322  144-156</c:v>
                </c:pt>
                <c:pt idx="1">
                  <c:v>А-322  303-314</c:v>
                </c:pt>
                <c:pt idx="2">
                  <c:v>Р-256  235-237</c:v>
                </c:pt>
                <c:pt idx="3">
                  <c:v>Р-256  237-243</c:v>
                </c:pt>
                <c:pt idx="4">
                  <c:v>Р-256  249-258</c:v>
                </c:pt>
                <c:pt idx="5">
                  <c:v>Р-256  258-268</c:v>
                </c:pt>
                <c:pt idx="6">
                  <c:v>Р-256  301-314</c:v>
                </c:pt>
                <c:pt idx="7">
                  <c:v>Р-256  314-324</c:v>
                </c:pt>
                <c:pt idx="8">
                  <c:v>подъезд к Барнаулу 0-2,2</c:v>
                </c:pt>
                <c:pt idx="9">
                  <c:v>подъезд к Барнаулу 2,6-11,364</c:v>
                </c:pt>
                <c:pt idx="10">
                  <c:v>Р-256  243-249</c:v>
                </c:pt>
              </c:strCache>
            </c:strRef>
          </c:cat>
          <c:val>
            <c:numRef>
              <c:f>'Page 1'!$C$136:$C$146</c:f>
              <c:numCache>
                <c:formatCode>General</c:formatCode>
                <c:ptCount val="11"/>
                <c:pt idx="0">
                  <c:v>1.3</c:v>
                </c:pt>
                <c:pt idx="1">
                  <c:v>1.55</c:v>
                </c:pt>
                <c:pt idx="2">
                  <c:v>1.1299999999999997</c:v>
                </c:pt>
                <c:pt idx="3">
                  <c:v>1.1000000000000001</c:v>
                </c:pt>
                <c:pt idx="4">
                  <c:v>1.1200000000000001</c:v>
                </c:pt>
                <c:pt idx="5">
                  <c:v>1.21</c:v>
                </c:pt>
                <c:pt idx="6">
                  <c:v>1.44</c:v>
                </c:pt>
                <c:pt idx="7">
                  <c:v>1.41</c:v>
                </c:pt>
                <c:pt idx="8">
                  <c:v>1.1800000000000002</c:v>
                </c:pt>
                <c:pt idx="9">
                  <c:v>1.33</c:v>
                </c:pt>
                <c:pt idx="10">
                  <c:v>2.74</c:v>
                </c:pt>
              </c:numCache>
            </c:numRef>
          </c:val>
        </c:ser>
        <c:dLbls>
          <c:showVal val="1"/>
        </c:dLbls>
        <c:axId val="82176640"/>
        <c:axId val="82465152"/>
      </c:barChart>
      <c:lineChart>
        <c:grouping val="standard"/>
        <c:ser>
          <c:idx val="1"/>
          <c:order val="1"/>
          <c:tx>
            <c:v>Среднее значение IRI</c:v>
          </c:tx>
          <c:spPr>
            <a:ln w="31750" cap="rnd">
              <a:solidFill>
                <a:schemeClr val="accent2"/>
              </a:solidFill>
              <a:round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0898446871442624E-2"/>
                  <c:y val="-4.9509997960823844E-2"/>
                </c:manualLayout>
              </c:layout>
              <c:tx>
                <c:rich>
                  <a:bodyPr/>
                  <a:lstStyle/>
                  <a:p>
                    <a:r>
                      <a:rPr lang="en-US" sz="2400" baseline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1.3</a:t>
                    </a:r>
                    <a:endParaRPr lang="ru-RU" dirty="0"/>
                  </a:p>
                </c:rich>
              </c:tx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34925">
                      <a:solidFill>
                        <a:srgbClr val="FF0000"/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'Page 1'!$B$136:$B$145</c:f>
              <c:strCache>
                <c:ptCount val="10"/>
                <c:pt idx="0">
                  <c:v>А-322  144-156</c:v>
                </c:pt>
                <c:pt idx="1">
                  <c:v>А-322  303-314</c:v>
                </c:pt>
                <c:pt idx="2">
                  <c:v>Р-256  235-237</c:v>
                </c:pt>
                <c:pt idx="3">
                  <c:v>Р-256  237-243</c:v>
                </c:pt>
                <c:pt idx="4">
                  <c:v>Р-256  249-258</c:v>
                </c:pt>
                <c:pt idx="5">
                  <c:v>Р-256  258-268</c:v>
                </c:pt>
                <c:pt idx="6">
                  <c:v>Р-256  301-314</c:v>
                </c:pt>
                <c:pt idx="7">
                  <c:v>Р-256  314-324</c:v>
                </c:pt>
                <c:pt idx="8">
                  <c:v>подъезд к Барнаулу 0-2,2</c:v>
                </c:pt>
                <c:pt idx="9">
                  <c:v>подъезд к Барнаулу 2,6-11,364</c:v>
                </c:pt>
              </c:strCache>
            </c:strRef>
          </c:cat>
          <c:val>
            <c:numRef>
              <c:f>'Page 1'!$F$86:$F$95</c:f>
              <c:numCache>
                <c:formatCode>General</c:formatCode>
                <c:ptCount val="10"/>
                <c:pt idx="0">
                  <c:v>1.3</c:v>
                </c:pt>
                <c:pt idx="1">
                  <c:v>1.3</c:v>
                </c:pt>
                <c:pt idx="2">
                  <c:v>1.3</c:v>
                </c:pt>
                <c:pt idx="3">
                  <c:v>1.3</c:v>
                </c:pt>
                <c:pt idx="4">
                  <c:v>1.3</c:v>
                </c:pt>
                <c:pt idx="5">
                  <c:v>1.3</c:v>
                </c:pt>
                <c:pt idx="6">
                  <c:v>1.3</c:v>
                </c:pt>
                <c:pt idx="7">
                  <c:v>1.3</c:v>
                </c:pt>
                <c:pt idx="8">
                  <c:v>1.3</c:v>
                </c:pt>
                <c:pt idx="9">
                  <c:v>1.3</c:v>
                </c:pt>
              </c:numCache>
            </c:numRef>
          </c:val>
        </c:ser>
        <c:dLbls>
          <c:showVal val="1"/>
        </c:dLbls>
        <c:marker val="1"/>
        <c:axId val="82176640"/>
        <c:axId val="82465152"/>
      </c:lineChart>
      <c:catAx>
        <c:axId val="8217664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ru-RU"/>
          </a:p>
        </c:txPr>
        <c:crossAx val="82465152"/>
        <c:crosses val="autoZero"/>
        <c:auto val="1"/>
        <c:lblAlgn val="ctr"/>
        <c:lblOffset val="100"/>
      </c:catAx>
      <c:valAx>
        <c:axId val="8246515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ru-RU"/>
          </a:p>
        </c:txPr>
        <c:crossAx val="82176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2655389336772782E-4"/>
          <c:y val="0.88542093994026416"/>
          <c:w val="0.54959744810963029"/>
          <c:h val="6.6651972603068363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Участок автомобильной дороги А-322 Барнаул – Рубцовск - граница с Республикой Казахстан, км 303+440 - км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313+440 </a:t>
            </a:r>
          </a:p>
          <a:p>
            <a:pPr>
              <a:defRPr sz="2128" b="1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(худший по ровности)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9.9294750492203959E-2"/>
          <c:y val="8.2087961241174897E-4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4.6092100877680273E-2"/>
          <c:y val="0.19956704157054447"/>
          <c:w val="0.86553122057476317"/>
          <c:h val="0.51613591484404431"/>
        </c:manualLayout>
      </c:layout>
      <c:barChart>
        <c:barDir val="col"/>
        <c:grouping val="clustered"/>
        <c:ser>
          <c:idx val="0"/>
          <c:order val="0"/>
          <c:tx>
            <c:strRef>
              <c:f>'Page 1'!$B$3:$C$3</c:f>
              <c:strCache>
                <c:ptCount val="1"/>
                <c:pt idx="0">
                  <c:v>IRI, мм/м</c:v>
                </c:pt>
              </c:strCache>
            </c:strRef>
          </c:tx>
          <c:spPr>
            <a:gradFill rotWithShape="1">
              <a:gsLst>
                <a:gs pos="0">
                  <a:schemeClr val="accent1"/>
                </a:gs>
                <a:gs pos="90000">
                  <a:schemeClr val="accent1">
                    <a:shade val="100000"/>
                    <a:satMod val="105000"/>
                  </a:schemeClr>
                </a:gs>
                <a:gs pos="100000">
                  <a:schemeClr val="accent1">
                    <a:shade val="80000"/>
                    <a:satMod val="12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rgbClr val="FF0000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'Page 1'!$A$21:$A$30</c:f>
              <c:strCache>
                <c:ptCount val="10"/>
                <c:pt idx="0">
                  <c:v>303,44-304,44</c:v>
                </c:pt>
                <c:pt idx="1">
                  <c:v>304,44-305,44</c:v>
                </c:pt>
                <c:pt idx="2">
                  <c:v>305,44-306,44</c:v>
                </c:pt>
                <c:pt idx="3">
                  <c:v>306,44-307,44</c:v>
                </c:pt>
                <c:pt idx="4">
                  <c:v>307,44-308,44</c:v>
                </c:pt>
                <c:pt idx="5">
                  <c:v>308,44-309,44</c:v>
                </c:pt>
                <c:pt idx="6">
                  <c:v>309,44-310,44</c:v>
                </c:pt>
                <c:pt idx="7">
                  <c:v>310,44-311,44</c:v>
                </c:pt>
                <c:pt idx="8">
                  <c:v>311,44-312,44</c:v>
                </c:pt>
                <c:pt idx="9">
                  <c:v>312,44-313,44</c:v>
                </c:pt>
              </c:strCache>
            </c:strRef>
          </c:cat>
          <c:val>
            <c:numRef>
              <c:f>'Page 1'!$D$21:$D$30</c:f>
              <c:numCache>
                <c:formatCode>0.00</c:formatCode>
                <c:ptCount val="10"/>
                <c:pt idx="0">
                  <c:v>1.6349999999999998</c:v>
                </c:pt>
                <c:pt idx="1">
                  <c:v>1.635</c:v>
                </c:pt>
                <c:pt idx="2">
                  <c:v>1.5349999999999999</c:v>
                </c:pt>
                <c:pt idx="3">
                  <c:v>1.5</c:v>
                </c:pt>
                <c:pt idx="4">
                  <c:v>1.6099999999999997</c:v>
                </c:pt>
                <c:pt idx="5">
                  <c:v>1.48</c:v>
                </c:pt>
                <c:pt idx="6">
                  <c:v>1.53</c:v>
                </c:pt>
                <c:pt idx="7">
                  <c:v>1.5249999999999997</c:v>
                </c:pt>
                <c:pt idx="8">
                  <c:v>1.4749999999999999</c:v>
                </c:pt>
                <c:pt idx="9">
                  <c:v>1.5649999999999997</c:v>
                </c:pt>
              </c:numCache>
            </c:numRef>
          </c:val>
        </c:ser>
        <c:dLbls>
          <c:showVal val="1"/>
        </c:dLbls>
        <c:gapWidth val="247"/>
        <c:axId val="82495744"/>
        <c:axId val="82505728"/>
      </c:barChart>
      <c:lineChart>
        <c:grouping val="standard"/>
        <c:ser>
          <c:idx val="1"/>
          <c:order val="1"/>
          <c:tx>
            <c:v>Среднее значение IRI</c:v>
          </c:tx>
          <c:spPr>
            <a:ln w="31750" cap="rnd">
              <a:solidFill>
                <a:schemeClr val="accent2"/>
              </a:solidFill>
              <a:round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6021698864060593E-2"/>
                  <c:y val="5.2329358448780172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u="sng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1.3</a:t>
                    </a:r>
                    <a:endParaRPr lang="ru-RU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28575">
                      <a:solidFill>
                        <a:schemeClr val="accent4"/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'Page 1'!$F$21:$F$30</c:f>
              <c:numCache>
                <c:formatCode>General</c:formatCode>
                <c:ptCount val="10"/>
                <c:pt idx="0">
                  <c:v>1.3</c:v>
                </c:pt>
                <c:pt idx="1">
                  <c:v>1.3</c:v>
                </c:pt>
                <c:pt idx="2">
                  <c:v>1.3</c:v>
                </c:pt>
                <c:pt idx="3">
                  <c:v>1.3</c:v>
                </c:pt>
                <c:pt idx="4">
                  <c:v>1.3</c:v>
                </c:pt>
                <c:pt idx="5">
                  <c:v>1.3</c:v>
                </c:pt>
                <c:pt idx="6">
                  <c:v>1.3</c:v>
                </c:pt>
                <c:pt idx="7">
                  <c:v>1.3</c:v>
                </c:pt>
                <c:pt idx="8">
                  <c:v>1.3</c:v>
                </c:pt>
                <c:pt idx="9">
                  <c:v>1.3</c:v>
                </c:pt>
              </c:numCache>
            </c:numRef>
          </c:val>
        </c:ser>
        <c:dLbls>
          <c:showVal val="1"/>
        </c:dLbls>
        <c:marker val="1"/>
        <c:axId val="82495744"/>
        <c:axId val="82505728"/>
      </c:lineChart>
      <c:catAx>
        <c:axId val="8249574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ru-RU"/>
          </a:p>
        </c:txPr>
        <c:crossAx val="82505728"/>
        <c:crosses val="autoZero"/>
        <c:auto val="1"/>
        <c:lblAlgn val="ctr"/>
        <c:lblOffset val="100"/>
      </c:catAx>
      <c:valAx>
        <c:axId val="8250572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ru-RU"/>
          </a:p>
        </c:txPr>
        <c:crossAx val="82495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384871170962789"/>
          <c:y val="0.9195021612585681"/>
          <c:w val="0.66651986300247168"/>
          <c:h val="7.2520036314651898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 baseline="0" dirty="0">
                <a:latin typeface="Arial" panose="020B0604020202020204" pitchFamily="34" charset="0"/>
              </a:rPr>
              <a:t>Участок автомобильной дороги Р-256 "Чуйский тракт" Новосибирск - Барнаул - Горно-Алтайск - граница с Монголией, км 237+200 - км </a:t>
            </a:r>
            <a:r>
              <a:rPr lang="ru-RU" baseline="0" dirty="0" smtClean="0">
                <a:latin typeface="Arial" panose="020B0604020202020204" pitchFamily="34" charset="0"/>
              </a:rPr>
              <a:t>243+000</a:t>
            </a:r>
          </a:p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 baseline="0" dirty="0" smtClean="0">
                <a:latin typeface="Arial" panose="020B0604020202020204" pitchFamily="34" charset="0"/>
              </a:rPr>
              <a:t>(лучший участок)</a:t>
            </a:r>
            <a:endParaRPr lang="ru-RU" baseline="0" dirty="0">
              <a:latin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13675593500057448"/>
          <c:y val="1.1372905346240135E-3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7.7498274170866119E-2"/>
          <c:y val="0.21673473916537725"/>
          <c:w val="0.9059199974931561"/>
          <c:h val="0.62100873098812781"/>
        </c:manualLayout>
      </c:layout>
      <c:barChart>
        <c:barDir val="col"/>
        <c:grouping val="clustered"/>
        <c:ser>
          <c:idx val="0"/>
          <c:order val="0"/>
          <c:tx>
            <c:strRef>
              <c:f>'Page 1'!$B$3:$C$3</c:f>
              <c:strCache>
                <c:ptCount val="1"/>
                <c:pt idx="0">
                  <c:v>IRI, мм/м</c:v>
                </c:pt>
              </c:strCache>
            </c:strRef>
          </c:tx>
          <c:spPr>
            <a:gradFill rotWithShape="1">
              <a:gsLst>
                <a:gs pos="0">
                  <a:schemeClr val="accent1"/>
                </a:gs>
                <a:gs pos="90000">
                  <a:schemeClr val="accent1">
                    <a:shade val="100000"/>
                    <a:satMod val="105000"/>
                  </a:schemeClr>
                </a:gs>
                <a:gs pos="100000">
                  <a:schemeClr val="accent1">
                    <a:shade val="80000"/>
                    <a:satMod val="12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'Page 1'!$A$39:$A$44</c:f>
              <c:strCache>
                <c:ptCount val="6"/>
                <c:pt idx="0">
                  <c:v>237-238</c:v>
                </c:pt>
                <c:pt idx="1">
                  <c:v>238-239</c:v>
                </c:pt>
                <c:pt idx="2">
                  <c:v>239-240</c:v>
                </c:pt>
                <c:pt idx="3">
                  <c:v>240-241</c:v>
                </c:pt>
                <c:pt idx="4">
                  <c:v>241-242</c:v>
                </c:pt>
                <c:pt idx="5">
                  <c:v>242-243</c:v>
                </c:pt>
              </c:strCache>
            </c:strRef>
          </c:cat>
          <c:val>
            <c:numRef>
              <c:f>'Page 1'!$D$39:$D$44</c:f>
              <c:numCache>
                <c:formatCode>0.00</c:formatCode>
                <c:ptCount val="6"/>
                <c:pt idx="0">
                  <c:v>1.1099999999999997</c:v>
                </c:pt>
                <c:pt idx="1">
                  <c:v>1.1800000000000002</c:v>
                </c:pt>
                <c:pt idx="2">
                  <c:v>1.0750000000000002</c:v>
                </c:pt>
                <c:pt idx="3">
                  <c:v>1.0900000000000001</c:v>
                </c:pt>
                <c:pt idx="4">
                  <c:v>1.0649999999999997</c:v>
                </c:pt>
                <c:pt idx="5">
                  <c:v>1.0549999999999997</c:v>
                </c:pt>
              </c:numCache>
            </c:numRef>
          </c:val>
        </c:ser>
        <c:dLbls>
          <c:showVal val="1"/>
        </c:dLbls>
        <c:axId val="43046784"/>
        <c:axId val="43048320"/>
      </c:barChart>
      <c:lineChart>
        <c:grouping val="standard"/>
        <c:ser>
          <c:idx val="1"/>
          <c:order val="1"/>
          <c:tx>
            <c:v>Среднее значение IRI</c:v>
          </c:tx>
          <c:spPr>
            <a:ln w="31750" cap="rnd">
              <a:solidFill>
                <a:schemeClr val="accent2"/>
              </a:solidFill>
              <a:round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9.1953220772240898E-2"/>
                  <c:y val="-2.285076828961104E-2"/>
                </c:manualLayout>
              </c:layout>
              <c:tx>
                <c:rich>
                  <a:bodyPr/>
                  <a:lstStyle/>
                  <a:p>
                    <a:r>
                      <a:rPr lang="en-US" sz="1600" baseline="0" dirty="0" smtClean="0">
                        <a:latin typeface="Arial" panose="020B0604020202020204" pitchFamily="34" charset="0"/>
                      </a:rPr>
                      <a:t>1.3</a:t>
                    </a:r>
                    <a:endParaRPr lang="ru-RU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31750">
                      <a:solidFill>
                        <a:srgbClr val="FF0000"/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'Page 1'!$F$39:$F$44</c:f>
              <c:numCache>
                <c:formatCode>General</c:formatCode>
                <c:ptCount val="6"/>
                <c:pt idx="0">
                  <c:v>1.3</c:v>
                </c:pt>
                <c:pt idx="1">
                  <c:v>1.3</c:v>
                </c:pt>
                <c:pt idx="2">
                  <c:v>1.3</c:v>
                </c:pt>
                <c:pt idx="3">
                  <c:v>1.3</c:v>
                </c:pt>
                <c:pt idx="4">
                  <c:v>1.3</c:v>
                </c:pt>
                <c:pt idx="5">
                  <c:v>1.3</c:v>
                </c:pt>
              </c:numCache>
            </c:numRef>
          </c:val>
        </c:ser>
        <c:dLbls>
          <c:showVal val="1"/>
        </c:dLbls>
        <c:marker val="1"/>
        <c:axId val="43046784"/>
        <c:axId val="43048320"/>
      </c:lineChart>
      <c:catAx>
        <c:axId val="4304678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ru-RU"/>
          </a:p>
        </c:txPr>
        <c:crossAx val="43048320"/>
        <c:crosses val="autoZero"/>
        <c:auto val="1"/>
        <c:lblAlgn val="ctr"/>
        <c:lblOffset val="100"/>
      </c:catAx>
      <c:valAx>
        <c:axId val="4304832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ru-RU"/>
          </a:p>
        </c:txPr>
        <c:crossAx val="43046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134850638627998"/>
          <c:y val="0.90451574193564366"/>
          <c:w val="0.55428812752998968"/>
          <c:h val="4.9336518046709139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2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ACB66-EAB9-4D45-9F9C-28EA120D791D}" type="datetimeFigureOut">
              <a:rPr lang="ru-RU"/>
              <a:pPr/>
              <a:t>07.12.2015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37A6B-DAA4-4C2D-AEAB-4E9E7009579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21545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9D970-AC71-40CF-8717-2E4EAB5207AF}" type="datetimeFigureOut">
              <a:rPr lang="ru-RU"/>
              <a:pPr/>
              <a:t>07.12.2015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66150-FA26-45B5-BF0B-186B42A09DC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4594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3A2CC701-D80A-463B-8415-A85485312088}" type="slidenum">
              <a:rPr lang="en-US" sz="1200" b="0" i="0">
                <a:latin typeface="Corbel"/>
                <a:ea typeface="+mn-ea"/>
                <a:cs typeface="+mn-cs"/>
              </a:rPr>
              <a:pPr algn="r" defTabSz="914400">
                <a:buNone/>
              </a:pPr>
              <a:t>5</a:t>
            </a:fld>
            <a:endParaRPr lang="en-US" sz="1200" b="0" i="0"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306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080" y="243841"/>
            <a:ext cx="11721587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691" y="882376"/>
            <a:ext cx="9964364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198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085" y="3869635"/>
            <a:ext cx="8765577" cy="1388165"/>
          </a:xfrm>
        </p:spPr>
        <p:txBody>
          <a:bodyPr>
            <a:normAutofit/>
          </a:bodyPr>
          <a:lstStyle>
            <a:lvl1pPr marL="0" indent="0" algn="ctr">
              <a:buNone/>
              <a:defRPr sz="2199">
                <a:solidFill>
                  <a:srgbClr val="FFFFFF"/>
                </a:solidFill>
              </a:defRPr>
            </a:lvl1pPr>
            <a:lvl2pPr marL="457063" indent="0" algn="ctr">
              <a:buNone/>
              <a:defRPr sz="2199"/>
            </a:lvl2pPr>
            <a:lvl3pPr marL="914126" indent="0" algn="ctr">
              <a:buNone/>
              <a:defRPr sz="2199"/>
            </a:lvl3pPr>
            <a:lvl4pPr marL="1371189" indent="0" algn="ctr">
              <a:buNone/>
              <a:defRPr sz="1999"/>
            </a:lvl4pPr>
            <a:lvl5pPr marL="1828251" indent="0" algn="ctr">
              <a:buNone/>
              <a:defRPr sz="1999"/>
            </a:lvl5pPr>
            <a:lvl6pPr marL="2285314" indent="0" algn="ctr">
              <a:buNone/>
              <a:defRPr sz="1999"/>
            </a:lvl6pPr>
            <a:lvl7pPr marL="2742377" indent="0" algn="ctr">
              <a:buNone/>
              <a:defRPr sz="1999"/>
            </a:lvl7pPr>
            <a:lvl8pPr marL="3199440" indent="0" algn="ctr">
              <a:buNone/>
              <a:defRPr sz="1999"/>
            </a:lvl8pPr>
            <a:lvl9pPr marL="3656503" indent="0" algn="ctr">
              <a:buNone/>
              <a:defRPr sz="1999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466975-C014-42E5-BFA6-B8D5FDD3B81F}" type="datetimeFigureOut">
              <a:rPr lang="ru-RU" noProof="0" smtClean="0"/>
              <a:pPr/>
              <a:t>07.12.2015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3B167E-EA96-4147-81DE-549160052C22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145" y="3733800"/>
            <a:ext cx="8227458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8830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ru-RU" noProof="0" smtClean="0"/>
              <a:pPr/>
              <a:t>07.12.2015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834820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762000"/>
            <a:ext cx="232349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702" y="762000"/>
            <a:ext cx="742756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ru-RU" noProof="0" smtClean="0"/>
              <a:pPr/>
              <a:t>07.12.2015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845558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ru-RU" noProof="0" smtClean="0"/>
              <a:pPr/>
              <a:t>07.12.2015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741067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136" y="1173575"/>
            <a:ext cx="9964364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198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483" y="4154520"/>
            <a:ext cx="876681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199">
                <a:solidFill>
                  <a:schemeClr val="accent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ru-RU" noProof="0" smtClean="0"/>
              <a:pPr/>
              <a:t>07.12.2015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0684" y="4020408"/>
            <a:ext cx="822745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79089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2702" y="2057399"/>
            <a:ext cx="4753642" cy="4023360"/>
          </a:xfrm>
        </p:spPr>
        <p:txBody>
          <a:bodyPr/>
          <a:lstStyle>
            <a:lvl1pPr>
              <a:defRPr sz="21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5980" y="2057400"/>
            <a:ext cx="4753642" cy="4023360"/>
          </a:xfrm>
        </p:spPr>
        <p:txBody>
          <a:bodyPr/>
          <a:lstStyle>
            <a:lvl1pPr>
              <a:defRPr sz="21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ru-RU" noProof="0" smtClean="0"/>
              <a:pPr/>
              <a:t>07.12.2015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777298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702" y="2001511"/>
            <a:ext cx="4753642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702" y="2721483"/>
            <a:ext cx="4753642" cy="3383280"/>
          </a:xfrm>
        </p:spPr>
        <p:txBody>
          <a:bodyPr/>
          <a:lstStyle>
            <a:lvl1pPr>
              <a:defRPr sz="21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7540" y="1999032"/>
            <a:ext cx="4753642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7540" y="2719322"/>
            <a:ext cx="4753642" cy="3383280"/>
          </a:xfrm>
        </p:spPr>
        <p:txBody>
          <a:bodyPr/>
          <a:lstStyle>
            <a:lvl1pPr>
              <a:defRPr sz="21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ru-RU" noProof="0" smtClean="0"/>
              <a:pPr/>
              <a:t>07.12.2015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979585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ru-RU" noProof="0" smtClean="0"/>
              <a:pPr/>
              <a:t>07.12.2015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020310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ru-RU" noProof="0" smtClean="0"/>
              <a:pPr/>
              <a:t>07.12.2015</a:t>
            </a:fld>
            <a:endParaRPr lang="ru-RU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516376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702" y="1097280"/>
            <a:ext cx="3930896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9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0635" y="1097280"/>
            <a:ext cx="5210723" cy="4663440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2702" y="2834640"/>
            <a:ext cx="3930896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699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ru-RU" noProof="0" smtClean="0"/>
              <a:pPr/>
              <a:t>07.12.2015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771402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702" y="1097280"/>
            <a:ext cx="3930896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9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1838" y="1069847"/>
            <a:ext cx="6097460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7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2702" y="2834640"/>
            <a:ext cx="3930896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699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ru-RU" noProof="0" smtClean="0"/>
              <a:pPr/>
              <a:t>07.12.2015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832552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080" y="243841"/>
            <a:ext cx="11721587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702" y="609600"/>
            <a:ext cx="9872948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703" y="2057400"/>
            <a:ext cx="98703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699" y="6223829"/>
            <a:ext cx="2328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52466975-C014-42E5-BFA6-B8D5FDD3B81F}" type="datetimeFigureOut">
              <a:rPr lang="ru-RU" noProof="0" smtClean="0"/>
              <a:pPr/>
              <a:t>07.12.2015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8120" y="6223829"/>
            <a:ext cx="4716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7101" y="6223829"/>
            <a:ext cx="17057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93B167E-EA96-4147-81DE-549160052C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050088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531" indent="-182825" algn="l" defTabSz="914126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199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063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999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301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799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538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79776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599520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899430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199340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499250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9836" y="764704"/>
            <a:ext cx="10297144" cy="266700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Измерение продольной </a:t>
            </a:r>
            <a:r>
              <a:rPr lang="ru-RU" sz="4400" b="1" dirty="0"/>
              <a:t>ровности в системе IRI 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b="1" dirty="0"/>
              <a:t>на участках федеральных дорог Алтайского края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9796" y="5013176"/>
            <a:ext cx="10476657" cy="164016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/>
              <a:t>Министерство образования и науки Российской Федерации</a:t>
            </a:r>
          </a:p>
          <a:p>
            <a:pPr algn="l"/>
            <a:r>
              <a:rPr lang="ru-RU" dirty="0"/>
              <a:t>Федеральное государственное бюджетное образовательное</a:t>
            </a:r>
          </a:p>
          <a:p>
            <a:pPr algn="l"/>
            <a:r>
              <a:rPr lang="ru-RU" dirty="0"/>
              <a:t>учреждение высшего профессионального образования</a:t>
            </a:r>
          </a:p>
          <a:p>
            <a:pPr algn="l"/>
            <a:r>
              <a:rPr lang="ru-RU" dirty="0"/>
              <a:t>«Алтайский государственный технический университет им. И.И. Ползунова» </a:t>
            </a: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366220" y="4293096"/>
            <a:ext cx="72607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/>
              <a:t>Докладчик: к.т.н., доцент Павлов Сергей Николаевич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16178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5980" y="404664"/>
            <a:ext cx="8871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dirty="0" smtClean="0"/>
              <a:t>Нормативы ровности по </a:t>
            </a:r>
            <a:r>
              <a:rPr lang="en-US" sz="4000" dirty="0" smtClean="0"/>
              <a:t>IRI </a:t>
            </a:r>
            <a:r>
              <a:rPr lang="ru-RU" sz="4000" dirty="0" smtClean="0"/>
              <a:t>за рубежом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1019" t="43356" r="11664" b="23933"/>
          <a:stretch/>
        </p:blipFill>
        <p:spPr>
          <a:xfrm>
            <a:off x="405779" y="1196752"/>
            <a:ext cx="11521281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1318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20" y="2924944"/>
            <a:ext cx="1101722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</a:t>
            </a:r>
            <a:endParaRPr lang="ru-RU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45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981844" y="692696"/>
            <a:ext cx="10369152" cy="1368151"/>
          </a:xfrm>
        </p:spPr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000" b="1" i="0" dirty="0" smtClean="0">
                <a:solidFill>
                  <a:srgbClr val="652825"/>
                </a:solidFill>
                <a:latin typeface="Corbel"/>
                <a:ea typeface="+mj-ea"/>
                <a:cs typeface="+mj-cs"/>
              </a:rPr>
              <a:t>Принцип действия приборов по измерению продольной ровности</a:t>
            </a:r>
            <a:endParaRPr lang="ru-RU" sz="4000" b="1" i="0" dirty="0">
              <a:solidFill>
                <a:srgbClr val="652825"/>
              </a:solidFill>
              <a:latin typeface="Corbel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197868" y="2636912"/>
            <a:ext cx="10297144" cy="2676128"/>
          </a:xfrm>
        </p:spPr>
        <p:txBody>
          <a:bodyPr>
            <a:noAutofit/>
          </a:bodyPr>
          <a:lstStyle/>
          <a:p>
            <a:pPr>
              <a:buClr>
                <a:srgbClr val="652825"/>
              </a:buClr>
              <a:buFont typeface="Wingdings"/>
              <a:buChar char="§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регистрирующие геометрические параметры неровностей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(рейки, нивелиры,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профилометры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3200" b="0" i="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652825"/>
              </a:buClr>
              <a:buFont typeface="Wingdings"/>
              <a:buChar char="§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приборы импульсивного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действия (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толчкомеры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акселерометры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3200" b="0" i="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652825"/>
              </a:buClr>
              <a:buFont typeface="Wingdings"/>
              <a:buChar char="§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приборы инерционного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действия (ПКРС-2У, ПКР-1)</a:t>
            </a:r>
            <a:r>
              <a:rPr lang="ru-RU" sz="3200" b="0" i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200" b="0" i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1877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13892" y="5301208"/>
            <a:ext cx="9937104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Прибор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контроля ровности ПКР-1</a:t>
            </a:r>
          </a:p>
        </p:txBody>
      </p:sp>
      <p:pic>
        <p:nvPicPr>
          <p:cNvPr id="1025" name="Рисунок 18" descr="http://www.trastinvest.ru/upload/iblock/e90/pkr_1_new_b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3892" y="548680"/>
            <a:ext cx="9346233" cy="454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2031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7828" y="5085184"/>
            <a:ext cx="10513168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Прибор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контроля ровности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ПКР-1 в составе дорожной лаборатории КП-514МП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C:\РАБОТА\Хоз. договор Обс-ие дороги РУБЧИК\118_PANA\P118026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726" t="3740" r="-13339" b="22237"/>
          <a:stretch/>
        </p:blipFill>
        <p:spPr bwMode="auto">
          <a:xfrm>
            <a:off x="1485900" y="332656"/>
            <a:ext cx="10081120" cy="46531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62198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49796" y="764704"/>
            <a:ext cx="11233248" cy="11445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к ровности по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78.13330.2012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7859023"/>
              </p:ext>
            </p:extLst>
          </p:nvPr>
        </p:nvGraphicFramePr>
        <p:xfrm>
          <a:off x="1197868" y="2708920"/>
          <a:ext cx="9649072" cy="3038736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368151"/>
                <a:gridCol w="1842283"/>
                <a:gridCol w="1538086"/>
                <a:gridCol w="1538086"/>
                <a:gridCol w="1538086"/>
                <a:gridCol w="1824380"/>
              </a:tblGrid>
              <a:tr h="50405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№ </a:t>
                      </a:r>
                      <a:r>
                        <a:rPr lang="ru-RU" sz="2000" dirty="0" err="1">
                          <a:effectLst/>
                        </a:rPr>
                        <a:t>п.п</a:t>
                      </a:r>
                      <a:r>
                        <a:rPr lang="ru-RU" sz="2000" dirty="0">
                          <a:effectLst/>
                        </a:rPr>
                        <a:t>.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Категория автомобильной дороги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Допустимые значения амплитуд, мм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IRI, м/км,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 более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Длина прямой линии, м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80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12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I, II, III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6912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3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IV, V</a:t>
                      </a:r>
                      <a:endParaRPr lang="ru-RU" sz="3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28312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91511730"/>
              </p:ext>
            </p:extLst>
          </p:nvPr>
        </p:nvGraphicFramePr>
        <p:xfrm>
          <a:off x="981844" y="188640"/>
          <a:ext cx="9937104" cy="666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1773932" y="1700808"/>
            <a:ext cx="8856984" cy="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751189" y="1276076"/>
            <a:ext cx="239841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 2,2 мм/м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313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981844" y="116632"/>
            <a:ext cx="10369152" cy="1368151"/>
          </a:xfrm>
        </p:spPr>
        <p:txBody>
          <a:bodyPr>
            <a:normAutofit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000" b="1" i="0" dirty="0" smtClean="0">
                <a:solidFill>
                  <a:srgbClr val="652825"/>
                </a:solidFill>
                <a:latin typeface="Corbel"/>
                <a:ea typeface="+mj-ea"/>
                <a:cs typeface="+mj-cs"/>
              </a:rPr>
              <a:t>Выводы по исследованию ровности</a:t>
            </a:r>
            <a:endParaRPr lang="ru-RU" sz="4000" b="1" i="0" dirty="0">
              <a:solidFill>
                <a:srgbClr val="652825"/>
              </a:solidFill>
              <a:latin typeface="Corbel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981844" y="1700808"/>
            <a:ext cx="10297144" cy="2664296"/>
          </a:xfrm>
        </p:spPr>
        <p:txBody>
          <a:bodyPr>
            <a:noAutofit/>
          </a:bodyPr>
          <a:lstStyle/>
          <a:p>
            <a:pPr>
              <a:buClr>
                <a:srgbClr val="652825"/>
              </a:buClr>
              <a:buFont typeface="Wingdings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обследуемые после выполнения ремонта участки удовлетворяют нормам ровности по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IRI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rgbClr val="652825"/>
              </a:buClr>
              <a:buFont typeface="Wingdings"/>
              <a:buChar char="§"/>
            </a:pPr>
            <a:r>
              <a:rPr lang="ru-RU" b="0" i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среднее значение ровности по </a:t>
            </a:r>
            <a:r>
              <a:rPr lang="en-US" b="0" i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IRI</a:t>
            </a:r>
            <a:r>
              <a:rPr lang="ru-RU" b="0" i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1,3 мм/м;</a:t>
            </a:r>
          </a:p>
          <a:p>
            <a:pPr>
              <a:buClr>
                <a:srgbClr val="652825"/>
              </a:buClr>
              <a:buFont typeface="Wingdings"/>
              <a:buChar char="§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учший по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ровности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участок Р-256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"Чуйский тракт" Новосибирск - Барнаул - Горно-Алтайск - граница с Монголией, км 237+200 - км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243+000 (1,1 мм/м);</a:t>
            </a:r>
            <a:endParaRPr lang="ru-RU" b="0" i="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652825"/>
              </a:buClr>
              <a:buFont typeface="Wingdings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худший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ровности участок дороги А-322 Барнаул – Рубцовск - граница с Республикой Казахстан, км 303+440 - км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313+440 (1,55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мм/м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b="0" i="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652825"/>
              </a:buClr>
              <a:buFont typeface="Wingdings"/>
              <a:buChar char="§"/>
            </a:pPr>
            <a:r>
              <a:rPr lang="ru-RU" b="0" i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ровность участка без ремонтных работ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Р-256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"Чуйский тракт" Новосибирск - Барнаул - Горно-Алтайск - граница с Монголией, км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243+200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км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249+000 (2,74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мм/м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b="0" i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765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53959676"/>
              </p:ext>
            </p:extLst>
          </p:nvPr>
        </p:nvGraphicFramePr>
        <p:xfrm>
          <a:off x="1917948" y="332656"/>
          <a:ext cx="8784976" cy="6192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977434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11930901"/>
              </p:ext>
            </p:extLst>
          </p:nvPr>
        </p:nvGraphicFramePr>
        <p:xfrm>
          <a:off x="1917948" y="332656"/>
          <a:ext cx="8424936" cy="6453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067565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Theme">
  <a:themeElements>
    <a:clrScheme name="Earthtones_16x9">
      <a:dk1>
        <a:srgbClr val="652825"/>
      </a:dk1>
      <a:lt1>
        <a:sysClr val="window" lastClr="FFFFFF"/>
      </a:lt1>
      <a:dk2>
        <a:srgbClr val="000000"/>
      </a:dk2>
      <a:lt2>
        <a:srgbClr val="F5DD8F"/>
      </a:lt2>
      <a:accent1>
        <a:srgbClr val="A2C838"/>
      </a:accent1>
      <a:accent2>
        <a:srgbClr val="F68E20"/>
      </a:accent2>
      <a:accent3>
        <a:srgbClr val="38B0B6"/>
      </a:accent3>
      <a:accent4>
        <a:srgbClr val="E95020"/>
      </a:accent4>
      <a:accent5>
        <a:srgbClr val="E0B12C"/>
      </a:accent5>
      <a:accent6>
        <a:srgbClr val="985A34"/>
      </a:accent6>
      <a:hlink>
        <a:srgbClr val="F68E20"/>
      </a:hlink>
      <a:folHlink>
        <a:srgbClr val="727272"/>
      </a:folHlink>
    </a:clrScheme>
    <a:fontScheme name="Earthtones_16x9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arthtones_16x9">
      <a:dk1>
        <a:srgbClr val="652825"/>
      </a:dk1>
      <a:lt1>
        <a:sysClr val="window" lastClr="FFFFFF"/>
      </a:lt1>
      <a:dk2>
        <a:srgbClr val="000000"/>
      </a:dk2>
      <a:lt2>
        <a:srgbClr val="F5DD8F"/>
      </a:lt2>
      <a:accent1>
        <a:srgbClr val="A2C838"/>
      </a:accent1>
      <a:accent2>
        <a:srgbClr val="F68E20"/>
      </a:accent2>
      <a:accent3>
        <a:srgbClr val="38B0B6"/>
      </a:accent3>
      <a:accent4>
        <a:srgbClr val="E95020"/>
      </a:accent4>
      <a:accent5>
        <a:srgbClr val="E0B12C"/>
      </a:accent5>
      <a:accent6>
        <a:srgbClr val="985A34"/>
      </a:accent6>
      <a:hlink>
        <a:srgbClr val="F68E20"/>
      </a:hlink>
      <a:folHlink>
        <a:srgbClr val="727272"/>
      </a:folHlink>
    </a:clrScheme>
    <a:fontScheme name="Earthtones_16x9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D8BBA81-7B49-4987-A5B2-DF5B7D8F12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0</TotalTime>
  <Words>312</Words>
  <Application>Microsoft Office PowerPoint</Application>
  <PresentationFormat>Произвольный</PresentationFormat>
  <Paragraphs>52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Базис</vt:lpstr>
      <vt:lpstr>Измерение продольной ровности в системе IRI  на участках федеральных дорог Алтайского края</vt:lpstr>
      <vt:lpstr>Принцип действия приборов по измерению продольной ровности</vt:lpstr>
      <vt:lpstr>Слайд 3</vt:lpstr>
      <vt:lpstr>Слайд 4</vt:lpstr>
      <vt:lpstr>Требования к ровности по СП 78.13330.2012</vt:lpstr>
      <vt:lpstr>Слайд 6</vt:lpstr>
      <vt:lpstr>Выводы по исследованию ровности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2015-11-10T18:04:27Z</dcterms:created>
  <dcterms:modified xsi:type="dcterms:W3CDTF">2015-12-07T07:54:25Z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TC028010659991</vt:lpwstr>
  </property>
</Properties>
</file>