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1" r:id="rId6"/>
    <p:sldId id="260" r:id="rId7"/>
    <p:sldId id="265" r:id="rId8"/>
    <p:sldId id="264" r:id="rId9"/>
    <p:sldId id="263" r:id="rId10"/>
    <p:sldId id="262" r:id="rId11"/>
    <p:sldId id="266" r:id="rId12"/>
    <p:sldId id="267" r:id="rId13"/>
    <p:sldId id="268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8658C71-94B7-4E6F-8483-7EE23787E1BD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9BDA721-05D0-4D2D-8EED-7B4C3EBE0D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4047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8954B6-F4F8-4D90-8B5C-398DA0297CBA}" type="slidenum">
              <a:rPr lang="ru-RU" altLang="ru-RU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981792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308100" cy="777875"/>
          </a:xfrm>
          <a:custGeom>
            <a:avLst/>
            <a:gdLst>
              <a:gd name="T0" fmla="*/ 287 w 372"/>
              <a:gd name="T1" fmla="*/ 166 h 166"/>
              <a:gd name="T2" fmla="*/ 293 w 372"/>
              <a:gd name="T3" fmla="*/ 164 h 166"/>
              <a:gd name="T4" fmla="*/ 294 w 372"/>
              <a:gd name="T5" fmla="*/ 163 h 166"/>
              <a:gd name="T6" fmla="*/ 370 w 372"/>
              <a:gd name="T7" fmla="*/ 87 h 166"/>
              <a:gd name="T8" fmla="*/ 370 w 372"/>
              <a:gd name="T9" fmla="*/ 78 h 166"/>
              <a:gd name="T10" fmla="*/ 294 w 372"/>
              <a:gd name="T11" fmla="*/ 3 h 166"/>
              <a:gd name="T12" fmla="*/ 293 w 372"/>
              <a:gd name="T13" fmla="*/ 2 h 166"/>
              <a:gd name="T14" fmla="*/ 287 w 372"/>
              <a:gd name="T15" fmla="*/ 0 h 166"/>
              <a:gd name="T16" fmla="*/ 0 w 372"/>
              <a:gd name="T17" fmla="*/ 0 h 166"/>
              <a:gd name="T18" fmla="*/ 0 w 372"/>
              <a:gd name="T19" fmla="*/ 166 h 166"/>
              <a:gd name="T20" fmla="*/ 287 w 372"/>
              <a:gd name="T21" fmla="*/ 166 h 1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2514601"/>
            <a:ext cx="668654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4777380"/>
            <a:ext cx="668654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0DFAE2-69FF-4F02-9747-9D2000A73D49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463" y="4529138"/>
            <a:ext cx="584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1BA6BE-0556-41E6-8D7E-6B2B1ACE1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667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3175" y="31781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09600"/>
            <a:ext cx="668654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B19634-CC80-40C7-885E-39C4289E612C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463" y="3244850"/>
            <a:ext cx="584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1D59A1-972E-4112-B610-2832A038A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305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3175" y="31781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1849438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r>
              <a:rPr lang="en-US" altLang="ru-RU" sz="800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7" name="TextBox 37"/>
          <p:cNvSpPr txBox="1">
            <a:spLocks noChangeArrowheads="1"/>
          </p:cNvSpPr>
          <p:nvPr/>
        </p:nvSpPr>
        <p:spPr bwMode="auto">
          <a:xfrm>
            <a:off x="8335963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r>
              <a:rPr lang="en-US" altLang="ru-RU" sz="800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3505200"/>
            <a:ext cx="565241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4354046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2A8CE1-55C3-4E80-AA04-722879BC8790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398463" y="3244850"/>
            <a:ext cx="584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96C336-B4F7-4FF3-844C-19AF91A2B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948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3175" y="491172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438401"/>
            <a:ext cx="668655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BCBD74-AA99-4FEA-9987-ECD49D8696F1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463" y="4983163"/>
            <a:ext cx="584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BFBF33-7952-47B1-84B8-96D8D5662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294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3175" y="491172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1849438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r>
              <a:rPr lang="en-US" altLang="ru-RU" sz="800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7" name="TextBox 37"/>
          <p:cNvSpPr txBox="1">
            <a:spLocks noChangeArrowheads="1"/>
          </p:cNvSpPr>
          <p:nvPr/>
        </p:nvSpPr>
        <p:spPr bwMode="auto">
          <a:xfrm>
            <a:off x="8335963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r>
              <a:rPr lang="en-US" altLang="ru-RU" sz="800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34D365-DD85-4115-9A84-6B8C95E23C14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398463" y="4983163"/>
            <a:ext cx="584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6DA92C-DA43-4FC2-863F-5CF7A6645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43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3175" y="491172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0CAE2F-A6C9-4443-AD80-63572EABBE57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398463" y="4983163"/>
            <a:ext cx="584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6E351C-A1D6-4515-BAC9-EEED3EE3D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706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3175" y="7143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A45B16-1167-4986-B7E7-B06E32130264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C0DA9B-8B5E-4C51-932A-F69E453C7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259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3175" y="7143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627406"/>
            <a:ext cx="16557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627406"/>
            <a:ext cx="485775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D0F5B4-7AA8-4B1A-B850-375C58CBE211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F8C547-A6BC-45AB-AA7D-ABE3AD449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1216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122363"/>
            <a:ext cx="6856810" cy="23860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BAA52C-4D34-4BF8-A5F8-5A9D99969533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9AAD54-1A16-4C82-91EA-751E039B8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70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3175" y="7143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71D8FC-55F2-438F-99CC-FD47434E8481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733422-64D3-42BE-8F86-841FE216E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18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3175" y="31781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058750"/>
            <a:ext cx="668654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530129"/>
            <a:ext cx="668654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ADB1F6-B849-45A7-98BC-C41818863A69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463" y="3244850"/>
            <a:ext cx="584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194F79-4682-4D45-94EF-8FA2BD421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606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3175" y="7143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2133600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2126222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1984DC9-0EB0-4488-943A-DE7DB88B9C6A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B2E2E21-A8F1-4731-8B82-5824DB7A9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031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3175" y="7143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972703"/>
            <a:ext cx="299454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548966"/>
            <a:ext cx="3257170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969475"/>
            <a:ext cx="29992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545738"/>
            <a:ext cx="3254006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102E80-0F4C-42F8-A25A-8E9BD271E61E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993D04-DB2C-43F8-A8CD-9E373CAF7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148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3175" y="7143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FB6092A-43FC-4AFC-9149-36571B45315E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CBC937-6689-4440-99FE-D08115985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955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3175" y="7143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ABCB04-F0FB-4482-84EE-8B5DC73C38C8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F8C7DB-9851-45B0-AE48-278C9353B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092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3175" y="71437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46088"/>
            <a:ext cx="26288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446089"/>
            <a:ext cx="38862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598613"/>
            <a:ext cx="26288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56EC-1C65-4052-9C42-419E9D75E785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49DF92-DE44-4CA8-94B1-0B2751828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79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3175" y="4911725"/>
            <a:ext cx="1192213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800600"/>
            <a:ext cx="668655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634965"/>
            <a:ext cx="668655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367338"/>
            <a:ext cx="668655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9D11D4-16D3-4D22-999E-81BAD44EEB25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463" y="4983163"/>
            <a:ext cx="584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D40D0F-FF2D-4C41-AA38-C060BDACF3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703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138363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22 w 22"/>
                <a:gd name="T1" fmla="*/ 136 h 136"/>
                <a:gd name="T2" fmla="*/ 17 w 22"/>
                <a:gd name="T3" fmla="*/ 80 h 136"/>
                <a:gd name="T4" fmla="*/ 0 w 22"/>
                <a:gd name="T5" fmla="*/ 0 h 136"/>
                <a:gd name="T6" fmla="*/ 0 w 22"/>
                <a:gd name="T7" fmla="*/ 35 h 136"/>
                <a:gd name="T8" fmla="*/ 20 w 22"/>
                <a:gd name="T9" fmla="*/ 124 h 136"/>
                <a:gd name="T10" fmla="*/ 22 w 22"/>
                <a:gd name="T11" fmla="*/ 136 h 1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86 w 140"/>
                <a:gd name="T1" fmla="*/ 350 h 504"/>
                <a:gd name="T2" fmla="*/ 139 w 140"/>
                <a:gd name="T3" fmla="*/ 504 h 504"/>
                <a:gd name="T4" fmla="*/ 140 w 140"/>
                <a:gd name="T5" fmla="*/ 478 h 504"/>
                <a:gd name="T6" fmla="*/ 95 w 140"/>
                <a:gd name="T7" fmla="*/ 347 h 504"/>
                <a:gd name="T8" fmla="*/ 0 w 140"/>
                <a:gd name="T9" fmla="*/ 0 h 504"/>
                <a:gd name="T10" fmla="*/ 6 w 140"/>
                <a:gd name="T11" fmla="*/ 61 h 504"/>
                <a:gd name="T12" fmla="*/ 86 w 140"/>
                <a:gd name="T13" fmla="*/ 350 h 5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8 w 132"/>
                <a:gd name="T1" fmla="*/ 22 h 308"/>
                <a:gd name="T2" fmla="*/ 0 w 132"/>
                <a:gd name="T3" fmla="*/ 0 h 308"/>
                <a:gd name="T4" fmla="*/ 0 w 132"/>
                <a:gd name="T5" fmla="*/ 29 h 308"/>
                <a:gd name="T6" fmla="*/ 68 w 132"/>
                <a:gd name="T7" fmla="*/ 194 h 308"/>
                <a:gd name="T8" fmla="*/ 123 w 132"/>
                <a:gd name="T9" fmla="*/ 308 h 308"/>
                <a:gd name="T10" fmla="*/ 132 w 132"/>
                <a:gd name="T11" fmla="*/ 308 h 308"/>
                <a:gd name="T12" fmla="*/ 77 w 132"/>
                <a:gd name="T13" fmla="*/ 190 h 308"/>
                <a:gd name="T14" fmla="*/ 8 w 132"/>
                <a:gd name="T15" fmla="*/ 22 h 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28 w 37"/>
                <a:gd name="T1" fmla="*/ 79 h 79"/>
                <a:gd name="T2" fmla="*/ 37 w 37"/>
                <a:gd name="T3" fmla="*/ 79 h 79"/>
                <a:gd name="T4" fmla="*/ 0 w 37"/>
                <a:gd name="T5" fmla="*/ 0 h 79"/>
                <a:gd name="T6" fmla="*/ 28 w 37"/>
                <a:gd name="T7" fmla="*/ 79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162 w 178"/>
                <a:gd name="T1" fmla="*/ 660 h 722"/>
                <a:gd name="T2" fmla="*/ 116 w 178"/>
                <a:gd name="T3" fmla="*/ 534 h 722"/>
                <a:gd name="T4" fmla="*/ 40 w 178"/>
                <a:gd name="T5" fmla="*/ 236 h 722"/>
                <a:gd name="T6" fmla="*/ 12 w 178"/>
                <a:gd name="T7" fmla="*/ 51 h 722"/>
                <a:gd name="T8" fmla="*/ 0 w 178"/>
                <a:gd name="T9" fmla="*/ 0 h 722"/>
                <a:gd name="T10" fmla="*/ 33 w 178"/>
                <a:gd name="T11" fmla="*/ 237 h 722"/>
                <a:gd name="T12" fmla="*/ 107 w 178"/>
                <a:gd name="T13" fmla="*/ 537 h 722"/>
                <a:gd name="T14" fmla="*/ 160 w 178"/>
                <a:gd name="T15" fmla="*/ 681 h 722"/>
                <a:gd name="T16" fmla="*/ 178 w 178"/>
                <a:gd name="T17" fmla="*/ 722 h 722"/>
                <a:gd name="T18" fmla="*/ 174 w 178"/>
                <a:gd name="T19" fmla="*/ 708 h 722"/>
                <a:gd name="T20" fmla="*/ 162 w 178"/>
                <a:gd name="T21" fmla="*/ 660 h 7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11 w 23"/>
                <a:gd name="T1" fmla="*/ 577 h 635"/>
                <a:gd name="T2" fmla="*/ 12 w 23"/>
                <a:gd name="T3" fmla="*/ 589 h 635"/>
                <a:gd name="T4" fmla="*/ 22 w 23"/>
                <a:gd name="T5" fmla="*/ 632 h 635"/>
                <a:gd name="T6" fmla="*/ 23 w 23"/>
                <a:gd name="T7" fmla="*/ 635 h 635"/>
                <a:gd name="T8" fmla="*/ 17 w 23"/>
                <a:gd name="T9" fmla="*/ 576 h 635"/>
                <a:gd name="T10" fmla="*/ 5 w 23"/>
                <a:gd name="T11" fmla="*/ 269 h 635"/>
                <a:gd name="T12" fmla="*/ 15 w 23"/>
                <a:gd name="T13" fmla="*/ 0 h 635"/>
                <a:gd name="T14" fmla="*/ 12 w 23"/>
                <a:gd name="T15" fmla="*/ 0 h 635"/>
                <a:gd name="T16" fmla="*/ 1 w 23"/>
                <a:gd name="T17" fmla="*/ 269 h 635"/>
                <a:gd name="T18" fmla="*/ 11 w 23"/>
                <a:gd name="T19" fmla="*/ 577 h 6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5 w 17"/>
                <a:gd name="T3" fmla="*/ 56 h 107"/>
                <a:gd name="T4" fmla="*/ 17 w 17"/>
                <a:gd name="T5" fmla="*/ 107 h 107"/>
                <a:gd name="T6" fmla="*/ 11 w 17"/>
                <a:gd name="T7" fmla="*/ 46 h 107"/>
                <a:gd name="T8" fmla="*/ 10 w 17"/>
                <a:gd name="T9" fmla="*/ 43 h 107"/>
                <a:gd name="T10" fmla="*/ 0 w 17"/>
                <a:gd name="T11" fmla="*/ 0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5 w 41"/>
                <a:gd name="T3" fmla="*/ 93 h 222"/>
                <a:gd name="T4" fmla="*/ 17 w 41"/>
                <a:gd name="T5" fmla="*/ 166 h 222"/>
                <a:gd name="T6" fmla="*/ 24 w 41"/>
                <a:gd name="T7" fmla="*/ 184 h 222"/>
                <a:gd name="T8" fmla="*/ 41 w 41"/>
                <a:gd name="T9" fmla="*/ 222 h 222"/>
                <a:gd name="T10" fmla="*/ 38 w 41"/>
                <a:gd name="T11" fmla="*/ 212 h 222"/>
                <a:gd name="T12" fmla="*/ 13 w 41"/>
                <a:gd name="T13" fmla="*/ 92 h 222"/>
                <a:gd name="T14" fmla="*/ 8 w 41"/>
                <a:gd name="T15" fmla="*/ 22 h 222"/>
                <a:gd name="T16" fmla="*/ 7 w 41"/>
                <a:gd name="T17" fmla="*/ 18 h 222"/>
                <a:gd name="T18" fmla="*/ 0 w 41"/>
                <a:gd name="T19" fmla="*/ 0 h 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7 w 450"/>
                <a:gd name="T1" fmla="*/ 854 h 878"/>
                <a:gd name="T2" fmla="*/ 50 w 450"/>
                <a:gd name="T3" fmla="*/ 613 h 878"/>
                <a:gd name="T4" fmla="*/ 149 w 450"/>
                <a:gd name="T5" fmla="*/ 388 h 878"/>
                <a:gd name="T6" fmla="*/ 285 w 450"/>
                <a:gd name="T7" fmla="*/ 183 h 878"/>
                <a:gd name="T8" fmla="*/ 364 w 450"/>
                <a:gd name="T9" fmla="*/ 89 h 878"/>
                <a:gd name="T10" fmla="*/ 406 w 450"/>
                <a:gd name="T11" fmla="*/ 44 h 878"/>
                <a:gd name="T12" fmla="*/ 450 w 450"/>
                <a:gd name="T13" fmla="*/ 1 h 878"/>
                <a:gd name="T14" fmla="*/ 450 w 450"/>
                <a:gd name="T15" fmla="*/ 0 h 878"/>
                <a:gd name="T16" fmla="*/ 405 w 450"/>
                <a:gd name="T17" fmla="*/ 43 h 878"/>
                <a:gd name="T18" fmla="*/ 363 w 450"/>
                <a:gd name="T19" fmla="*/ 88 h 878"/>
                <a:gd name="T20" fmla="*/ 283 w 450"/>
                <a:gd name="T21" fmla="*/ 181 h 878"/>
                <a:gd name="T22" fmla="*/ 145 w 450"/>
                <a:gd name="T23" fmla="*/ 386 h 878"/>
                <a:gd name="T24" fmla="*/ 45 w 450"/>
                <a:gd name="T25" fmla="*/ 611 h 878"/>
                <a:gd name="T26" fmla="*/ 0 w 450"/>
                <a:gd name="T27" fmla="*/ 854 h 878"/>
                <a:gd name="T28" fmla="*/ 0 w 450"/>
                <a:gd name="T29" fmla="*/ 859 h 878"/>
                <a:gd name="T30" fmla="*/ 7 w 450"/>
                <a:gd name="T31" fmla="*/ 878 h 878"/>
                <a:gd name="T32" fmla="*/ 7 w 450"/>
                <a:gd name="T33" fmla="*/ 854 h 8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26 w 35"/>
                <a:gd name="T3" fmla="*/ 73 h 73"/>
                <a:gd name="T4" fmla="*/ 35 w 35"/>
                <a:gd name="T5" fmla="*/ 73 h 73"/>
                <a:gd name="T6" fmla="*/ 0 w 35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7 w 8"/>
                <a:gd name="T1" fmla="*/ 44 h 48"/>
                <a:gd name="T2" fmla="*/ 8 w 8"/>
                <a:gd name="T3" fmla="*/ 48 h 48"/>
                <a:gd name="T4" fmla="*/ 8 w 8"/>
                <a:gd name="T5" fmla="*/ 19 h 48"/>
                <a:gd name="T6" fmla="*/ 1 w 8"/>
                <a:gd name="T7" fmla="*/ 0 h 48"/>
                <a:gd name="T8" fmla="*/ 0 w 8"/>
                <a:gd name="T9" fmla="*/ 26 h 48"/>
                <a:gd name="T10" fmla="*/ 7 w 8"/>
                <a:gd name="T11" fmla="*/ 44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7 w 52"/>
                <a:gd name="T1" fmla="*/ 18 h 135"/>
                <a:gd name="T2" fmla="*/ 0 w 52"/>
                <a:gd name="T3" fmla="*/ 0 h 135"/>
                <a:gd name="T4" fmla="*/ 12 w 52"/>
                <a:gd name="T5" fmla="*/ 48 h 135"/>
                <a:gd name="T6" fmla="*/ 16 w 52"/>
                <a:gd name="T7" fmla="*/ 62 h 135"/>
                <a:gd name="T8" fmla="*/ 51 w 52"/>
                <a:gd name="T9" fmla="*/ 135 h 135"/>
                <a:gd name="T10" fmla="*/ 52 w 52"/>
                <a:gd name="T11" fmla="*/ 135 h 135"/>
                <a:gd name="T12" fmla="*/ 24 w 52"/>
                <a:gd name="T13" fmla="*/ 56 h 135"/>
                <a:gd name="T14" fmla="*/ 7 w 52"/>
                <a:gd name="T15" fmla="*/ 18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0638" y="0"/>
            <a:ext cx="1768475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7 w 103"/>
                <a:gd name="T1" fmla="*/ 210 h 920"/>
                <a:gd name="T2" fmla="*/ 26 w 103"/>
                <a:gd name="T3" fmla="*/ 445 h 920"/>
                <a:gd name="T4" fmla="*/ 57 w 103"/>
                <a:gd name="T5" fmla="*/ 679 h 920"/>
                <a:gd name="T6" fmla="*/ 101 w 103"/>
                <a:gd name="T7" fmla="*/ 911 h 920"/>
                <a:gd name="T8" fmla="*/ 103 w 103"/>
                <a:gd name="T9" fmla="*/ 920 h 920"/>
                <a:gd name="T10" fmla="*/ 99 w 103"/>
                <a:gd name="T11" fmla="*/ 874 h 920"/>
                <a:gd name="T12" fmla="*/ 99 w 103"/>
                <a:gd name="T13" fmla="*/ 866 h 920"/>
                <a:gd name="T14" fmla="*/ 63 w 103"/>
                <a:gd name="T15" fmla="*/ 678 h 920"/>
                <a:gd name="T16" fmla="*/ 30 w 103"/>
                <a:gd name="T17" fmla="*/ 444 h 920"/>
                <a:gd name="T18" fmla="*/ 9 w 103"/>
                <a:gd name="T19" fmla="*/ 209 h 920"/>
                <a:gd name="T20" fmla="*/ 3 w 103"/>
                <a:gd name="T21" fmla="*/ 92 h 920"/>
                <a:gd name="T22" fmla="*/ 1 w 103"/>
                <a:gd name="T23" fmla="*/ 0 h 920"/>
                <a:gd name="T24" fmla="*/ 0 w 103"/>
                <a:gd name="T25" fmla="*/ 0 h 920"/>
                <a:gd name="T26" fmla="*/ 1 w 103"/>
                <a:gd name="T27" fmla="*/ 92 h 920"/>
                <a:gd name="T28" fmla="*/ 7 w 103"/>
                <a:gd name="T29" fmla="*/ 210 h 9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53 w 88"/>
                <a:gd name="T1" fmla="*/ 229 h 330"/>
                <a:gd name="T2" fmla="*/ 88 w 88"/>
                <a:gd name="T3" fmla="*/ 330 h 330"/>
                <a:gd name="T4" fmla="*/ 88 w 88"/>
                <a:gd name="T5" fmla="*/ 308 h 330"/>
                <a:gd name="T6" fmla="*/ 88 w 88"/>
                <a:gd name="T7" fmla="*/ 304 h 330"/>
                <a:gd name="T8" fmla="*/ 62 w 88"/>
                <a:gd name="T9" fmla="*/ 226 h 330"/>
                <a:gd name="T10" fmla="*/ 0 w 88"/>
                <a:gd name="T11" fmla="*/ 0 h 330"/>
                <a:gd name="T12" fmla="*/ 7 w 88"/>
                <a:gd name="T13" fmla="*/ 63 h 330"/>
                <a:gd name="T14" fmla="*/ 53 w 88"/>
                <a:gd name="T15" fmla="*/ 229 h 3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6 w 90"/>
                <a:gd name="T1" fmla="*/ 15 h 207"/>
                <a:gd name="T2" fmla="*/ 0 w 90"/>
                <a:gd name="T3" fmla="*/ 0 h 207"/>
                <a:gd name="T4" fmla="*/ 1 w 90"/>
                <a:gd name="T5" fmla="*/ 29 h 207"/>
                <a:gd name="T6" fmla="*/ 42 w 90"/>
                <a:gd name="T7" fmla="*/ 127 h 207"/>
                <a:gd name="T8" fmla="*/ 80 w 90"/>
                <a:gd name="T9" fmla="*/ 207 h 207"/>
                <a:gd name="T10" fmla="*/ 90 w 90"/>
                <a:gd name="T11" fmla="*/ 207 h 207"/>
                <a:gd name="T12" fmla="*/ 50 w 90"/>
                <a:gd name="T13" fmla="*/ 123 h 207"/>
                <a:gd name="T14" fmla="*/ 6 w 90"/>
                <a:gd name="T15" fmla="*/ 15 h 2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101 w 115"/>
                <a:gd name="T1" fmla="*/ 409 h 467"/>
                <a:gd name="T2" fmla="*/ 78 w 115"/>
                <a:gd name="T3" fmla="*/ 344 h 467"/>
                <a:gd name="T4" fmla="*/ 29 w 115"/>
                <a:gd name="T5" fmla="*/ 151 h 467"/>
                <a:gd name="T6" fmla="*/ 13 w 115"/>
                <a:gd name="T7" fmla="*/ 53 h 467"/>
                <a:gd name="T8" fmla="*/ 0 w 115"/>
                <a:gd name="T9" fmla="*/ 0 h 467"/>
                <a:gd name="T10" fmla="*/ 21 w 115"/>
                <a:gd name="T11" fmla="*/ 152 h 467"/>
                <a:gd name="T12" fmla="*/ 69 w 115"/>
                <a:gd name="T13" fmla="*/ 347 h 467"/>
                <a:gd name="T14" fmla="*/ 103 w 115"/>
                <a:gd name="T15" fmla="*/ 441 h 467"/>
                <a:gd name="T16" fmla="*/ 115 w 115"/>
                <a:gd name="T17" fmla="*/ 467 h 467"/>
                <a:gd name="T18" fmla="*/ 112 w 115"/>
                <a:gd name="T19" fmla="*/ 458 h 467"/>
                <a:gd name="T20" fmla="*/ 101 w 115"/>
                <a:gd name="T21" fmla="*/ 409 h 4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17 w 36"/>
                <a:gd name="T1" fmla="*/ 633 h 633"/>
                <a:gd name="T2" fmla="*/ 13 w 36"/>
                <a:gd name="T3" fmla="*/ 597 h 633"/>
                <a:gd name="T4" fmla="*/ 5 w 36"/>
                <a:gd name="T5" fmla="*/ 398 h 633"/>
                <a:gd name="T6" fmla="*/ 13 w 36"/>
                <a:gd name="T7" fmla="*/ 198 h 633"/>
                <a:gd name="T8" fmla="*/ 22 w 36"/>
                <a:gd name="T9" fmla="*/ 99 h 633"/>
                <a:gd name="T10" fmla="*/ 36 w 36"/>
                <a:gd name="T11" fmla="*/ 0 h 633"/>
                <a:gd name="T12" fmla="*/ 35 w 36"/>
                <a:gd name="T13" fmla="*/ 0 h 633"/>
                <a:gd name="T14" fmla="*/ 20 w 36"/>
                <a:gd name="T15" fmla="*/ 99 h 633"/>
                <a:gd name="T16" fmla="*/ 10 w 36"/>
                <a:gd name="T17" fmla="*/ 198 h 633"/>
                <a:gd name="T18" fmla="*/ 1 w 36"/>
                <a:gd name="T19" fmla="*/ 398 h 633"/>
                <a:gd name="T20" fmla="*/ 7 w 36"/>
                <a:gd name="T21" fmla="*/ 589 h 633"/>
                <a:gd name="T22" fmla="*/ 16 w 36"/>
                <a:gd name="T23" fmla="*/ 632 h 633"/>
                <a:gd name="T24" fmla="*/ 17 w 36"/>
                <a:gd name="T25" fmla="*/ 633 h 6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22 w 28"/>
                <a:gd name="T1" fmla="*/ 59 h 59"/>
                <a:gd name="T2" fmla="*/ 28 w 28"/>
                <a:gd name="T3" fmla="*/ 59 h 59"/>
                <a:gd name="T4" fmla="*/ 0 w 28"/>
                <a:gd name="T5" fmla="*/ 0 h 59"/>
                <a:gd name="T6" fmla="*/ 22 w 28"/>
                <a:gd name="T7" fmla="*/ 59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4 w 17"/>
                <a:gd name="T1" fmla="*/ 54 h 107"/>
                <a:gd name="T2" fmla="*/ 17 w 17"/>
                <a:gd name="T3" fmla="*/ 107 h 107"/>
                <a:gd name="T4" fmla="*/ 10 w 17"/>
                <a:gd name="T5" fmla="*/ 44 h 107"/>
                <a:gd name="T6" fmla="*/ 9 w 17"/>
                <a:gd name="T7" fmla="*/ 43 h 107"/>
                <a:gd name="T8" fmla="*/ 0 w 17"/>
                <a:gd name="T9" fmla="*/ 0 h 107"/>
                <a:gd name="T10" fmla="*/ 0 w 17"/>
                <a:gd name="T11" fmla="*/ 8 h 107"/>
                <a:gd name="T12" fmla="*/ 4 w 17"/>
                <a:gd name="T13" fmla="*/ 54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8 w 294"/>
                <a:gd name="T1" fmla="*/ 553 h 568"/>
                <a:gd name="T2" fmla="*/ 35 w 294"/>
                <a:gd name="T3" fmla="*/ 397 h 568"/>
                <a:gd name="T4" fmla="*/ 99 w 294"/>
                <a:gd name="T5" fmla="*/ 252 h 568"/>
                <a:gd name="T6" fmla="*/ 187 w 294"/>
                <a:gd name="T7" fmla="*/ 119 h 568"/>
                <a:gd name="T8" fmla="*/ 238 w 294"/>
                <a:gd name="T9" fmla="*/ 58 h 568"/>
                <a:gd name="T10" fmla="*/ 265 w 294"/>
                <a:gd name="T11" fmla="*/ 28 h 568"/>
                <a:gd name="T12" fmla="*/ 294 w 294"/>
                <a:gd name="T13" fmla="*/ 0 h 568"/>
                <a:gd name="T14" fmla="*/ 293 w 294"/>
                <a:gd name="T15" fmla="*/ 0 h 568"/>
                <a:gd name="T16" fmla="*/ 264 w 294"/>
                <a:gd name="T17" fmla="*/ 27 h 568"/>
                <a:gd name="T18" fmla="*/ 237 w 294"/>
                <a:gd name="T19" fmla="*/ 56 h 568"/>
                <a:gd name="T20" fmla="*/ 185 w 294"/>
                <a:gd name="T21" fmla="*/ 117 h 568"/>
                <a:gd name="T22" fmla="*/ 95 w 294"/>
                <a:gd name="T23" fmla="*/ 249 h 568"/>
                <a:gd name="T24" fmla="*/ 30 w 294"/>
                <a:gd name="T25" fmla="*/ 396 h 568"/>
                <a:gd name="T26" fmla="*/ 0 w 294"/>
                <a:gd name="T27" fmla="*/ 549 h 568"/>
                <a:gd name="T28" fmla="*/ 7 w 294"/>
                <a:gd name="T29" fmla="*/ 568 h 568"/>
                <a:gd name="T30" fmla="*/ 8 w 294"/>
                <a:gd name="T31" fmla="*/ 553 h 5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19 w 25"/>
                <a:gd name="T3" fmla="*/ 53 h 53"/>
                <a:gd name="T4" fmla="*/ 25 w 25"/>
                <a:gd name="T5" fmla="*/ 53 h 53"/>
                <a:gd name="T6" fmla="*/ 0 w 25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7 w 29"/>
                <a:gd name="T3" fmla="*/ 89 h 141"/>
                <a:gd name="T4" fmla="*/ 18 w 29"/>
                <a:gd name="T5" fmla="*/ 117 h 141"/>
                <a:gd name="T6" fmla="*/ 29 w 29"/>
                <a:gd name="T7" fmla="*/ 141 h 141"/>
                <a:gd name="T8" fmla="*/ 27 w 29"/>
                <a:gd name="T9" fmla="*/ 135 h 141"/>
                <a:gd name="T10" fmla="*/ 8 w 29"/>
                <a:gd name="T11" fmla="*/ 22 h 141"/>
                <a:gd name="T12" fmla="*/ 4 w 29"/>
                <a:gd name="T13" fmla="*/ 11 h 141"/>
                <a:gd name="T14" fmla="*/ 0 w 29"/>
                <a:gd name="T15" fmla="*/ 0 h 1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26 h 48"/>
                <a:gd name="T2" fmla="*/ 4 w 8"/>
                <a:gd name="T3" fmla="*/ 37 h 48"/>
                <a:gd name="T4" fmla="*/ 8 w 8"/>
                <a:gd name="T5" fmla="*/ 48 h 48"/>
                <a:gd name="T6" fmla="*/ 7 w 8"/>
                <a:gd name="T7" fmla="*/ 19 h 48"/>
                <a:gd name="T8" fmla="*/ 0 w 8"/>
                <a:gd name="T9" fmla="*/ 0 h 48"/>
                <a:gd name="T10" fmla="*/ 0 w 8"/>
                <a:gd name="T11" fmla="*/ 4 h 48"/>
                <a:gd name="T12" fmla="*/ 0 w 8"/>
                <a:gd name="T13" fmla="*/ 26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11 w 44"/>
                <a:gd name="T1" fmla="*/ 28 h 111"/>
                <a:gd name="T2" fmla="*/ 0 w 44"/>
                <a:gd name="T3" fmla="*/ 0 h 111"/>
                <a:gd name="T4" fmla="*/ 11 w 44"/>
                <a:gd name="T5" fmla="*/ 49 h 111"/>
                <a:gd name="T6" fmla="*/ 14 w 44"/>
                <a:gd name="T7" fmla="*/ 58 h 111"/>
                <a:gd name="T8" fmla="*/ 39 w 44"/>
                <a:gd name="T9" fmla="*/ 111 h 111"/>
                <a:gd name="T10" fmla="*/ 44 w 44"/>
                <a:gd name="T11" fmla="*/ 111 h 111"/>
                <a:gd name="T12" fmla="*/ 22 w 44"/>
                <a:gd name="T13" fmla="*/ 52 h 111"/>
                <a:gd name="T14" fmla="*/ 11 w 44"/>
                <a:gd name="T15" fmla="*/ 28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36525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1944688" y="623888"/>
            <a:ext cx="668337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41513" y="2133600"/>
            <a:ext cx="66865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0813" y="6130925"/>
            <a:ext cx="86042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9FC3AA-FF61-449D-BEF0-A10654024E54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513" y="6135688"/>
            <a:ext cx="571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463" y="787400"/>
            <a:ext cx="584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2000" smtClean="0">
                <a:solidFill>
                  <a:srgbClr val="FEFFFF"/>
                </a:solidFill>
                <a:latin typeface="+mn-lt"/>
              </a:defRPr>
            </a:lvl1pPr>
          </a:lstStyle>
          <a:p>
            <a:pPr>
              <a:defRPr/>
            </a:pPr>
            <a:fld id="{A9779123-6A22-4601-8C43-39386A6F5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568952" cy="3816424"/>
          </a:xfrm>
          <a:ln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8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latin typeface="Arial" pitchFamily="34" charset="0"/>
                <a:cs typeface="Arial" pitchFamily="34" charset="0"/>
              </a:rPr>
              <a:t>Современные материалы для заделки швов между звеньями и устройство изоляции железобетонных </a:t>
            </a:r>
            <a:br>
              <a:rPr lang="ru-RU" sz="48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latin typeface="Arial" pitchFamily="34" charset="0"/>
                <a:cs typeface="Arial" pitchFamily="34" charset="0"/>
              </a:rPr>
              <a:t>водопропускных труб </a:t>
            </a:r>
            <a:endParaRPr lang="ru-RU" sz="4800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5157192"/>
            <a:ext cx="4992687" cy="122396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z="2400" dirty="0" smtClean="0">
                <a:solidFill>
                  <a:schemeClr val="tx1"/>
                </a:solidFill>
              </a:rPr>
              <a:t>д.т.н., проф. каф. ТС АлтГТУ</a:t>
            </a:r>
            <a:br>
              <a:rPr lang="ru-RU" altLang="ru-RU" sz="2400" dirty="0" smtClean="0">
                <a:solidFill>
                  <a:schemeClr val="tx1"/>
                </a:solidFill>
              </a:rPr>
            </a:br>
            <a:r>
              <a:rPr lang="ru-RU" altLang="ru-RU" sz="2400" dirty="0" smtClean="0">
                <a:solidFill>
                  <a:schemeClr val="tx1"/>
                </a:solidFill>
              </a:rPr>
              <a:t>Свиридов В.Л., раб. т. 29-09-81, </a:t>
            </a:r>
            <a:endParaRPr lang="en-US" altLang="ru-RU" sz="2400" dirty="0" smtClean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r>
              <a:rPr lang="en-US" altLang="ru-RU" sz="2400" dirty="0" smtClean="0">
                <a:solidFill>
                  <a:schemeClr val="tx1"/>
                </a:solidFill>
              </a:rPr>
              <a:t>E-mail: unkc-ts2@mail.ru</a:t>
            </a:r>
            <a:endParaRPr lang="ru-RU" altLang="ru-RU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1476375" y="3500438"/>
            <a:ext cx="3455988" cy="1944687"/>
          </a:xfrm>
        </p:spPr>
        <p:txBody>
          <a:bodyPr/>
          <a:lstStyle/>
          <a:p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Очистка от пыли, грязи, масляных и битумных пятен торцов стыкуемых блоков водопропускной трубы из полуколец конструкции НЗМК;</a:t>
            </a: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2" r="11963" b="4352"/>
          <a:stretch>
            <a:fillRect/>
          </a:stretch>
        </p:blipFill>
        <p:spPr bwMode="auto">
          <a:xfrm>
            <a:off x="1476375" y="188913"/>
            <a:ext cx="345598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99"/>
          <a:stretch>
            <a:fillRect/>
          </a:stretch>
        </p:blipFill>
        <p:spPr bwMode="auto">
          <a:xfrm>
            <a:off x="5076825" y="188913"/>
            <a:ext cx="3816350" cy="314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Содержимое 2"/>
          <p:cNvSpPr txBox="1">
            <a:spLocks/>
          </p:cNvSpPr>
          <p:nvPr/>
        </p:nvSpPr>
        <p:spPr bwMode="auto">
          <a:xfrm>
            <a:off x="5148263" y="3500438"/>
            <a:ext cx="374491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4) Предварительное нанесение битумной мастики на торцы стыкуемых полуколец в случае применения вариантов № 4 или № 4/1 с </a:t>
            </a:r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битумно-полимерными  стыковочными лентами типа «БРИТ-А»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1476375" y="3500438"/>
            <a:ext cx="3455988" cy="1944687"/>
          </a:xfrm>
        </p:spPr>
        <p:txBody>
          <a:bodyPr/>
          <a:lstStyle/>
          <a:p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Приклеивание на торцы стыкуемых полуколец 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битумно-полимерных стыковочных лент типа «БРИТ-А»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31747" name="Содержимое 2"/>
          <p:cNvSpPr txBox="1">
            <a:spLocks/>
          </p:cNvSpPr>
          <p:nvPr/>
        </p:nvSpPr>
        <p:spPr bwMode="auto">
          <a:xfrm>
            <a:off x="5148263" y="3500438"/>
            <a:ext cx="374491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6) Поочередный монтаж полуколец с приклеенными </a:t>
            </a:r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битумно-полимерными стыковочными  лентами типа «БРИТ-А», начиная с выходного конического полукольца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5" t="4021" r="124" b="11534"/>
          <a:stretch>
            <a:fillRect/>
          </a:stretch>
        </p:blipFill>
        <p:spPr bwMode="auto">
          <a:xfrm>
            <a:off x="1258888" y="188913"/>
            <a:ext cx="3922712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0" r="11032" b="19232"/>
          <a:stretch>
            <a:fillRect/>
          </a:stretch>
        </p:blipFill>
        <p:spPr bwMode="auto">
          <a:xfrm>
            <a:off x="5364163" y="188913"/>
            <a:ext cx="3573462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1258888" y="3644900"/>
            <a:ext cx="3744912" cy="1944688"/>
          </a:xfrm>
        </p:spPr>
        <p:txBody>
          <a:bodyPr/>
          <a:lstStyle/>
          <a:p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Прогрев внутри шва верха 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битумно-полимерных стыковочных лент «БРИТ-А»  газовой пламенной горелкой с целью омоноличивания стыка;</a:t>
            </a:r>
            <a:endParaRPr lang="ru-RU" altLang="ru-RU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5076825" y="3644900"/>
            <a:ext cx="388778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8) Заполнение доверху шва поверх </a:t>
            </a:r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битумно-полимерных стыковочных лент «БРИТ-А» горячей битумной мастикой для последующей оклеечной двойной гидроизоляции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любыми </a:t>
            </a:r>
            <a:r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наплавляемыми материалами фирмы «ТехноНИКОЛЬ»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40"/>
          <a:stretch>
            <a:fillRect/>
          </a:stretch>
        </p:blipFill>
        <p:spPr bwMode="auto">
          <a:xfrm>
            <a:off x="1174750" y="188913"/>
            <a:ext cx="3852863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2" t="3662" b="16478"/>
          <a:stretch>
            <a:fillRect/>
          </a:stretch>
        </p:blipFill>
        <p:spPr bwMode="auto">
          <a:xfrm>
            <a:off x="5148263" y="188913"/>
            <a:ext cx="392112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1403350" y="3500438"/>
            <a:ext cx="3600450" cy="1944687"/>
          </a:xfrm>
        </p:spPr>
        <p:txBody>
          <a:bodyPr/>
          <a:lstStyle/>
          <a:p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Нанесение на торцы стыкуемых полуколец 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помощью шпателей полиуретанового герметика Сазиласт-24 на всю высоту шва (в случае применения варианта № 1 «Герметик»);</a:t>
            </a:r>
            <a:endParaRPr lang="ru-RU" altLang="ru-RU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5" name="Содержимое 2"/>
          <p:cNvSpPr txBox="1">
            <a:spLocks/>
          </p:cNvSpPr>
          <p:nvPr/>
        </p:nvSpPr>
        <p:spPr bwMode="auto">
          <a:xfrm>
            <a:off x="5241925" y="3500438"/>
            <a:ext cx="3671888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2) Нанесение на нижнюю часть торцов стыкуемых полуколец </a:t>
            </a:r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помощью шпателей полиуретанового герметика Сазиласт-24 на высоту 30-40 мм (в случае применения варианта № 2 «Жгут»);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6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" r="19325" b="19011"/>
          <a:stretch>
            <a:fillRect/>
          </a:stretch>
        </p:blipFill>
        <p:spPr bwMode="auto">
          <a:xfrm>
            <a:off x="1258888" y="188913"/>
            <a:ext cx="388937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80" b="19221"/>
          <a:stretch>
            <a:fillRect/>
          </a:stretch>
        </p:blipFill>
        <p:spPr bwMode="auto">
          <a:xfrm>
            <a:off x="5219700" y="188913"/>
            <a:ext cx="380682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Содержимое 2"/>
          <p:cNvSpPr>
            <a:spLocks noGrp="1"/>
          </p:cNvSpPr>
          <p:nvPr>
            <p:ph idx="1"/>
          </p:nvPr>
        </p:nvSpPr>
        <p:spPr>
          <a:xfrm>
            <a:off x="1216025" y="3500438"/>
            <a:ext cx="3787775" cy="1944687"/>
          </a:xfrm>
        </p:spPr>
        <p:txBody>
          <a:bodyPr/>
          <a:lstStyle/>
          <a:p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Монтаж стыкуемых полуколец 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нанесенным полиуретановым герметиком Сазиласт-24 снизу на высоту шва 30-40 мм (в случае применения варианта шва № 2 «Жгут»);</a:t>
            </a:r>
            <a:endParaRPr lang="ru-RU" altLang="ru-RU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19" name="Содержимое 2"/>
          <p:cNvSpPr txBox="1">
            <a:spLocks/>
          </p:cNvSpPr>
          <p:nvPr/>
        </p:nvSpPr>
        <p:spPr bwMode="auto">
          <a:xfrm>
            <a:off x="5148263" y="3500438"/>
            <a:ext cx="3995737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4) Введение в шов между торцами стыкуемых полуколец </a:t>
            </a:r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помощью деревянной конопатки и киянки пенополиэтиленового жгута Изодом (в случае применения варианта шва № 2 «Жгут»);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20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8" r="9560" b="17647"/>
          <a:stretch>
            <a:fillRect/>
          </a:stretch>
        </p:blipFill>
        <p:spPr bwMode="auto">
          <a:xfrm>
            <a:off x="1216025" y="404813"/>
            <a:ext cx="38115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r="13095" b="16554"/>
          <a:stretch>
            <a:fillRect/>
          </a:stretch>
        </p:blipFill>
        <p:spPr bwMode="auto">
          <a:xfrm>
            <a:off x="5111750" y="404813"/>
            <a:ext cx="4032250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1201738" y="3573463"/>
            <a:ext cx="3787775" cy="1943100"/>
          </a:xfrm>
        </p:spPr>
        <p:txBody>
          <a:bodyPr/>
          <a:lstStyle/>
          <a:p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Заполнение шва поверх 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пенополиэтиленового жгута Изодом полиуретановым герметиком Сазиласт-24 вровень с краями стыкуемых полуколец (в случае применения варианта шва № 2 «Жгут»);</a:t>
            </a:r>
            <a:endParaRPr lang="ru-RU" altLang="ru-RU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3" name="Содержимое 2"/>
          <p:cNvSpPr txBox="1">
            <a:spLocks/>
          </p:cNvSpPr>
          <p:nvPr/>
        </p:nvSpPr>
        <p:spPr bwMode="auto">
          <a:xfrm>
            <a:off x="5148263" y="3573463"/>
            <a:ext cx="36718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6) Перекрытие шва из полиуретанового герметика </a:t>
            </a:r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самоклеющейся лентой гидроизоляционной Герлен на тканевой основе (в случае применения вариантов швов №1 «Герметик», №2 «Жгут», №3 «Пена»);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3" r="27362" b="20062"/>
          <a:stretch>
            <a:fillRect/>
          </a:stretch>
        </p:blipFill>
        <p:spPr bwMode="auto">
          <a:xfrm>
            <a:off x="1216025" y="390525"/>
            <a:ext cx="374650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3" b="11177"/>
          <a:stretch>
            <a:fillRect/>
          </a:stretch>
        </p:blipFill>
        <p:spPr bwMode="auto">
          <a:xfrm>
            <a:off x="5148263" y="390525"/>
            <a:ext cx="3887787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Содержимое 2"/>
          <p:cNvSpPr>
            <a:spLocks noGrp="1"/>
          </p:cNvSpPr>
          <p:nvPr>
            <p:ph idx="1"/>
          </p:nvPr>
        </p:nvSpPr>
        <p:spPr>
          <a:xfrm>
            <a:off x="1323975" y="3860800"/>
            <a:ext cx="3590925" cy="1944688"/>
          </a:xfrm>
        </p:spPr>
        <p:txBody>
          <a:bodyPr/>
          <a:lstStyle/>
          <a:p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Введение в шов между стыкуемыми полукольцами 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поверх полиуретанового герметика Сазиласт-24 монтажной пены «</a:t>
            </a:r>
            <a:r>
              <a:rPr lang="en-US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Penosil Gold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Gun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65» (в случае применения варианта шва № 3 «Пена»);</a:t>
            </a:r>
            <a:endParaRPr lang="ru-RU" altLang="ru-RU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7" name="Содержимое 2"/>
          <p:cNvSpPr txBox="1">
            <a:spLocks/>
          </p:cNvSpPr>
          <p:nvPr/>
        </p:nvSpPr>
        <p:spPr bwMode="auto">
          <a:xfrm>
            <a:off x="5135563" y="3860800"/>
            <a:ext cx="3871912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8) Срезка выступающей пены после ее отверждения вровень с торцами стыкуемых полуколец </a:t>
            </a:r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помощью 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канцелярского ножа со сменными лезвиями </a:t>
            </a:r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(в случае применения варианта шва № 3 «Пена»);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68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24" t="2" b="20267"/>
          <a:stretch>
            <a:fillRect/>
          </a:stretch>
        </p:blipFill>
        <p:spPr bwMode="auto">
          <a:xfrm>
            <a:off x="1270000" y="392113"/>
            <a:ext cx="3700463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" t="343" r="20554" b="17902"/>
          <a:stretch>
            <a:fillRect/>
          </a:stretch>
        </p:blipFill>
        <p:spPr bwMode="auto">
          <a:xfrm>
            <a:off x="5092700" y="392113"/>
            <a:ext cx="3957638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1211263" y="3860800"/>
            <a:ext cx="3576637" cy="1944688"/>
          </a:xfrm>
        </p:spPr>
        <p:txBody>
          <a:bodyPr/>
          <a:lstStyle/>
          <a:p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Перекрытие шва с 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монтажной пеной «</a:t>
            </a:r>
            <a:r>
              <a:rPr lang="en-US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Penosil Gold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Gun</a:t>
            </a: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65» самоклеющейся лентой гидроизоляционной Герлен на тканевой основе (в случае применения варианта шва № 3 «Пена»);</a:t>
            </a:r>
            <a:endParaRPr lang="ru-RU" altLang="ru-RU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1" name="Содержимое 2"/>
          <p:cNvSpPr txBox="1">
            <a:spLocks/>
          </p:cNvSpPr>
          <p:nvPr/>
        </p:nvSpPr>
        <p:spPr bwMode="auto">
          <a:xfrm>
            <a:off x="5135563" y="3860800"/>
            <a:ext cx="387191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10) Нанесение поверх ленты Герлен на тканевой основе горячей битумной мастики  для последующей двухслойной оклеечной гидроизоляции </a:t>
            </a:r>
            <a:r>
              <a:rPr lang="ru-RU" altLang="ru-RU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наплавляемыми рулонными материалами фирмы «ТехноНИКОЛЬ».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89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60" b="19289"/>
          <a:stretch>
            <a:fillRect/>
          </a:stretch>
        </p:blipFill>
        <p:spPr bwMode="auto">
          <a:xfrm>
            <a:off x="1211263" y="393700"/>
            <a:ext cx="3703637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7" t="-204" r="13538" b="19073"/>
          <a:stretch>
            <a:fillRect/>
          </a:stretch>
        </p:blipFill>
        <p:spPr bwMode="auto">
          <a:xfrm>
            <a:off x="5054600" y="404813"/>
            <a:ext cx="40322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1835150" y="188913"/>
            <a:ext cx="6684963" cy="1281112"/>
          </a:xfrm>
        </p:spPr>
        <p:txBody>
          <a:bodyPr/>
          <a:lstStyle/>
          <a:p>
            <a:pPr algn="ctr"/>
            <a:r>
              <a:rPr lang="ru-RU" altLang="ru-RU" b="1" smtClean="0"/>
              <a:t>Стоимость материалов для заделки швов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900113" y="1470025"/>
          <a:ext cx="8135937" cy="4953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3208"/>
                <a:gridCol w="1524082"/>
                <a:gridCol w="729726"/>
                <a:gridCol w="802700"/>
                <a:gridCol w="875672"/>
                <a:gridCol w="802700"/>
                <a:gridCol w="729726"/>
                <a:gridCol w="802700"/>
                <a:gridCol w="729726"/>
                <a:gridCol w="765697"/>
              </a:tblGrid>
              <a:tr h="21028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996" marR="359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Цена, руб</a:t>
                      </a:r>
                      <a:r>
                        <a:rPr lang="ru-RU" sz="1200" dirty="0" smtClean="0">
                          <a:effectLst/>
                        </a:rPr>
                        <a:t>./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</a:rPr>
                        <a:t>ед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Кол-во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Расход материала на </a:t>
                      </a:r>
                      <a:r>
                        <a:rPr lang="ru-RU" sz="1200" dirty="0" smtClean="0">
                          <a:effectLst/>
                        </a:rPr>
                        <a:t>шов / стоимость </a:t>
                      </a:r>
                      <a:r>
                        <a:rPr lang="ru-RU" sz="1200" dirty="0">
                          <a:effectLst/>
                        </a:rPr>
                        <a:t>материалов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1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 все 11 швов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 </a:t>
                      </a: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Вариант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«Герметик»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 </a:t>
                      </a: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Вариант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«Жгут»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</a:t>
                      </a: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Вариант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«Пена»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 </a:t>
                      </a: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Вариант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«Лента»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 </a:t>
                      </a: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Вариант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spc="-2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«Ступенька»</a:t>
                      </a:r>
                      <a:endParaRPr lang="ru-RU" sz="1000" spc="-2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Герметик </a:t>
                      </a:r>
                      <a:endParaRPr lang="ru-RU" sz="1200" dirty="0" smtClean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</a:rPr>
                        <a:t>Сазипласт</a:t>
                      </a:r>
                      <a:r>
                        <a:rPr lang="ru-RU" sz="1200" dirty="0" smtClean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24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33,0 кг </a:t>
                      </a: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(</a:t>
                      </a:r>
                      <a:r>
                        <a:rPr lang="ru-RU" sz="1100" dirty="0">
                          <a:effectLst/>
                        </a:rPr>
                        <a:t>2 </a:t>
                      </a:r>
                      <a:r>
                        <a:rPr lang="ru-RU" sz="1100" dirty="0" smtClean="0">
                          <a:effectLst/>
                        </a:rPr>
                        <a:t>ведра)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25,9 кг/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3626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6,4 кг/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896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3,7 кг/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518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1,9 кг/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266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1,1 кг/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154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9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Жгут Вилатерм 30/8мм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18 м (6 шт. по 3 метра)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 жгутов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180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 жгута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90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 жгута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60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4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Пена монтажная </a:t>
                      </a:r>
                      <a:r>
                        <a:rPr lang="en-US" sz="1200" dirty="0" err="1">
                          <a:effectLst/>
                        </a:rPr>
                        <a:t>Penosil</a:t>
                      </a:r>
                      <a:r>
                        <a:rPr lang="en-US" sz="1200" dirty="0">
                          <a:effectLst/>
                        </a:rPr>
                        <a:t> Gold </a:t>
                      </a:r>
                      <a:r>
                        <a:rPr lang="ru-RU" sz="1200" dirty="0" smtClean="0">
                          <a:effectLst/>
                        </a:rPr>
                        <a:t>65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270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 </a:t>
                      </a:r>
                      <a:r>
                        <a:rPr lang="ru-RU" sz="1100" dirty="0" smtClean="0">
                          <a:effectLst/>
                        </a:rPr>
                        <a:t>баллон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(65 л)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 </a:t>
                      </a:r>
                      <a:r>
                        <a:rPr lang="ru-RU" sz="1100" smtClean="0">
                          <a:effectLst/>
                        </a:rPr>
                        <a:t>баллон</a:t>
                      </a:r>
                      <a:r>
                        <a:rPr lang="ru-RU" sz="1100" dirty="0">
                          <a:effectLst/>
                        </a:rPr>
                        <a:t>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270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2,7 л/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11,2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9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Лента </a:t>
                      </a:r>
                      <a:r>
                        <a:rPr lang="ru-RU" sz="1200" dirty="0" err="1" smtClean="0">
                          <a:effectLst/>
                        </a:rPr>
                        <a:t>гидро</a:t>
                      </a:r>
                      <a:r>
                        <a:rPr lang="ru-RU" sz="1200" dirty="0" smtClean="0">
                          <a:effectLst/>
                        </a:rPr>
                        <a:t>-изоляционная </a:t>
                      </a:r>
                      <a:r>
                        <a:rPr lang="ru-RU" sz="1200" dirty="0" err="1">
                          <a:effectLst/>
                        </a:rPr>
                        <a:t>Герлен</a:t>
                      </a:r>
                      <a:r>
                        <a:rPr lang="ru-RU" sz="1200" dirty="0">
                          <a:effectLst/>
                        </a:rPr>
                        <a:t> ЛТ 45 х 1,5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23,9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 метров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 </a:t>
                      </a:r>
                      <a:r>
                        <a:rPr lang="ru-RU" sz="1100" dirty="0">
                          <a:effectLst/>
                        </a:rPr>
                        <a:t>метров/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478 </a:t>
                      </a:r>
                      <a:r>
                        <a:rPr lang="ru-RU" sz="1100" dirty="0">
                          <a:effectLst/>
                        </a:rPr>
                        <a:t>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2,8 м/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66,952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2,8 м/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66,952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2,8 м/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66,952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Лента БРИТ-А   100 х 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40 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spc="-20">
                          <a:effectLst/>
                        </a:rPr>
                        <a:t>40 метров/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spc="-20">
                          <a:effectLst/>
                        </a:rPr>
                        <a:t>4800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5,5 м/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660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6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Сухая смесь </a:t>
                      </a:r>
                      <a:endParaRPr lang="ru-RU" sz="1200" dirty="0" smtClean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</a:rPr>
                        <a:t>Эмако</a:t>
                      </a:r>
                      <a:r>
                        <a:rPr lang="ru-RU" sz="1200" dirty="0" smtClean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S</a:t>
                      </a:r>
                      <a:r>
                        <a:rPr lang="ru-RU" sz="1200" dirty="0">
                          <a:effectLst/>
                        </a:rPr>
                        <a:t>88</a:t>
                      </a:r>
                      <a:r>
                        <a:rPr lang="en-US" sz="1200" dirty="0">
                          <a:effectLst/>
                        </a:rPr>
                        <a:t>C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8,5 кг на шов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spc="-2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8,5 кг/ 374 </a:t>
                      </a:r>
                      <a:r>
                        <a:rPr lang="ru-RU" sz="1100" dirty="0" smtClean="0">
                          <a:effectLst/>
                        </a:rPr>
                        <a:t>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6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Сроки </a:t>
                      </a:r>
                      <a:r>
                        <a:rPr lang="ru-RU" sz="1200" dirty="0" smtClean="0">
                          <a:effectLst/>
                        </a:rPr>
                        <a:t>герме-</a:t>
                      </a:r>
                      <a:r>
                        <a:rPr lang="ru-RU" sz="1200" dirty="0" err="1" smtClean="0">
                          <a:effectLst/>
                        </a:rPr>
                        <a:t>тизации</a:t>
                      </a:r>
                      <a:r>
                        <a:rPr lang="ru-RU" sz="1200" dirty="0">
                          <a:effectLst/>
                        </a:rPr>
                        <a:t>, мин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spc="-20" dirty="0">
                          <a:effectLst/>
                        </a:rPr>
                        <a:t>720 </a:t>
                      </a:r>
                      <a:endParaRPr lang="ru-RU" sz="1100" spc="-2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spc="-20" dirty="0" smtClean="0">
                          <a:effectLst/>
                        </a:rPr>
                        <a:t>(</a:t>
                      </a:r>
                      <a:r>
                        <a:rPr lang="ru-RU" sz="1100" spc="-20" dirty="0">
                          <a:effectLst/>
                        </a:rPr>
                        <a:t>12 часов)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80-82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85-95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89-126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78-113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93-98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332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Итого: 4620+180+270+478+4800=10348 руб.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9354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962,92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674,95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344,15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588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31"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 том числе на 1 погонный метр шва </a:t>
                      </a:r>
                      <a:r>
                        <a:rPr lang="en-US" sz="1100">
                          <a:effectLst/>
                        </a:rPr>
                        <a:t>R</a:t>
                      </a:r>
                      <a:r>
                        <a:rPr lang="ru-RU" sz="1100" baseline="-25000">
                          <a:effectLst/>
                        </a:rPr>
                        <a:t>ср</a:t>
                      </a:r>
                      <a:r>
                        <a:rPr lang="ru-RU" sz="1100">
                          <a:effectLst/>
                        </a:rPr>
                        <a:t>=0,75+0,07=0,82 м </a:t>
                      </a:r>
                      <a:r>
                        <a:rPr lang="en-US" sz="1100">
                          <a:effectLst/>
                        </a:rPr>
                        <a:t>L</a:t>
                      </a:r>
                      <a:r>
                        <a:rPr lang="ru-RU" sz="1100" baseline="-25000">
                          <a:effectLst/>
                        </a:rPr>
                        <a:t>ср</a:t>
                      </a:r>
                      <a:r>
                        <a:rPr lang="ru-RU" sz="1100">
                          <a:effectLst/>
                        </a:rPr>
                        <a:t>= 2,57 м.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375 руб.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263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134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257 руб.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229 руб.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13">
                <a:tc gridSpan="10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Пакля строительная 30 руб./кг, битум 13 руб./кг, бензин 30 руб./кг, 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стоимость </a:t>
                      </a:r>
                      <a:r>
                        <a:rPr lang="ru-RU" sz="1200" dirty="0">
                          <a:effectLst/>
                        </a:rPr>
                        <a:t>1 шва 21,5 руб., 8,5 руб. </a:t>
                      </a:r>
                      <a:r>
                        <a:rPr lang="ru-RU" sz="1200" dirty="0" err="1">
                          <a:effectLst/>
                        </a:rPr>
                        <a:t>п.м</a:t>
                      </a:r>
                      <a:r>
                        <a:rPr lang="ru-RU" sz="1200" dirty="0" smtClean="0">
                          <a:effectLst/>
                        </a:rPr>
                        <a:t>. время монтажа 1 шва - 120 </a:t>
                      </a:r>
                      <a:r>
                        <a:rPr lang="ru-RU" sz="1200" dirty="0">
                          <a:effectLst/>
                        </a:rPr>
                        <a:t>минут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209" marR="5420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1187450" y="15875"/>
            <a:ext cx="3097213" cy="6842125"/>
          </a:xfrm>
        </p:spPr>
        <p:txBody>
          <a:bodyPr/>
          <a:lstStyle/>
          <a:p>
            <a:pPr algn="just"/>
            <a:r>
              <a:rPr lang="ru-RU" alt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br>
              <a:rPr lang="ru-RU" alt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Область применения ………..4</a:t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Нормативные ссылки………..5</a:t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Термины, определения и сокращения …………………….9</a:t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Материалы и технологии заделки швов между звеньями водопропускных труб из полуколец	……………………...13</a:t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Технология заделки швов с применением полиуретановых </a:t>
            </a:r>
            <a:r>
              <a:rPr lang="ru-RU" alt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герметиков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……………………..19</a:t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Технология заделки швов с применением полиуретановых </a:t>
            </a:r>
            <a:r>
              <a:rPr lang="ru-RU" alt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герметиков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пенополиэтилено-вых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жгутов.……………………39</a:t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Технология заделки швов с применением полиуретановых </a:t>
            </a:r>
            <a:r>
              <a:rPr lang="ru-RU" alt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герметиков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монтажных пен...59</a:t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Технология заделки швов с применением битумно-поли-мерных стыковочных лент…...73</a:t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регистрации изменений...86</a:t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39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84675" y="15875"/>
            <a:ext cx="4759325" cy="684212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604250" cy="6858000"/>
          </a:xfrm>
        </p:spPr>
        <p:txBody>
          <a:bodyPr/>
          <a:lstStyle/>
          <a:p>
            <a:pPr algn="ctr"/>
            <a:r>
              <a:rPr lang="ru-RU" altLang="ru-RU" sz="2800" b="1" smtClean="0"/>
              <a:t>Вариант заделки швов труб по ВСН 32-81</a:t>
            </a: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r>
              <a:rPr lang="ru-RU" altLang="ru-RU" sz="2400" smtClean="0"/>
              <a:t>1 - стыкуемые элементы трубы; 2 -  битумный лак;</a:t>
            </a:r>
            <a:br>
              <a:rPr lang="ru-RU" altLang="ru-RU" sz="2400" smtClean="0"/>
            </a:br>
            <a:r>
              <a:rPr lang="ru-RU" altLang="ru-RU" sz="2400" smtClean="0"/>
              <a:t>3 – горячая мастика; 4 – стеклоткань в два слоя;</a:t>
            </a:r>
            <a:br>
              <a:rPr lang="ru-RU" altLang="ru-RU" sz="2400" smtClean="0"/>
            </a:br>
            <a:r>
              <a:rPr lang="ru-RU" altLang="ru-RU" sz="2400" smtClean="0"/>
              <a:t>5 – слои горячей битумной мастики; 6 – пакля, пропитанная смесью битума с бензином 1:1; </a:t>
            </a:r>
            <a:br>
              <a:rPr lang="ru-RU" altLang="ru-RU" sz="2400" smtClean="0"/>
            </a:br>
            <a:r>
              <a:rPr lang="ru-RU" altLang="ru-RU" sz="2400" smtClean="0"/>
              <a:t>7 – цементно-песчаный раствор состава 1:3</a:t>
            </a:r>
            <a:endParaRPr lang="ru-RU" altLang="ru-RU" sz="2400" b="1" smtClean="0">
              <a:solidFill>
                <a:srgbClr val="0D0D0D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" r="3809" b="2092"/>
          <a:stretch>
            <a:fillRect/>
          </a:stretch>
        </p:blipFill>
        <p:spPr bwMode="auto">
          <a:xfrm>
            <a:off x="1116013" y="476250"/>
            <a:ext cx="7488237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187450" y="0"/>
            <a:ext cx="7956550" cy="1281113"/>
          </a:xfrm>
        </p:spPr>
        <p:txBody>
          <a:bodyPr/>
          <a:lstStyle/>
          <a:p>
            <a:pPr algn="ctr"/>
            <a:r>
              <a:rPr lang="ru-RU" altLang="ru-RU" sz="3400" b="1" smtClean="0"/>
              <a:t>Предлагаемые варианты заделки швов в железобетонных трубах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353425" cy="1316038"/>
          </a:xfrm>
        </p:spPr>
        <p:txBody>
          <a:bodyPr/>
          <a:lstStyle/>
          <a:p>
            <a:pPr algn="just">
              <a:defRPr/>
            </a:pPr>
            <a:r>
              <a:rPr lang="ru-RU" sz="2000" u="sng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Вариант 1</a:t>
            </a:r>
            <a:r>
              <a:rPr lang="en-US" sz="2000" u="sng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(</a:t>
            </a:r>
            <a:r>
              <a:rPr lang="ru-RU" sz="2000" u="sng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«Герметик»)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: Двухкомпонентный полиуретановый герметик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ИЖОРА®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или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САЗИЛАСТ-24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на всю высоту шва с последующей гидроизоляцией </a:t>
            </a:r>
            <a:r>
              <a:rPr lang="ru-RU" sz="2000" kern="18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рулонными материалами фирмы «</a:t>
            </a:r>
            <a:r>
              <a:rPr lang="ru-RU" sz="2000" kern="1800" dirty="0" err="1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ТехноНИКОЛЬ</a:t>
            </a:r>
            <a:r>
              <a:rPr lang="ru-RU" sz="2000" kern="18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»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через слой ленты гидроизоляционной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Герлен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ЛТ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на тканевой основе.</a:t>
            </a:r>
          </a:p>
          <a:p>
            <a:pPr>
              <a:defRPr/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" r="1241"/>
          <a:stretch>
            <a:fillRect/>
          </a:stretch>
        </p:blipFill>
        <p:spPr bwMode="auto">
          <a:xfrm>
            <a:off x="1187450" y="2513013"/>
            <a:ext cx="7561263" cy="434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0"/>
            <a:ext cx="7705725" cy="1944688"/>
          </a:xfrm>
        </p:spPr>
        <p:txBody>
          <a:bodyPr/>
          <a:lstStyle/>
          <a:p>
            <a:pPr algn="just">
              <a:defRPr/>
            </a:pPr>
            <a:r>
              <a:rPr lang="ru-RU" sz="2000" u="sng" spc="-10" dirty="0" smtClean="0">
                <a:latin typeface="Times New Roman"/>
                <a:ea typeface="Calibri"/>
                <a:cs typeface="Times New Roman"/>
              </a:rPr>
              <a:t>Вариант 2 («Жгут»)</a:t>
            </a:r>
            <a:r>
              <a:rPr lang="ru-RU" sz="2000" spc="-10" dirty="0" smtClean="0">
                <a:latin typeface="Times New Roman"/>
                <a:ea typeface="Calibri"/>
                <a:cs typeface="Times New Roman"/>
              </a:rPr>
              <a:t>: Полиуретановый герметик</a:t>
            </a:r>
            <a:r>
              <a:rPr lang="ru-RU" sz="2000" b="1" spc="-10" dirty="0" smtClean="0">
                <a:latin typeface="Times New Roman"/>
                <a:ea typeface="Calibri"/>
                <a:cs typeface="Times New Roman"/>
              </a:rPr>
              <a:t> ИЖОРА®</a:t>
            </a:r>
            <a:r>
              <a:rPr lang="ru-RU" sz="2000" spc="-10" dirty="0" smtClean="0">
                <a:latin typeface="Times New Roman"/>
                <a:ea typeface="Calibri"/>
                <a:cs typeface="Times New Roman"/>
              </a:rPr>
              <a:t> или </a:t>
            </a:r>
            <a:r>
              <a:rPr lang="ru-RU" sz="2000" b="1" spc="-10" dirty="0" smtClean="0">
                <a:latin typeface="Times New Roman"/>
                <a:ea typeface="Calibri"/>
                <a:cs typeface="Times New Roman"/>
              </a:rPr>
              <a:t>САЗИЛАСТ-24</a:t>
            </a:r>
            <a:r>
              <a:rPr lang="ru-RU" sz="2000" spc="-10" dirty="0" smtClean="0">
                <a:latin typeface="Times New Roman"/>
                <a:ea typeface="Calibri"/>
                <a:cs typeface="Times New Roman"/>
              </a:rPr>
              <a:t> снизу и сверху толщиной по 30-40 мм с закладкой центра шва пенополиэтиленовыми жгутами </a:t>
            </a:r>
            <a:r>
              <a:rPr lang="ru-RU" sz="2000" b="1" spc="-10" dirty="0" err="1" smtClean="0">
                <a:latin typeface="Times New Roman"/>
                <a:ea typeface="Calibri"/>
                <a:cs typeface="Times New Roman"/>
              </a:rPr>
              <a:t>Вилатерм</a:t>
            </a:r>
            <a:r>
              <a:rPr lang="ru-RU" sz="2000" spc="-10" dirty="0" smtClean="0">
                <a:latin typeface="Times New Roman"/>
                <a:ea typeface="Calibri"/>
                <a:cs typeface="Times New Roman"/>
              </a:rPr>
              <a:t> или «</a:t>
            </a:r>
            <a:r>
              <a:rPr lang="en-US" sz="2000" b="1" spc="-10" dirty="0" smtClean="0">
                <a:latin typeface="Times New Roman"/>
                <a:ea typeface="Calibri"/>
                <a:cs typeface="Times New Roman"/>
              </a:rPr>
              <a:t>ISODOM</a:t>
            </a:r>
            <a:r>
              <a:rPr lang="ru-RU" sz="2000" spc="-10" dirty="0" smtClean="0">
                <a:latin typeface="Times New Roman"/>
                <a:ea typeface="Calibri"/>
                <a:cs typeface="Times New Roman"/>
              </a:rPr>
              <a:t>» с последующей оклеечной гидроизоляцией </a:t>
            </a:r>
            <a:r>
              <a:rPr lang="ru-RU" sz="2000" kern="1800" spc="-1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рулонными материалами фирмы «</a:t>
            </a:r>
            <a:r>
              <a:rPr lang="ru-RU" sz="2000" kern="1800" spc="-1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ТехноНИКОЛЬ</a:t>
            </a:r>
            <a:r>
              <a:rPr lang="ru-RU" sz="2000" kern="1800" spc="-1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</a:t>
            </a:r>
            <a:r>
              <a:rPr lang="ru-RU" sz="2000" spc="-10" dirty="0" smtClean="0">
                <a:latin typeface="Times New Roman"/>
                <a:ea typeface="Calibri"/>
                <a:cs typeface="Times New Roman"/>
              </a:rPr>
              <a:t> через слой любой ленты герметизирующей гидроизоляционной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на тканевой основе</a:t>
            </a:r>
            <a:r>
              <a:rPr lang="ru-RU" sz="2000" spc="-1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.</a:t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dirty="0" smtClean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" t="1456" r="2153" b="903"/>
          <a:stretch>
            <a:fillRect/>
          </a:stretch>
        </p:blipFill>
        <p:spPr bwMode="auto">
          <a:xfrm>
            <a:off x="1403350" y="1916113"/>
            <a:ext cx="7489825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Содержимое 5"/>
          <p:cNvSpPr>
            <a:spLocks noGrp="1"/>
          </p:cNvSpPr>
          <p:nvPr>
            <p:ph idx="1"/>
          </p:nvPr>
        </p:nvSpPr>
        <p:spPr>
          <a:xfrm flipH="1" flipV="1">
            <a:off x="8893175" y="6851650"/>
            <a:ext cx="44450" cy="46038"/>
          </a:xfrm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0"/>
            <a:ext cx="7956550" cy="1916113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 smtClean="0">
                <a:latin typeface="Times New Roman"/>
                <a:ea typeface="Calibri"/>
                <a:cs typeface="Times New Roman"/>
              </a:rPr>
              <a:t>Вариант 3 («Пена»):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Полиуретановый герметик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 ИЖОРА®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или </a:t>
            </a: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САЗИЛАСТ-24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, но вместо жгута вводится полиуретановая монтажная пена (например, </a:t>
            </a:r>
            <a:r>
              <a:rPr lang="en-US" sz="2000" dirty="0" err="1" smtClean="0">
                <a:latin typeface="Times New Roman"/>
                <a:ea typeface="Calibri"/>
                <a:cs typeface="Times New Roman"/>
              </a:rPr>
              <a:t>Penosil</a:t>
            </a:r>
            <a:r>
              <a:rPr lang="en-US" sz="2000" dirty="0" smtClean="0">
                <a:latin typeface="Times New Roman"/>
                <a:ea typeface="Calibri"/>
                <a:cs typeface="Times New Roman"/>
              </a:rPr>
              <a:t> Gold Gun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65) с </a:t>
            </a:r>
            <a:r>
              <a:rPr lang="ru-RU" sz="2000" spc="-10" dirty="0">
                <a:latin typeface="Times New Roman"/>
                <a:ea typeface="Calibri"/>
                <a:cs typeface="Times New Roman"/>
              </a:rPr>
              <a:t>последующей оклеечной гидроизоляцией </a:t>
            </a:r>
            <a:r>
              <a:rPr lang="ru-RU" sz="2000" kern="1800" spc="-1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рулонными материалами фирмы «</a:t>
            </a:r>
            <a:r>
              <a:rPr lang="ru-RU" sz="2000" kern="1800" spc="-1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ТехноНИКОЛЬ</a:t>
            </a:r>
            <a:r>
              <a:rPr lang="ru-RU" sz="2000" kern="1800" spc="-1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</a:t>
            </a:r>
            <a:r>
              <a:rPr lang="ru-RU" sz="2000" spc="-10" dirty="0">
                <a:latin typeface="Times New Roman"/>
                <a:ea typeface="Calibri"/>
                <a:cs typeface="Times New Roman"/>
              </a:rPr>
              <a:t> через слой любой ленты герметизирующей гидроизоляционной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на тканевой основе, например, </a:t>
            </a:r>
            <a:r>
              <a:rPr lang="ru-RU" sz="2000" spc="-10" dirty="0">
                <a:latin typeface="Times New Roman"/>
                <a:ea typeface="Calibri"/>
                <a:cs typeface="Times New Roman"/>
              </a:rPr>
              <a:t>ВИКАР (</a:t>
            </a:r>
            <a:r>
              <a:rPr lang="ru-RU" sz="2000" spc="-10" dirty="0" err="1">
                <a:latin typeface="Times New Roman"/>
                <a:ea typeface="Calibri"/>
                <a:cs typeface="Times New Roman"/>
              </a:rPr>
              <a:t>Герлен</a:t>
            </a:r>
            <a:r>
              <a:rPr lang="ru-RU" sz="2000" spc="-10" dirty="0" smtClean="0">
                <a:latin typeface="Times New Roman"/>
                <a:ea typeface="Calibri"/>
                <a:cs typeface="Times New Roman"/>
              </a:rPr>
              <a:t>) или другой аналогичной. </a:t>
            </a:r>
            <a:endParaRPr lang="ru-RU" sz="2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755650" y="1844675"/>
            <a:ext cx="8388350" cy="5013325"/>
          </a:xfrm>
        </p:spPr>
        <p:txBody>
          <a:bodyPr/>
          <a:lstStyle/>
          <a:p>
            <a:pPr>
              <a:buFont typeface="Wingdings 3" panose="05040102010807070707" pitchFamily="18" charset="2"/>
              <a:buNone/>
            </a:pPr>
            <a:endParaRPr lang="ru-RU" altLang="ru-RU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1916113"/>
            <a:ext cx="8291512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0"/>
            <a:ext cx="7885112" cy="1990725"/>
          </a:xfrm>
        </p:spPr>
        <p:txBody>
          <a:bodyPr/>
          <a:lstStyle/>
          <a:p>
            <a:pPr algn="just">
              <a:defRPr/>
            </a:pPr>
            <a:r>
              <a:rPr lang="ru-RU" sz="2000" u="sng" dirty="0" smtClean="0">
                <a:latin typeface="Times New Roman"/>
                <a:ea typeface="Calibri"/>
                <a:cs typeface="Times New Roman"/>
              </a:rPr>
              <a:t>Вариант 4 («Лента»)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: Предварительное закрепление (до монтажа полуколец) битумно-полимерных стыковочных лент «БРИТ-А» на битумную мастику с оплавлением лент в стыке газовой горелкой и заливкой поверху горячей битумно-полимерной мастикой с  </a:t>
            </a:r>
            <a:r>
              <a:rPr lang="ru-RU" sz="2000" spc="-10" dirty="0">
                <a:latin typeface="Times New Roman"/>
                <a:ea typeface="Calibri"/>
                <a:cs typeface="Times New Roman"/>
              </a:rPr>
              <a:t>последующей оклеечной гидроизоляцией </a:t>
            </a:r>
            <a:r>
              <a:rPr lang="ru-RU" sz="2000" spc="-10" dirty="0" smtClean="0">
                <a:latin typeface="Times New Roman"/>
                <a:ea typeface="Calibri"/>
                <a:cs typeface="Times New Roman"/>
              </a:rPr>
              <a:t>любыми </a:t>
            </a:r>
            <a:r>
              <a:rPr lang="ru-RU" sz="2000" kern="1800" spc="-1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рулонными материалами </a:t>
            </a:r>
            <a:r>
              <a:rPr lang="ru-RU" sz="2000" kern="1800" spc="-1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фирмы «</a:t>
            </a:r>
            <a:r>
              <a:rPr lang="ru-RU" sz="2000" kern="1800" spc="-1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ТехноНИКОЛЬ</a:t>
            </a:r>
            <a:r>
              <a:rPr lang="ru-RU" sz="2000" kern="1800" spc="-1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</a:t>
            </a:r>
            <a:r>
              <a:rPr lang="ru-RU" sz="2000" spc="-1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без ленты ВИКАР (</a:t>
            </a:r>
            <a:r>
              <a:rPr lang="ru-RU" sz="2000" dirty="0" err="1" smtClean="0">
                <a:latin typeface="Times New Roman"/>
                <a:ea typeface="Calibri"/>
                <a:cs typeface="Times New Roman"/>
              </a:rPr>
              <a:t>Герлен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).</a:t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dirty="0" smtClean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1990725"/>
            <a:ext cx="7885112" cy="4886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0"/>
            <a:ext cx="7705725" cy="1412875"/>
          </a:xfrm>
        </p:spPr>
        <p:txBody>
          <a:bodyPr/>
          <a:lstStyle/>
          <a:p>
            <a:pPr algn="just">
              <a:defRPr/>
            </a:pPr>
            <a:r>
              <a:rPr lang="ru-RU" sz="2000" u="sng" dirty="0" smtClean="0">
                <a:latin typeface="Times New Roman"/>
                <a:ea typeface="Calibri"/>
                <a:cs typeface="Times New Roman"/>
              </a:rPr>
              <a:t>Вариант 4/1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: Закрепление битумно-полимерных стыковочных лент «БРИТ-А» на битумную мастику без оплавления стыка газовой горелкой, но с заливкой поверху битумно-полимерной мастикой с оклеечной гидроизоляцией </a:t>
            </a:r>
            <a:r>
              <a:rPr lang="ru-RU" sz="2000" kern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материалами фирмы «</a:t>
            </a:r>
            <a:r>
              <a:rPr lang="ru-RU" sz="2000" kern="18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ТехноНИКОЛЬ</a:t>
            </a:r>
            <a:r>
              <a:rPr lang="ru-RU" sz="2000" kern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dirty="0" smtClean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1412875"/>
            <a:ext cx="7885112" cy="5445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0"/>
            <a:ext cx="7634287" cy="1989138"/>
          </a:xfrm>
        </p:spPr>
        <p:txBody>
          <a:bodyPr/>
          <a:lstStyle/>
          <a:p>
            <a:pPr algn="just"/>
            <a:r>
              <a:rPr lang="ru-RU" altLang="ru-RU" sz="2000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5 («ступенька, раструб»):</a:t>
            </a: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Заделка ступенчатого шва пенополиэтиленовыми жгутами </a:t>
            </a: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Вилатерм </a:t>
            </a: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ISODOM</a:t>
            </a: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полиуретановому герметику </a:t>
            </a:r>
            <a:r>
              <a:rPr lang="ru-RU" altLang="ru-RU" sz="2000" b="1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ИЖОРА®</a:t>
            </a:r>
            <a:r>
              <a:rPr lang="ru-RU" altLang="ru-RU" sz="20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</a:t>
            </a:r>
            <a:r>
              <a:rPr lang="ru-RU" altLang="ru-RU" sz="2000" b="1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САЗИЛАСТ-24 </a:t>
            </a: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последующей герметизацией вертикальных швов безусадочной смесью типа Эмако </a:t>
            </a:r>
            <a:r>
              <a:rPr lang="en-US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en-US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двухслойной оклеечной гидроизоляцией любыми </a:t>
            </a:r>
            <a:r>
              <a:rPr lang="ru-RU" altLang="ru-RU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наплавляемыми материалами фирмы «ТехноНИКОЛЬ».</a:t>
            </a:r>
            <a:endParaRPr lang="ru-RU" altLang="ru-RU" sz="2000" smtClean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140200" y="4941888"/>
            <a:ext cx="4487863" cy="969962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133600"/>
            <a:ext cx="7812087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971600" y="188913"/>
            <a:ext cx="8172400" cy="1281112"/>
          </a:xfrm>
        </p:spPr>
        <p:txBody>
          <a:bodyPr/>
          <a:lstStyle/>
          <a:p>
            <a:pPr algn="ctr"/>
            <a:r>
              <a:rPr lang="ru-RU" altLang="ru-RU" dirty="0" smtClean="0"/>
              <a:t>Порядок монтажа, заделки швов и гидроизоляции элементов трубы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1187450" y="4365625"/>
            <a:ext cx="3529013" cy="2016125"/>
          </a:xfrm>
        </p:spPr>
        <p:txBody>
          <a:bodyPr/>
          <a:lstStyle/>
          <a:p>
            <a:pPr marL="0" indent="0">
              <a:spcBef>
                <a:spcPct val="0"/>
              </a:spcBef>
            </a:pPr>
            <a:r>
              <a:rPr lang="ru-RU" altLang="ru-RU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Подготовка щебеночного основания в предварительно вырытом котловане  с контролем качества выполняемых работ (высотные отметки, уклон, степень уплотнения основания и др. показатели);</a:t>
            </a:r>
          </a:p>
        </p:txBody>
      </p:sp>
      <p:sp>
        <p:nvSpPr>
          <p:cNvPr id="29700" name="Содержимое 2"/>
          <p:cNvSpPr txBox="1">
            <a:spLocks/>
          </p:cNvSpPr>
          <p:nvPr/>
        </p:nvSpPr>
        <p:spPr bwMode="auto">
          <a:xfrm>
            <a:off x="1547813" y="1916113"/>
            <a:ext cx="4056062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</a:pPr>
            <a:endParaRPr lang="ru-RU" altLang="ru-RU">
              <a:solidFill>
                <a:srgbClr val="404040"/>
              </a:solidFill>
            </a:endParaRPr>
          </a:p>
        </p:txBody>
      </p:sp>
      <p:sp>
        <p:nvSpPr>
          <p:cNvPr id="29701" name="Содержимое 2"/>
          <p:cNvSpPr txBox="1">
            <a:spLocks/>
          </p:cNvSpPr>
          <p:nvPr/>
        </p:nvSpPr>
        <p:spPr bwMode="auto">
          <a:xfrm>
            <a:off x="5148263" y="4365625"/>
            <a:ext cx="36718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buClr>
                <a:schemeClr val="accent1"/>
              </a:buClr>
              <a:buFont typeface="Wingdings 3" panose="05040102010807070707" pitchFamily="18" charset="2"/>
              <a:buChar char=""/>
            </a:pP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2) Монтаж предварительно гидроизолированных битумной мастикой железобетонных фундаментных блоков с омоноличиванием стыков между ними цементно-песчаным раствором; </a:t>
            </a:r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9" t="9097" r="24956" b="30865"/>
          <a:stretch>
            <a:fillRect/>
          </a:stretch>
        </p:blipFill>
        <p:spPr bwMode="auto">
          <a:xfrm>
            <a:off x="1187450" y="1484313"/>
            <a:ext cx="364807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4" t="4321" r="17310" b="15718"/>
          <a:stretch>
            <a:fillRect/>
          </a:stretch>
        </p:blipFill>
        <p:spPr bwMode="auto">
          <a:xfrm>
            <a:off x="5121275" y="1484313"/>
            <a:ext cx="37433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на выставке</Template>
  <TotalTime>1005</TotalTime>
  <Words>1110</Words>
  <Application>Microsoft Office PowerPoint</Application>
  <PresentationFormat>Экран (4:3)</PresentationFormat>
  <Paragraphs>161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Gothic</vt:lpstr>
      <vt:lpstr>Times New Roman</vt:lpstr>
      <vt:lpstr>Wingdings 3</vt:lpstr>
      <vt:lpstr>Легкий дым</vt:lpstr>
      <vt:lpstr>Современные материалы для заделки швов между звеньями и устройство изоляции железобетонных  водопропускных труб </vt:lpstr>
      <vt:lpstr>Вариант заделки швов труб по ВСН 32-81             1 - стыкуемые элементы трубы; 2 -  битумный лак; 3 – горячая мастика; 4 – стеклоткань в два слоя; 5 – слои горячей битумной мастики; 6 – пакля, пропитанная смесью битума с бензином 1:1;  7 – цементно-песчаный раствор состава 1:3</vt:lpstr>
      <vt:lpstr>Предлагаемые варианты заделки швов в железобетонных трубах </vt:lpstr>
      <vt:lpstr>Вариант 2 («Жгут»): Полиуретановый герметик ИЖОРА® или САЗИЛАСТ-24 снизу и сверху толщиной по 30-40 мм с закладкой центра шва пенополиэтиленовыми жгутами Вилатерм или «ISODOM» с последующей оклеечной гидроизоляцией рулонными материалами фирмы «ТехноНИКОЛЬ» через слой любой ленты герметизирующей гидроизоляционной на тканевой основе. .  </vt:lpstr>
      <vt:lpstr>Вариант 3 («Пена»): Полиуретановый герметик  ИЖОРА® или САЗИЛАСТ-24, но вместо жгута вводится полиуретановая монтажная пена (например, Penosil Gold Gun 65) с последующей оклеечной гидроизоляцией рулонными материалами фирмы «ТехноНИКОЛЬ» через слой любой ленты герметизирующей гидроизоляционной на тканевой основе, например, ВИКАР (Герлен) или другой аналогичной. </vt:lpstr>
      <vt:lpstr>Вариант 4 («Лента»): Предварительное закрепление (до монтажа полуколец) битумно-полимерных стыковочных лент «БРИТ-А» на битумную мастику с оплавлением лент в стыке газовой горелкой и заливкой поверху горячей битумно-полимерной мастикой с  последующей оклеечной гидроизоляцией любыми рулонными материалами фирмы «ТехноНИКОЛЬ» без ленты ВИКАР (Герлен).   </vt:lpstr>
      <vt:lpstr>Вариант 4/1: Закрепление битумно-полимерных стыковочных лент «БРИТ-А» на битумную мастику без оплавления стыка газовой горелкой, но с заливкой поверху битумно-полимерной мастикой с оклеечной гидроизоляцией материалами фирмы «ТехноНИКОЛЬ».  </vt:lpstr>
      <vt:lpstr>Вариант 5 («ступенька, раструб»): Заделка ступенчатого шва пенополиэтиленовыми жгутами Вилатерм или ISODOM по полиуретановому герметику ИЖОРА® или САЗИЛАСТ-24 с последующей герметизацией вертикальных швов безусадочной смесью типа Эмако S88C и двухслойной оклеечной гидроизоляцией любыми наплавляемыми материалами фирмы «ТехноНИКОЛЬ».</vt:lpstr>
      <vt:lpstr>Порядок монтажа, заделки швов и гидроизоляции элементов трубы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Стоимость материалов для заделки швов</vt:lpstr>
      <vt:lpstr>             СОДЕРЖАНИЕ   1 Область применения ………..4 2 Нормативные ссылки………..5 3 Термины, определения и сокращения …………………….9 4 Материалы и технологии заделки швов между звеньями водопропускных труб из полуколец ……………………...13 5 Технология заделки швов с применением полиуретановых герметиков……………………..19 6 Технология заделки швов с применением полиуретановых герметиков и пенополиэтилено-вых жгутов.……………………39 7 Технология заделки швов с применением полиуретановых герметиков и монтажных пен...59 8 Технология заделки швов с применением битумно-поли-мерных стыковочных лент…...73 Лист регистрации изменений...86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Материалы для заделки швов между звеньями и  устройство гидроизоляции железобетонных водопропускных труб</dc:title>
  <dc:creator>1</dc:creator>
  <cp:lastModifiedBy>-</cp:lastModifiedBy>
  <cp:revision>69</cp:revision>
  <dcterms:created xsi:type="dcterms:W3CDTF">2016-10-11T16:21:37Z</dcterms:created>
  <dcterms:modified xsi:type="dcterms:W3CDTF">2016-12-13T07:24:19Z</dcterms:modified>
</cp:coreProperties>
</file>