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1"/>
  </p:notesMasterIdLst>
  <p:sldIdLst>
    <p:sldId id="357" r:id="rId2"/>
    <p:sldId id="355" r:id="rId3"/>
    <p:sldId id="285" r:id="rId4"/>
    <p:sldId id="377" r:id="rId5"/>
    <p:sldId id="361" r:id="rId6"/>
    <p:sldId id="370" r:id="rId7"/>
    <p:sldId id="375" r:id="rId8"/>
    <p:sldId id="371" r:id="rId9"/>
    <p:sldId id="376" r:id="rId10"/>
  </p:sldIdLst>
  <p:sldSz cx="10160000" cy="5715000"/>
  <p:notesSz cx="6797675" cy="9926638"/>
  <p:defaultTextStyle>
    <a:defPPr>
      <a:defRPr lang="bg-BG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F5F76"/>
    <a:srgbClr val="8497B0"/>
    <a:srgbClr val="44546A"/>
    <a:srgbClr val="71893E"/>
    <a:srgbClr val="9BBC57"/>
    <a:srgbClr val="2F3B4C"/>
    <a:srgbClr val="B3720C"/>
    <a:srgbClr val="9CD2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010" autoAdjust="0"/>
  </p:normalViewPr>
  <p:slideViewPr>
    <p:cSldViewPr snapToGrid="0">
      <p:cViewPr>
        <p:scale>
          <a:sx n="70" d="100"/>
          <a:sy n="70" d="100"/>
        </p:scale>
        <p:origin x="-570" y="-1248"/>
      </p:cViewPr>
      <p:guideLst>
        <p:guide orient="horz" pos="1800"/>
        <p:guide pos="32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102" d="100"/>
          <a:sy n="102" d="100"/>
        </p:scale>
        <p:origin x="3528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7132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7132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67DA568-A2F6-4B2A-9D7C-F0E3CED72CC4}" type="datetimeFigureOut">
              <a:rPr lang="bg-BG"/>
              <a:pPr>
                <a:defRPr/>
              </a:pPr>
              <a:t>14.3.2017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g-BG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g-BG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7132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7132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5059CE3-CE17-4FA2-B12C-3274F026334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23838" y="804863"/>
            <a:ext cx="7186613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1" name="Дата 3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FD2748BA-4192-4113-8880-B279E2BBBC79}" type="datetime1">
              <a:rPr lang="ru-RU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14.03.2017</a:t>
            </a:fld>
            <a:endParaRPr lang="ru-RU">
              <a:cs typeface="Arial" charset="0"/>
            </a:endParaRPr>
          </a:p>
        </p:txBody>
      </p:sp>
      <p:sp>
        <p:nvSpPr>
          <p:cNvPr id="7172" name="Номер слайда 4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D6A17D83-2E7C-4783-ADA0-48C938D7B238}" type="slidenum">
              <a:rPr lang="ru-RU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055CD7FE-C917-4306-A1A6-42AB2828AA2A}" type="slidenum">
              <a:rPr lang="bg-BG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bg-BG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D5301176-A815-49B5-A79A-FEDAF401829A}" type="slidenum">
              <a:rPr lang="bg-BG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bg-BG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5E0E5651-2670-47D6-ABF6-4D878F68BBA2}" type="slidenum">
              <a:rPr lang="bg-BG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bg-BG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32216B71-ED66-4CC2-9FC1-3978EC80C5BB}" type="slidenum">
              <a:rPr lang="bg-BG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bg-BG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CF429B14-97F2-45C0-9D16-4D636617B46B}" type="slidenum">
              <a:rPr lang="bg-BG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bg-BG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Slide Number Placeholder 3"/>
          <p:cNvSpPr txBox="1">
            <a:spLocks noGrp="1"/>
          </p:cNvSpPr>
          <p:nvPr/>
        </p:nvSpPr>
        <p:spPr bwMode="auto">
          <a:xfrm>
            <a:off x="3849688" y="9428163"/>
            <a:ext cx="2946400" cy="498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14CF6DF-940A-460E-89AF-AF4A6CEF8246}" type="slidenum">
              <a:rPr lang="bg-BG" sz="1200">
                <a:latin typeface="+mn-lt"/>
              </a:rPr>
              <a:pPr algn="r">
                <a:defRPr/>
              </a:pPr>
              <a:t>7</a:t>
            </a:fld>
            <a:endParaRPr lang="bg-BG" sz="1200">
              <a:latin typeface="+mn-l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b="1" smtClean="0"/>
              <a:t>Right Click on Image </a:t>
            </a:r>
            <a:r>
              <a:rPr lang="en-US" smtClean="0"/>
              <a:t>-&gt; </a:t>
            </a:r>
            <a:r>
              <a:rPr lang="en-US" b="1" smtClean="0"/>
              <a:t>Send to Back</a:t>
            </a:r>
            <a:r>
              <a:rPr lang="en-US" smtClean="0"/>
              <a:t> -&gt; </a:t>
            </a:r>
            <a:r>
              <a:rPr lang="en-US" b="1" smtClean="0"/>
              <a:t>Send to Back.</a:t>
            </a:r>
            <a:endParaRPr lang="bg-BG" smtClean="0"/>
          </a:p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  <a:defRPr/>
            </a:pPr>
            <a:fld id="{225A51F9-C277-4C46-8709-6B24FB570094}" type="slidenum">
              <a:rPr lang="bg-BG">
                <a:cs typeface="Arial" charset="0"/>
              </a:rPr>
              <a:pPr defTabSz="712788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bg-BG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Slide Number Placeholder 3"/>
          <p:cNvSpPr txBox="1">
            <a:spLocks noGrp="1"/>
          </p:cNvSpPr>
          <p:nvPr/>
        </p:nvSpPr>
        <p:spPr bwMode="auto">
          <a:xfrm>
            <a:off x="3849688" y="9428163"/>
            <a:ext cx="2946400" cy="498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8CFA73E-6123-4EAA-BF38-CC85BECB795E}" type="slidenum">
              <a:rPr lang="bg-BG" sz="1200">
                <a:latin typeface="+mn-lt"/>
              </a:rPr>
              <a:pPr algn="r">
                <a:defRPr/>
              </a:pPr>
              <a:t>9</a:t>
            </a:fld>
            <a:endParaRPr lang="bg-BG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160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bg-BG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1" y="1775355"/>
            <a:ext cx="8636000" cy="1225021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238500"/>
            <a:ext cx="7112001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0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08000" y="5297488"/>
            <a:ext cx="2370138" cy="303212"/>
          </a:xfrm>
          <a:prstGeom prst="rect">
            <a:avLst/>
          </a:prstGeom>
        </p:spPr>
        <p:txBody>
          <a:bodyPr/>
          <a:lstStyle>
            <a:lvl1pPr defTabSz="713232" fontAlgn="auto">
              <a:spcBef>
                <a:spcPts val="0"/>
              </a:spcBef>
              <a:spcAft>
                <a:spcPts val="0"/>
              </a:spcAft>
              <a:defRPr sz="1404">
                <a:latin typeface="+mn-lt"/>
                <a:cs typeface="+mn-cs"/>
              </a:defRPr>
            </a:lvl1pPr>
          </a:lstStyle>
          <a:p>
            <a:pPr>
              <a:defRPr/>
            </a:pPr>
            <a:fld id="{EA38AD49-16CA-4043-88FC-AD37D08DE65F}" type="datetime1">
              <a:rPr lang="ru-RU"/>
              <a:pPr>
                <a:defRPr/>
              </a:pPr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71863" y="5297488"/>
            <a:ext cx="3216275" cy="303212"/>
          </a:xfrm>
          <a:prstGeom prst="rect">
            <a:avLst/>
          </a:prstGeom>
        </p:spPr>
        <p:txBody>
          <a:bodyPr/>
          <a:lstStyle>
            <a:lvl1pPr defTabSz="713232" fontAlgn="auto">
              <a:spcBef>
                <a:spcPts val="0"/>
              </a:spcBef>
              <a:spcAft>
                <a:spcPts val="0"/>
              </a:spcAft>
              <a:defRPr sz="1404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81863" y="5297488"/>
            <a:ext cx="2370137" cy="303212"/>
          </a:xfrm>
          <a:prstGeom prst="rect">
            <a:avLst/>
          </a:prstGeom>
        </p:spPr>
        <p:txBody>
          <a:bodyPr/>
          <a:lstStyle>
            <a:lvl1pPr defTabSz="713232" fontAlgn="auto">
              <a:spcBef>
                <a:spcPts val="0"/>
              </a:spcBef>
              <a:spcAft>
                <a:spcPts val="0"/>
              </a:spcAft>
              <a:defRPr sz="1404">
                <a:latin typeface="+mn-lt"/>
                <a:cs typeface="+mn-cs"/>
              </a:defRPr>
            </a:lvl1pPr>
          </a:lstStyle>
          <a:p>
            <a:pPr>
              <a:defRPr/>
            </a:pPr>
            <a:fld id="{14F0FE7F-50FC-4815-9739-8C6781A3D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0" r:id="rId3"/>
    <p:sldLayoutId id="2147483669" r:id="rId4"/>
  </p:sldLayoutIdLst>
  <p:hf hdr="0" ftr="0" dt="0"/>
  <p:txStyles>
    <p:titleStyle>
      <a:lvl1pPr algn="l" defTabSz="7604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604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2pPr>
      <a:lvl3pPr algn="l" defTabSz="7604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3pPr>
      <a:lvl4pPr algn="l" defTabSz="7604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4pPr>
      <a:lvl5pPr algn="l" defTabSz="7604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5pPr>
      <a:lvl6pPr marL="4572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6pPr>
      <a:lvl7pPr marL="9144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7pPr>
      <a:lvl8pPr marL="13716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8pPr>
      <a:lvl9pPr marL="1828800" algn="l" defTabSz="760413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itchFamily="34" charset="0"/>
        </a:defRPr>
      </a:lvl9pPr>
    </p:titleStyle>
    <p:bodyStyle>
      <a:lvl1pPr marL="188913" indent="-188913" algn="l" defTabSz="760413" rtl="0" eaLnBrk="0" fontAlgn="base" hangingPunct="0">
        <a:lnSpc>
          <a:spcPct val="90000"/>
        </a:lnSpc>
        <a:spcBef>
          <a:spcPts val="838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188913" algn="l" defTabSz="760413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0913" indent="-188913" algn="l" defTabSz="760413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31913" indent="-188913" algn="l" defTabSz="760413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2913" indent="-188913" algn="l" defTabSz="760413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 descr="G:\DSC057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0975" y="-458788"/>
            <a:ext cx="10521950" cy="637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0" y="1846263"/>
            <a:ext cx="5813425" cy="1055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70" dirty="0"/>
          </a:p>
        </p:txBody>
      </p:sp>
      <p:sp>
        <p:nvSpPr>
          <p:cNvPr id="5" name="Прямоугольник 3"/>
          <p:cNvSpPr/>
          <p:nvPr/>
        </p:nvSpPr>
        <p:spPr>
          <a:xfrm>
            <a:off x="0" y="2020888"/>
            <a:ext cx="5813425" cy="881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70" dirty="0"/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-177800" y="3657600"/>
            <a:ext cx="5284788" cy="96837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76192" tIns="38096" rIns="76192" bIns="38096" anchor="ctr"/>
          <a:lstStyle/>
          <a:p>
            <a:pPr indent="-228600" algn="ctr">
              <a:lnSpc>
                <a:spcPct val="85000"/>
              </a:lnSpc>
              <a:spcBef>
                <a:spcPts val="1000"/>
              </a:spcBef>
              <a:tabLst>
                <a:tab pos="6054725" algn="l"/>
              </a:tabLst>
              <a:defRPr/>
            </a:pPr>
            <a:r>
              <a:rPr lang="ru-RU" sz="2000" b="1" u="sng" dirty="0">
                <a:solidFill>
                  <a:schemeClr val="accent2"/>
                </a:solidFill>
              </a:rPr>
              <a:t>Увеличение производительности  </a:t>
            </a:r>
            <a:r>
              <a:rPr lang="ru-RU" sz="2000" b="1" u="sng" dirty="0" err="1">
                <a:solidFill>
                  <a:schemeClr val="accent2"/>
                </a:solidFill>
              </a:rPr>
              <a:t>Асфальтосмесительной</a:t>
            </a:r>
            <a:r>
              <a:rPr lang="ru-RU" sz="2000" b="1" u="sng" dirty="0">
                <a:solidFill>
                  <a:schemeClr val="accent2"/>
                </a:solidFill>
              </a:rPr>
              <a:t> установки </a:t>
            </a:r>
            <a:endParaRPr lang="ru-RU" sz="2000" b="1" u="sng" dirty="0">
              <a:solidFill>
                <a:schemeClr val="accent2"/>
              </a:solidFill>
            </a:endParaRPr>
          </a:p>
          <a:p>
            <a:pPr indent="-228600" algn="ctr">
              <a:lnSpc>
                <a:spcPct val="85000"/>
              </a:lnSpc>
              <a:spcBef>
                <a:spcPts val="1000"/>
              </a:spcBef>
              <a:tabLst>
                <a:tab pos="6054725" algn="l"/>
              </a:tabLst>
              <a:defRPr/>
            </a:pPr>
            <a:r>
              <a:rPr lang="ru-RU" sz="2000" b="1" u="sng" dirty="0">
                <a:solidFill>
                  <a:schemeClr val="accent2"/>
                </a:solidFill>
              </a:rPr>
              <a:t>ДС-158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12875" y="3578225"/>
            <a:ext cx="6600825" cy="731838"/>
          </a:xfrm>
          <a:prstGeom prst="rect">
            <a:avLst/>
          </a:prstGeom>
        </p:spPr>
        <p:txBody>
          <a:bodyPr lIns="76192" tIns="38096" rIns="76192" bIns="38096" anchor="ctr">
            <a:normAutofit/>
          </a:bodyPr>
          <a:lstStyle/>
          <a:p>
            <a:pPr algn="r" defTabSz="713232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defRPr/>
            </a:pPr>
            <a:endParaRPr lang="ru-RU" sz="1667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0" name="Прямоугольник 3"/>
          <p:cNvSpPr/>
          <p:nvPr/>
        </p:nvSpPr>
        <p:spPr>
          <a:xfrm>
            <a:off x="-180975" y="5414963"/>
            <a:ext cx="1052195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7175" name="TextBox 2"/>
          <p:cNvSpPr txBox="1">
            <a:spLocks noChangeArrowheads="1"/>
          </p:cNvSpPr>
          <p:nvPr/>
        </p:nvSpPr>
        <p:spPr bwMode="auto">
          <a:xfrm>
            <a:off x="1901825" y="5357813"/>
            <a:ext cx="6765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Times New Roman" pitchFamily="18" charset="0"/>
                <a:cs typeface="Times New Roman" pitchFamily="18" charset="0"/>
              </a:rPr>
              <a:t>Алейск 2017 год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7400" y="-180975"/>
            <a:ext cx="8316913" cy="115570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ГУП ДХ АК Южное ДСУ</a:t>
            </a:r>
          </a:p>
          <a:p>
            <a:pPr>
              <a:defRPr/>
            </a:pPr>
            <a:r>
              <a:rPr lang="ru-RU" sz="1000" dirty="0">
                <a:solidFill>
                  <a:schemeClr val="accent4">
                    <a:lumMod val="50000"/>
                  </a:schemeClr>
                </a:solidFill>
              </a:rPr>
              <a:t>Министерство строительства, транспорта, </a:t>
            </a:r>
          </a:p>
          <a:p>
            <a:pPr>
              <a:defRPr/>
            </a:pPr>
            <a:r>
              <a:rPr lang="ru-RU" sz="1000" dirty="0">
                <a:solidFill>
                  <a:schemeClr val="accent4">
                    <a:lumMod val="50000"/>
                  </a:schemeClr>
                </a:solidFill>
              </a:rPr>
              <a:t>жилищно-коммунального и </a:t>
            </a:r>
          </a:p>
          <a:p>
            <a:pPr>
              <a:defRPr/>
            </a:pPr>
            <a:r>
              <a:rPr lang="ru-RU" sz="1000" dirty="0">
                <a:solidFill>
                  <a:schemeClr val="accent4">
                    <a:lumMod val="50000"/>
                  </a:schemeClr>
                </a:solidFill>
              </a:rPr>
              <a:t>дорожного хозяйства алтайского края  (</a:t>
            </a:r>
            <a:r>
              <a:rPr lang="ru-RU" sz="1000" dirty="0" err="1">
                <a:solidFill>
                  <a:schemeClr val="accent4">
                    <a:lumMod val="50000"/>
                  </a:schemeClr>
                </a:solidFill>
              </a:rPr>
              <a:t>Минстройтранс</a:t>
            </a:r>
            <a:r>
              <a:rPr lang="ru-RU" sz="100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7177" name="Picture 2" descr="C:\Users\User\Downloads\юдсу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3550" y="-76200"/>
            <a:ext cx="1646238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/>
          </p:cNvSpPr>
          <p:nvPr/>
        </p:nvSpPr>
        <p:spPr bwMode="auto">
          <a:xfrm>
            <a:off x="-177800" y="1176338"/>
            <a:ext cx="10536238" cy="117157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76192" tIns="38096" rIns="76192" bIns="38096" anchor="ctr"/>
          <a:lstStyle/>
          <a:p>
            <a:pPr indent="-228600" algn="ctr">
              <a:lnSpc>
                <a:spcPct val="85000"/>
              </a:lnSpc>
              <a:spcBef>
                <a:spcPts val="1000"/>
              </a:spcBef>
              <a:tabLst>
                <a:tab pos="6054725" algn="l"/>
              </a:tabLst>
            </a:pPr>
            <a:r>
              <a:rPr lang="ru-RU" sz="2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Хранение  асфальтобетонных смесей в силосах-накопителях как фактор повышения производительности при укладке асфальтобетонных слоев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588" y="792163"/>
            <a:ext cx="10158412" cy="51768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16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Round Same Side Corner Rectangle 85"/>
          <p:cNvSpPr/>
          <p:nvPr/>
        </p:nvSpPr>
        <p:spPr>
          <a:xfrm rot="5400000">
            <a:off x="3094038" y="-2840037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 dirty="0"/>
          </a:p>
        </p:txBody>
      </p:sp>
      <p:sp>
        <p:nvSpPr>
          <p:cNvPr id="20" name="Round Same Side Corner Rectangle 85"/>
          <p:cNvSpPr/>
          <p:nvPr/>
        </p:nvSpPr>
        <p:spPr>
          <a:xfrm rot="5400000">
            <a:off x="8064500" y="-1074737"/>
            <a:ext cx="70167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3" name="Прямоугольник 2"/>
          <p:cNvSpPr/>
          <p:nvPr/>
        </p:nvSpPr>
        <p:spPr>
          <a:xfrm>
            <a:off x="277813" y="895350"/>
            <a:ext cx="5353050" cy="19240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9222" name="Заголовок 1"/>
          <p:cNvSpPr txBox="1">
            <a:spLocks/>
          </p:cNvSpPr>
          <p:nvPr/>
        </p:nvSpPr>
        <p:spPr bwMode="auto">
          <a:xfrm>
            <a:off x="1079500" y="139700"/>
            <a:ext cx="572135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760413">
              <a:lnSpc>
                <a:spcPct val="90000"/>
              </a:lnSpc>
            </a:pPr>
            <a:r>
              <a:rPr lang="ru-RU" sz="2800">
                <a:latin typeface="Calibri Light" pitchFamily="34" charset="0"/>
              </a:rPr>
              <a:t>ГУП ДХ АК Южное ДСУ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77813" y="1014413"/>
            <a:ext cx="5989637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Рабочие </a:t>
            </a: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заводы                              На </a:t>
            </a: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консервации</a:t>
            </a:r>
            <a:endParaRPr lang="ru-RU" dirty="0">
              <a:solidFill>
                <a:schemeClr val="accent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Алейск ДС-158                                Краснощеково  ДС-117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Алейск </a:t>
            </a:r>
            <a:r>
              <a:rPr lang="en-US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BERNARDI MIC S.75E</a:t>
            </a: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 Новичиха ДС-117</a:t>
            </a:r>
            <a:endParaRPr lang="en-US" dirty="0">
              <a:solidFill>
                <a:schemeClr val="accent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Поспелиха ДС-117 - 2 </a:t>
            </a:r>
            <a:r>
              <a:rPr lang="ru-RU" dirty="0" err="1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шт</a:t>
            </a: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         </a:t>
            </a: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Усть-Калманка </a:t>
            </a: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ДС-117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Курья ДС-117                            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Шипуново ДС-158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Чарыш</a:t>
            </a:r>
            <a:r>
              <a:rPr lang="ru-RU" dirty="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ДС-158</a:t>
            </a:r>
          </a:p>
          <a:p>
            <a:pPr algn="just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accent6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224" name="TextBox 1"/>
          <p:cNvSpPr txBox="1">
            <a:spLocks noChangeArrowheads="1"/>
          </p:cNvSpPr>
          <p:nvPr/>
        </p:nvSpPr>
        <p:spPr bwMode="auto">
          <a:xfrm>
            <a:off x="6408738" y="4657725"/>
            <a:ext cx="825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>
                <a:solidFill>
                  <a:schemeClr val="bg2"/>
                </a:solidFill>
                <a:latin typeface="Calibri" pitchFamily="34" charset="0"/>
              </a:rPr>
              <a:t>Казахстан</a:t>
            </a:r>
          </a:p>
        </p:txBody>
      </p:sp>
      <p:sp>
        <p:nvSpPr>
          <p:cNvPr id="19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      2</a:t>
            </a:r>
          </a:p>
        </p:txBody>
      </p:sp>
      <p:pic>
        <p:nvPicPr>
          <p:cNvPr id="9226" name="Picture 3" descr="C:\Users\User\Downloads\КАРТА  южное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8350" y="1093788"/>
            <a:ext cx="4103688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2" descr="C:\Users\User\Downloads\юдсу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6538" y="71438"/>
            <a:ext cx="111760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4" descr="C:\Users\User\Downloads\Izm_compact_ABZ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813" y="2962275"/>
            <a:ext cx="535305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6" name="Round Same Side Corner Rectangle 85"/>
          <p:cNvSpPr/>
          <p:nvPr/>
        </p:nvSpPr>
        <p:spPr>
          <a:xfrm rot="5400000">
            <a:off x="3079750" y="-2828925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48" name="Round Same Side Corner Rectangle 85"/>
          <p:cNvSpPr/>
          <p:nvPr/>
        </p:nvSpPr>
        <p:spPr>
          <a:xfrm rot="5400000">
            <a:off x="8112125" y="-1174750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41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      3</a:t>
            </a:r>
          </a:p>
        </p:txBody>
      </p:sp>
      <p:sp>
        <p:nvSpPr>
          <p:cNvPr id="55" name="Заголовок 1"/>
          <p:cNvSpPr txBox="1">
            <a:spLocks/>
          </p:cNvSpPr>
          <p:nvPr/>
        </p:nvSpPr>
        <p:spPr>
          <a:xfrm>
            <a:off x="523875" y="152400"/>
            <a:ext cx="59277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Цель Модернизации ДС-158 </a:t>
            </a:r>
          </a:p>
        </p:txBody>
      </p:sp>
      <p:sp>
        <p:nvSpPr>
          <p:cNvPr id="62" name="Rectangle 86"/>
          <p:cNvSpPr>
            <a:spLocks noChangeArrowheads="1"/>
          </p:cNvSpPr>
          <p:nvPr/>
        </p:nvSpPr>
        <p:spPr bwMode="auto">
          <a:xfrm flipV="1">
            <a:off x="0" y="1041400"/>
            <a:ext cx="502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Open Sans Light"/>
                <a:ea typeface="Open Sans Light"/>
                <a:cs typeface="Open Sans Light"/>
              </a:rPr>
              <a:t>Снижение затрат на ремонт</a:t>
            </a:r>
            <a:endParaRPr lang="en-US">
              <a:latin typeface="Open Sans Light"/>
              <a:ea typeface="Open Sans Light"/>
              <a:cs typeface="Open Sans Light"/>
            </a:endParaRPr>
          </a:p>
        </p:txBody>
      </p:sp>
      <p:pic>
        <p:nvPicPr>
          <p:cNvPr id="11272" name="Picture 2" descr="C:\Users\User\Downloads\юдс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4938" y="0"/>
            <a:ext cx="111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Прямоугольник 53"/>
          <p:cNvSpPr>
            <a:spLocks noChangeArrowheads="1"/>
          </p:cNvSpPr>
          <p:nvPr/>
        </p:nvSpPr>
        <p:spPr bwMode="auto">
          <a:xfrm>
            <a:off x="914400" y="1371600"/>
            <a:ext cx="83693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accent1"/>
                </a:solidFill>
              </a:rPr>
              <a:t>Повышение качества выпускаемого асфальта</a:t>
            </a:r>
            <a:r>
              <a:rPr lang="ru-RU" sz="1600">
                <a:solidFill>
                  <a:schemeClr val="accent1"/>
                </a:solidFill>
              </a:rPr>
              <a:t> за счет внедрения автоматической компьютерной системы управления и перевода установки на электронное (тензометрическое) взвешивание.</a:t>
            </a:r>
          </a:p>
        </p:txBody>
      </p:sp>
      <p:sp>
        <p:nvSpPr>
          <p:cNvPr id="11274" name="Прямоугольник 56"/>
          <p:cNvSpPr>
            <a:spLocks noChangeArrowheads="1"/>
          </p:cNvSpPr>
          <p:nvPr/>
        </p:nvSpPr>
        <p:spPr bwMode="auto">
          <a:xfrm>
            <a:off x="863600" y="2773363"/>
            <a:ext cx="8712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accent1"/>
                </a:solidFill>
              </a:rPr>
              <a:t> Повышение производительности установки</a:t>
            </a:r>
            <a:r>
              <a:rPr lang="ru-RU" sz="1600">
                <a:solidFill>
                  <a:schemeClr val="accent1"/>
                </a:solidFill>
              </a:rPr>
              <a:t> с 32-40 т/ч</a:t>
            </a:r>
            <a:endParaRPr lang="ru-RU" sz="1600"/>
          </a:p>
        </p:txBody>
      </p:sp>
      <p:sp>
        <p:nvSpPr>
          <p:cNvPr id="11275" name="Прямоугольник 56"/>
          <p:cNvSpPr>
            <a:spLocks noChangeArrowheads="1"/>
          </p:cNvSpPr>
          <p:nvPr/>
        </p:nvSpPr>
        <p:spPr bwMode="auto">
          <a:xfrm>
            <a:off x="903288" y="3738563"/>
            <a:ext cx="8712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accent1"/>
                </a:solidFill>
              </a:rPr>
              <a:t>Сокращение сроков строительства </a:t>
            </a:r>
            <a:r>
              <a:rPr lang="ru-RU" sz="1600">
                <a:solidFill>
                  <a:schemeClr val="accent1"/>
                </a:solidFill>
              </a:rPr>
              <a:t>объектов</a:t>
            </a:r>
            <a:endParaRPr lang="ru-RU" sz="16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6" name="Round Same Side Corner Rectangle 85"/>
          <p:cNvSpPr/>
          <p:nvPr/>
        </p:nvSpPr>
        <p:spPr>
          <a:xfrm rot="5400000">
            <a:off x="3079750" y="-2828925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 dirty="0"/>
          </a:p>
        </p:txBody>
      </p:sp>
      <p:sp>
        <p:nvSpPr>
          <p:cNvPr id="48" name="Round Same Side Corner Rectangle 85"/>
          <p:cNvSpPr/>
          <p:nvPr/>
        </p:nvSpPr>
        <p:spPr>
          <a:xfrm rot="5400000">
            <a:off x="8112125" y="-1174750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41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      3</a:t>
            </a:r>
          </a:p>
        </p:txBody>
      </p:sp>
      <p:sp>
        <p:nvSpPr>
          <p:cNvPr id="55" name="Заголовок 1"/>
          <p:cNvSpPr txBox="1">
            <a:spLocks/>
          </p:cNvSpPr>
          <p:nvPr/>
        </p:nvSpPr>
        <p:spPr>
          <a:xfrm>
            <a:off x="523875" y="152400"/>
            <a:ext cx="59277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24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2" name="Rectangle 86"/>
          <p:cNvSpPr>
            <a:spLocks noChangeArrowheads="1"/>
          </p:cNvSpPr>
          <p:nvPr/>
        </p:nvSpPr>
        <p:spPr bwMode="auto">
          <a:xfrm flipV="1">
            <a:off x="0" y="1041400"/>
            <a:ext cx="502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Open Sans Light"/>
                <a:ea typeface="Open Sans Light"/>
                <a:cs typeface="Open Sans Light"/>
              </a:rPr>
              <a:t>Снижение затрат на ремонт</a:t>
            </a:r>
            <a:endParaRPr lang="en-US">
              <a:latin typeface="Open Sans Light"/>
              <a:ea typeface="Open Sans Light"/>
              <a:cs typeface="Open Sans Light"/>
            </a:endParaRPr>
          </a:p>
        </p:txBody>
      </p:sp>
      <p:pic>
        <p:nvPicPr>
          <p:cNvPr id="13319" name="Picture 2" descr="C:\Users\User\Downloads\юдс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4938" y="0"/>
            <a:ext cx="111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358775" y="152400"/>
            <a:ext cx="59277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Производительность ДС-158</a:t>
            </a:r>
          </a:p>
        </p:txBody>
      </p:sp>
      <p:pic>
        <p:nvPicPr>
          <p:cNvPr id="13321" name="Picture 3" descr="C:\Users\User\Desktop\Презентация Модернизация ДС-158\ТЭО-Модель.jpg"/>
          <p:cNvPicPr>
            <a:picLocks noChangeAspect="1" noChangeArrowheads="1"/>
          </p:cNvPicPr>
          <p:nvPr/>
        </p:nvPicPr>
        <p:blipFill>
          <a:blip r:embed="rId4"/>
          <a:srcRect t="19247" b="16383"/>
          <a:stretch>
            <a:fillRect/>
          </a:stretch>
        </p:blipFill>
        <p:spPr bwMode="auto">
          <a:xfrm>
            <a:off x="0" y="771525"/>
            <a:ext cx="10160000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/>
          <p:nvPr/>
        </p:nvSpPr>
        <p:spPr>
          <a:xfrm>
            <a:off x="0" y="0"/>
            <a:ext cx="10160000" cy="8080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346200"/>
            <a:ext cx="10160000" cy="43688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4" b="1" dirty="0" err="1">
                <a:solidFill>
                  <a:schemeClr val="tx1">
                    <a:lumMod val="75000"/>
                  </a:schemeClr>
                </a:solidFill>
              </a:rPr>
              <a:t>ээ</a:t>
            </a:r>
            <a:endParaRPr lang="ru-RU" sz="1404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9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0" name="Round Same Side Corner Rectangle 85"/>
          <p:cNvSpPr/>
          <p:nvPr/>
        </p:nvSpPr>
        <p:spPr>
          <a:xfrm rot="5400000">
            <a:off x="8074025" y="-1098550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5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      4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0975" y="1543050"/>
            <a:ext cx="11571288" cy="460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pic>
        <p:nvPicPr>
          <p:cNvPr id="15370" name="Picture 26" descr="http://www.abzautomatica.ru/sites/default/files/do_MVT.jpg"/>
          <p:cNvPicPr>
            <a:picLocks noChangeAspect="1" noChangeArrowheads="1"/>
          </p:cNvPicPr>
          <p:nvPr/>
        </p:nvPicPr>
        <p:blipFill>
          <a:blip r:embed="rId3"/>
          <a:srcRect b="1093"/>
          <a:stretch>
            <a:fillRect/>
          </a:stretch>
        </p:blipFill>
        <p:spPr bwMode="auto">
          <a:xfrm>
            <a:off x="298450" y="1420813"/>
            <a:ext cx="275590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28" descr="http://www.abzautomatica.ru/sites/default/files/Bez_Rucha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16313" y="1454150"/>
            <a:ext cx="26924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3" name="Picture 2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14200" y="17221200"/>
            <a:ext cx="24688800" cy="1684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3" name="Picture 3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29400" y="1422400"/>
            <a:ext cx="3205163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" descr="C:\Users\User\Downloads\юдсу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54938" y="101600"/>
            <a:ext cx="111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Прямоугольник 27"/>
          <p:cNvSpPr>
            <a:spLocks noChangeArrowheads="1"/>
          </p:cNvSpPr>
          <p:nvPr/>
        </p:nvSpPr>
        <p:spPr bwMode="auto">
          <a:xfrm>
            <a:off x="3532188" y="925513"/>
            <a:ext cx="2279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 </a:t>
            </a:r>
            <a:r>
              <a:rPr lang="ru-RU" b="1" i="1">
                <a:solidFill>
                  <a:schemeClr val="accent1"/>
                </a:solidFill>
              </a:rPr>
              <a:t>Без системы рычагов</a:t>
            </a:r>
            <a:endParaRPr lang="ru-RU">
              <a:solidFill>
                <a:schemeClr val="accent1"/>
              </a:solidFill>
            </a:endParaRPr>
          </a:p>
        </p:txBody>
      </p:sp>
      <p:sp>
        <p:nvSpPr>
          <p:cNvPr id="15376" name="Прямоугольник 28"/>
          <p:cNvSpPr>
            <a:spLocks noChangeArrowheads="1"/>
          </p:cNvSpPr>
          <p:nvPr/>
        </p:nvSpPr>
        <p:spPr bwMode="auto">
          <a:xfrm>
            <a:off x="388938" y="925513"/>
            <a:ext cx="2616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chemeClr val="accent1"/>
                </a:solidFill>
              </a:rPr>
              <a:t>Старая системы рычагов</a:t>
            </a:r>
            <a:endParaRPr lang="ru-RU">
              <a:solidFill>
                <a:schemeClr val="accent1"/>
              </a:solidFill>
            </a:endParaRPr>
          </a:p>
        </p:txBody>
      </p:sp>
      <p:sp>
        <p:nvSpPr>
          <p:cNvPr id="15377" name="Прямоугольник 29"/>
          <p:cNvSpPr>
            <a:spLocks noChangeArrowheads="1"/>
          </p:cNvSpPr>
          <p:nvPr/>
        </p:nvSpPr>
        <p:spPr bwMode="auto">
          <a:xfrm>
            <a:off x="7319963" y="900113"/>
            <a:ext cx="18621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chemeClr val="accent1"/>
                </a:solidFill>
              </a:rPr>
              <a:t>На тензодатчики 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3875" y="152400"/>
            <a:ext cx="59277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ПЕРЕХОД ВЕСОВ НА ТЕНЗОДАТЧИКИ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88" y="777875"/>
            <a:ext cx="10158412" cy="49371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Round Same Side Corner Rectangle 85"/>
          <p:cNvSpPr/>
          <p:nvPr/>
        </p:nvSpPr>
        <p:spPr>
          <a:xfrm rot="5400000">
            <a:off x="3117850" y="-2813050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5" name="Round Same Side Corner Rectangle 85"/>
          <p:cNvSpPr/>
          <p:nvPr/>
        </p:nvSpPr>
        <p:spPr>
          <a:xfrm rot="5400000">
            <a:off x="8124825" y="-1174750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1" name="Прямоугольник 3"/>
          <p:cNvSpPr/>
          <p:nvPr/>
        </p:nvSpPr>
        <p:spPr>
          <a:xfrm>
            <a:off x="0" y="542131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      5</a:t>
            </a: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pic>
        <p:nvPicPr>
          <p:cNvPr id="17422" name="Picture 2" descr="C:\Users\User\Downloads\юдс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9238" y="12700"/>
            <a:ext cx="111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78" descr="bitum_bilo_d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800" y="1727200"/>
            <a:ext cx="3098800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4" name="Rectangle 83"/>
          <p:cNvSpPr>
            <a:spLocks noChangeArrowheads="1"/>
          </p:cNvSpPr>
          <p:nvPr/>
        </p:nvSpPr>
        <p:spPr bwMode="auto">
          <a:xfrm>
            <a:off x="228600" y="1041400"/>
            <a:ext cx="2952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sz="1600" b="1" i="1">
                <a:solidFill>
                  <a:schemeClr val="bg1"/>
                </a:solidFill>
              </a:rPr>
              <a:t>Дозатор до модернизации</a:t>
            </a:r>
          </a:p>
        </p:txBody>
      </p:sp>
      <p:pic>
        <p:nvPicPr>
          <p:cNvPr id="17425" name="Picture 85" descr="Bit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68688" y="1727200"/>
            <a:ext cx="2930525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6" name="Rectangle 86"/>
          <p:cNvSpPr>
            <a:spLocks noChangeArrowheads="1"/>
          </p:cNvSpPr>
          <p:nvPr/>
        </p:nvSpPr>
        <p:spPr bwMode="auto">
          <a:xfrm>
            <a:off x="3962400" y="1054100"/>
            <a:ext cx="2479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sz="1600" b="1" i="1">
                <a:solidFill>
                  <a:schemeClr val="bg1"/>
                </a:solidFill>
              </a:rPr>
              <a:t>На тензодатчики</a:t>
            </a:r>
          </a:p>
        </p:txBody>
      </p:sp>
      <p:pic>
        <p:nvPicPr>
          <p:cNvPr id="17427" name="Picture 8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04000" y="1752600"/>
            <a:ext cx="33401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8" name="Rectangle 88"/>
          <p:cNvSpPr>
            <a:spLocks noChangeArrowheads="1"/>
          </p:cNvSpPr>
          <p:nvPr/>
        </p:nvSpPr>
        <p:spPr bwMode="auto">
          <a:xfrm>
            <a:off x="7073900" y="1028700"/>
            <a:ext cx="2749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sz="1600" b="1" i="1">
                <a:solidFill>
                  <a:schemeClr val="bg1"/>
                </a:solidFill>
              </a:rPr>
              <a:t>После модернизации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0" y="152400"/>
            <a:ext cx="69310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Замена объемного дозатора битума на весовой</a:t>
            </a:r>
            <a:r>
              <a:rPr lang="ru-RU" sz="24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	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3"/>
          <p:cNvSpPr/>
          <p:nvPr/>
        </p:nvSpPr>
        <p:spPr>
          <a:xfrm>
            <a:off x="0" y="0"/>
            <a:ext cx="10160000" cy="9731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777875"/>
            <a:ext cx="10158413" cy="49371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Round Same Side Corner Rectangle 85"/>
          <p:cNvSpPr/>
          <p:nvPr/>
        </p:nvSpPr>
        <p:spPr>
          <a:xfrm rot="5400000">
            <a:off x="2930525" y="-2828925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5" name="Round Same Side Corner Rectangle 85"/>
          <p:cNvSpPr/>
          <p:nvPr/>
        </p:nvSpPr>
        <p:spPr>
          <a:xfrm rot="5400000">
            <a:off x="8124825" y="-1123950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1" name="Прямоугольник 3"/>
          <p:cNvSpPr/>
          <p:nvPr/>
        </p:nvSpPr>
        <p:spPr>
          <a:xfrm>
            <a:off x="0" y="542131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      5</a:t>
            </a: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pic>
        <p:nvPicPr>
          <p:cNvPr id="19469" name="Picture 2" descr="C:\Users\User\Downloads\юдс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38" y="63500"/>
            <a:ext cx="111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23" descr="PredDo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" y="1560513"/>
            <a:ext cx="3176588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1" name="Rectangle 24"/>
          <p:cNvSpPr>
            <a:spLocks noChangeArrowheads="1"/>
          </p:cNvSpPr>
          <p:nvPr/>
        </p:nvSpPr>
        <p:spPr bwMode="auto">
          <a:xfrm>
            <a:off x="3581400" y="1473200"/>
            <a:ext cx="630237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sz="1600" b="1">
                <a:solidFill>
                  <a:schemeClr val="bg1"/>
                </a:solidFill>
              </a:rPr>
              <a:t>Для обеспечения устойчивой работы асфальсмесителя в автоматическом режиме</a:t>
            </a:r>
            <a:r>
              <a:rPr lang="ru-RU" sz="1600">
                <a:solidFill>
                  <a:schemeClr val="bg1"/>
                </a:solidFill>
              </a:rPr>
              <a:t> при приготовлении асфальтобетонной смеси, особого внимания уделено предварительному дозированию инертных материалов. Оператор дистанционно корректирует материал. </a:t>
            </a:r>
          </a:p>
          <a:p>
            <a:pPr defTabSz="914400"/>
            <a:r>
              <a:rPr lang="ru-RU" sz="1600">
                <a:solidFill>
                  <a:schemeClr val="bg1"/>
                </a:solidFill>
              </a:rPr>
              <a:t>Загрузочные бункера-питателя имеют дистанционную регулировку, что позволяет оператору оперативно обеспечивать необходимое кол-во материалов в промежуточном бункере.</a:t>
            </a:r>
          </a:p>
          <a:p>
            <a:pPr defTabSz="914400"/>
            <a:endParaRPr lang="ru-RU" sz="1600">
              <a:solidFill>
                <a:schemeClr val="bg1"/>
              </a:solidFill>
            </a:endParaRPr>
          </a:p>
          <a:p>
            <a:pPr defTabSz="914400"/>
            <a:r>
              <a:rPr lang="ru-RU" sz="1600">
                <a:solidFill>
                  <a:schemeClr val="bg1"/>
                </a:solidFill>
              </a:rPr>
              <a:t>Для этого изменилась конструкция дозатора, с дооснащение их механическими и электронными узлами.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23875" y="152400"/>
            <a:ext cx="59277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Модернизация предварительной дозировки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3"/>
          <p:cNvSpPr/>
          <p:nvPr/>
        </p:nvSpPr>
        <p:spPr>
          <a:xfrm>
            <a:off x="0" y="-15875"/>
            <a:ext cx="10160000" cy="8080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88" y="779463"/>
            <a:ext cx="10158412" cy="4632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/>
          </a:p>
        </p:txBody>
      </p:sp>
      <p:sp>
        <p:nvSpPr>
          <p:cNvPr id="11" name="Round Same Side Corner Rectangle 85"/>
          <p:cNvSpPr/>
          <p:nvPr/>
        </p:nvSpPr>
        <p:spPr>
          <a:xfrm rot="5400000">
            <a:off x="2930525" y="-2828925"/>
            <a:ext cx="6064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12" name="Round Same Side Corner Rectangle 85"/>
          <p:cNvSpPr/>
          <p:nvPr/>
        </p:nvSpPr>
        <p:spPr>
          <a:xfrm rot="5400000">
            <a:off x="8112125" y="-1095375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66" name="Прямоугольник 3"/>
          <p:cNvSpPr/>
          <p:nvPr/>
        </p:nvSpPr>
        <p:spPr>
          <a:xfrm>
            <a:off x="0" y="541496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6</a:t>
            </a: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4709318" y="-3753643"/>
            <a:ext cx="747713" cy="99631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 dirty="0"/>
          </a:p>
        </p:txBody>
      </p:sp>
      <p:pic>
        <p:nvPicPr>
          <p:cNvPr id="21511" name="Picture 2" descr="C:\Users\User\Downloads\юдс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38" y="88900"/>
            <a:ext cx="111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800" y="1917700"/>
            <a:ext cx="31877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9900" y="1917700"/>
            <a:ext cx="312420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3"/>
          <p:cNvPicPr>
            <a:picLocks noChangeAspect="1" noChangeArrowheads="1"/>
          </p:cNvPicPr>
          <p:nvPr/>
        </p:nvPicPr>
        <p:blipFill>
          <a:blip r:embed="rId6"/>
          <a:srcRect l="2190" t="1703" b="2954"/>
          <a:stretch>
            <a:fillRect/>
          </a:stretch>
        </p:blipFill>
        <p:spPr bwMode="auto">
          <a:xfrm>
            <a:off x="3444875" y="1917700"/>
            <a:ext cx="3248025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523875" y="152400"/>
            <a:ext cx="59277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Управление АБЗ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714375" y="952500"/>
            <a:ext cx="8836025" cy="501650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Система автоматизированного управления участком приготовления асфальтобетона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3"/>
          <p:cNvSpPr/>
          <p:nvPr/>
        </p:nvSpPr>
        <p:spPr>
          <a:xfrm>
            <a:off x="0" y="0"/>
            <a:ext cx="10160000" cy="973138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777875"/>
            <a:ext cx="10158413" cy="49371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6700" indent="-266700">
              <a:defRPr/>
            </a:pP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1. Установка </a:t>
            </a: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бункера-накопителя готового асфальтобетонной смеси в объеме 90 </a:t>
            </a: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тонн увеличит производительность АБЗ на 16%</a:t>
            </a: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2. Позволит перевести завод на 2 сменную работу с производительностью 560 тонн</a:t>
            </a:r>
          </a:p>
          <a:p>
            <a:pPr marL="266700" indent="-266700">
              <a:defRPr/>
            </a:pP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3. Хранение асфальтобетона в неблагоприятных погодных условиях</a:t>
            </a:r>
          </a:p>
          <a:p>
            <a:pPr marL="266700" indent="-266700">
              <a:defRPr/>
            </a:pP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266700" indent="-266700">
              <a:defRPr/>
            </a:pP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4. Непрерывная работа </a:t>
            </a:r>
            <a:r>
              <a:rPr lang="ru-RU" sz="1800" dirty="0" err="1">
                <a:solidFill>
                  <a:schemeClr val="bg1"/>
                </a:solidFill>
                <a:latin typeface="Arial" charset="0"/>
                <a:cs typeface="Arial" charset="0"/>
              </a:rPr>
              <a:t>асфальтоукладчика</a:t>
            </a: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 (исключение температурной сегрегации)</a:t>
            </a:r>
          </a:p>
        </p:txBody>
      </p:sp>
      <p:sp>
        <p:nvSpPr>
          <p:cNvPr id="24" name="Round Same Side Corner Rectangle 85"/>
          <p:cNvSpPr/>
          <p:nvPr/>
        </p:nvSpPr>
        <p:spPr>
          <a:xfrm rot="5400000">
            <a:off x="3216275" y="-2784475"/>
            <a:ext cx="644525" cy="639127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5" name="Round Same Side Corner Rectangle 85"/>
          <p:cNvSpPr/>
          <p:nvPr/>
        </p:nvSpPr>
        <p:spPr>
          <a:xfrm rot="5400000">
            <a:off x="8124825" y="-1085850"/>
            <a:ext cx="606425" cy="295592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1404"/>
          </a:p>
        </p:txBody>
      </p:sp>
      <p:sp>
        <p:nvSpPr>
          <p:cNvPr id="21" name="Прямоугольник 3"/>
          <p:cNvSpPr/>
          <p:nvPr/>
        </p:nvSpPr>
        <p:spPr>
          <a:xfrm>
            <a:off x="0" y="5421313"/>
            <a:ext cx="10160000" cy="29368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>
              <a:defRPr/>
            </a:pPr>
            <a:r>
              <a:rPr lang="ru-RU" sz="1200" b="1">
                <a:solidFill>
                  <a:schemeClr val="tx1"/>
                </a:solidFill>
                <a:cs typeface="Arial" charset="0"/>
              </a:rPr>
              <a:t>      5</a:t>
            </a: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0" y="0"/>
            <a:ext cx="10160000" cy="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4">
              <a:latin typeface="+mn-lt"/>
              <a:cs typeface="+mn-cs"/>
            </a:endParaRPr>
          </a:p>
        </p:txBody>
      </p:sp>
      <p:pic>
        <p:nvPicPr>
          <p:cNvPr id="23565" name="Picture 2" descr="C:\Users\User\Downloads\юдс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38" y="88900"/>
            <a:ext cx="111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6" name="Rectangle 17"/>
          <p:cNvSpPr>
            <a:spLocks noChangeArrowheads="1"/>
          </p:cNvSpPr>
          <p:nvPr/>
        </p:nvSpPr>
        <p:spPr bwMode="auto">
          <a:xfrm>
            <a:off x="3581400" y="1473200"/>
            <a:ext cx="6302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endParaRPr lang="ru-RU" sz="1600">
              <a:solidFill>
                <a:schemeClr val="bg1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06413" y="149225"/>
            <a:ext cx="6446837" cy="1690688"/>
          </a:xfrm>
          <a:prstGeom prst="rect">
            <a:avLst/>
          </a:prstGeom>
        </p:spPr>
        <p:txBody>
          <a:bodyPr/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cap="all" dirty="0" smtClean="0">
                <a:latin typeface="Times New Roman" panose="02020603050405020304" pitchFamily="18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Преимущества установки бункеров накопителей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Harmony_Bright_C1">
      <a:dk1>
        <a:srgbClr val="FAFAFA"/>
      </a:dk1>
      <a:lt1>
        <a:srgbClr val="297F9D"/>
      </a:lt1>
      <a:dk2>
        <a:srgbClr val="44546A"/>
      </a:dk2>
      <a:lt2>
        <a:srgbClr val="565656"/>
      </a:lt2>
      <a:accent1>
        <a:srgbClr val="15A185"/>
      </a:accent1>
      <a:accent2>
        <a:srgbClr val="9BBC57"/>
      </a:accent2>
      <a:accent3>
        <a:srgbClr val="F49D15"/>
      </a:accent3>
      <a:accent4>
        <a:srgbClr val="C0392B"/>
      </a:accent4>
      <a:accent5>
        <a:srgbClr val="44546A"/>
      </a:accent5>
      <a:accent6>
        <a:srgbClr val="FAFAFA"/>
      </a:accent6>
      <a:hlink>
        <a:srgbClr val="191919"/>
      </a:hlink>
      <a:folHlink>
        <a:srgbClr val="191919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25511</TotalTime>
  <Words>490</Words>
  <Application>Microsoft Office PowerPoint</Application>
  <PresentationFormat>Произвольный</PresentationFormat>
  <Paragraphs>85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 Light</vt:lpstr>
      <vt:lpstr>Calibri</vt:lpstr>
      <vt:lpstr>Times New Roman</vt:lpstr>
      <vt:lpstr>Open Sans Light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</dc:creator>
  <cp:lastModifiedBy>User</cp:lastModifiedBy>
  <cp:revision>585</cp:revision>
  <cp:lastPrinted>2016-11-11T08:01:14Z</cp:lastPrinted>
  <dcterms:created xsi:type="dcterms:W3CDTF">2014-12-06T22:49:37Z</dcterms:created>
  <dcterms:modified xsi:type="dcterms:W3CDTF">2017-03-14T02:36:46Z</dcterms:modified>
</cp:coreProperties>
</file>