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56" r:id="rId3"/>
    <p:sldId id="268" r:id="rId4"/>
    <p:sldId id="267" r:id="rId5"/>
    <p:sldId id="266" r:id="rId6"/>
    <p:sldId id="265" r:id="rId7"/>
    <p:sldId id="26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05" autoAdjust="0"/>
  </p:normalViewPr>
  <p:slideViewPr>
    <p:cSldViewPr>
      <p:cViewPr>
        <p:scale>
          <a:sx n="110" d="100"/>
          <a:sy n="110" d="100"/>
        </p:scale>
        <p:origin x="-164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F:\&#1076;&#1080;&#1072;&#1075;&#1088;&#1072;&#1084;&#1084;&#1099;\&#1076;&#1080;&#1072;&#1075;&#1088;&#1072;&#1084;&#1084;&#1099;\&#1076;&#1080;&#1072;&#1075;&#1088;&#1072;&#1084;&#1084;&#1099;%20&#1072;&#1089;&#1092;&#1072;&#1083;&#1100;&#1090;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F:\&#1076;&#1080;&#1072;&#1075;&#1088;&#1072;&#1084;&#1084;&#1099;\&#1076;&#1080;&#1072;&#1075;&#1088;&#1072;&#1084;&#1084;&#1099;\&#1076;&#1080;&#1072;&#1075;&#1088;&#1072;&#1084;&#1084;&#1099;%20&#1072;&#1089;&#1092;&#1072;&#1083;&#1100;&#1090;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esktop\&#1076;&#1080;&#1072;&#1075;&#1088;&#1072;&#1084;&#1084;&#1099;%20&#1072;&#1089;&#1092;&#1072;&#1083;&#1100;&#1090;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esktop\&#1076;&#1080;&#1072;&#1075;&#1088;&#1072;&#1084;&#1084;&#1099;%20&#1072;&#1089;&#1092;&#1072;&#1083;&#1100;&#1090;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J:\&#1076;&#1080;&#1072;&#1075;&#1088;&#1072;&#1084;&#1084;&#1099;\&#1076;&#1080;&#1072;&#1075;&#1088;&#1072;&#1084;&#1084;&#1099;\&#1076;&#1080;&#1072;&#1075;&#1088;&#1072;&#1084;&#1084;&#1099;%20&#1072;&#1089;&#1092;&#1072;&#1083;&#1100;&#1090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sz="2800" dirty="0"/>
              <a:t>Средняя плотность</a:t>
            </a:r>
          </a:p>
        </c:rich>
      </c:tx>
      <c:layout/>
    </c:title>
    <c:view3D>
      <c:rAngAx val="1"/>
    </c:view3D>
    <c:plotArea>
      <c:layout>
        <c:manualLayout>
          <c:layoutTarget val="inner"/>
          <c:xMode val="edge"/>
          <c:yMode val="edge"/>
          <c:x val="0.17587729658792697"/>
          <c:y val="0.17165536599591719"/>
          <c:w val="0.76023381452318695"/>
          <c:h val="0.65123031496062989"/>
        </c:manualLayout>
      </c:layout>
      <c:bar3DChart>
        <c:barDir val="col"/>
        <c:grouping val="clustered"/>
        <c:ser>
          <c:idx val="0"/>
          <c:order val="0"/>
          <c:tx>
            <c:strRef>
              <c:f>Лист1!$L$6</c:f>
              <c:strCache>
                <c:ptCount val="1"/>
                <c:pt idx="0">
                  <c:v>Средняя плотность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  <a:ln>
              <a:solidFill>
                <a:sysClr val="windowText" lastClr="000000"/>
              </a:solidFill>
            </a:ln>
          </c:spPr>
          <c:dLbls>
            <c:dLbl>
              <c:idx val="0"/>
              <c:layout>
                <c:manualLayout>
                  <c:x val="0"/>
                  <c:y val="8.4083495573178957E-2"/>
                </c:manualLayout>
              </c:layout>
              <c:tx>
                <c:rich>
                  <a:bodyPr/>
                  <a:lstStyle/>
                  <a:p>
                    <a:r>
                      <a:rPr lang="en-US" sz="1800" dirty="0"/>
                      <a:t>2,31</a:t>
                    </a:r>
                  </a:p>
                </c:rich>
              </c:tx>
              <c:showVal val="1"/>
            </c:dLbl>
            <c:dLbl>
              <c:idx val="1"/>
              <c:layout>
                <c:manualLayout>
                  <c:x val="1.5458828999789431E-3"/>
                  <c:y val="9.369303792439948E-2"/>
                </c:manualLayout>
              </c:layout>
              <c:tx>
                <c:rich>
                  <a:bodyPr/>
                  <a:lstStyle/>
                  <a:p>
                    <a:r>
                      <a:rPr lang="en-US" sz="1800" dirty="0"/>
                      <a:t>2,32</a:t>
                    </a:r>
                  </a:p>
                </c:rich>
              </c:tx>
              <c:showVal val="1"/>
            </c:dLbl>
            <c:dLbl>
              <c:idx val="2"/>
              <c:layout>
                <c:manualLayout>
                  <c:x val="4.6376486999368319E-3"/>
                  <c:y val="8.4083495573178957E-2"/>
                </c:manualLayout>
              </c:layout>
              <c:tx>
                <c:rich>
                  <a:bodyPr/>
                  <a:lstStyle/>
                  <a:p>
                    <a:r>
                      <a:rPr lang="en-US" sz="1800" dirty="0"/>
                      <a:t>2,31</a:t>
                    </a:r>
                  </a:p>
                </c:rich>
              </c:tx>
              <c:showVal val="1"/>
            </c:dLbl>
            <c:dLbl>
              <c:idx val="3"/>
              <c:layout>
                <c:manualLayout>
                  <c:x val="0"/>
                  <c:y val="8.8888266748789246E-2"/>
                </c:manualLayout>
              </c:layout>
              <c:tx>
                <c:rich>
                  <a:bodyPr/>
                  <a:lstStyle/>
                  <a:p>
                    <a:r>
                      <a:rPr lang="en-US" sz="1800" dirty="0"/>
                      <a:t>2,30</a:t>
                    </a:r>
                  </a:p>
                </c:rich>
              </c:tx>
              <c:showVal val="1"/>
            </c:dLbl>
            <c:dLbl>
              <c:idx val="4"/>
              <c:layout>
                <c:manualLayout>
                  <c:x val="1.5458828999789431E-3"/>
                  <c:y val="7.9278724397568737E-2"/>
                </c:manualLayout>
              </c:layout>
              <c:tx>
                <c:rich>
                  <a:bodyPr/>
                  <a:lstStyle/>
                  <a:p>
                    <a:r>
                      <a:rPr lang="en-US" sz="1800" dirty="0"/>
                      <a:t>2,29</a:t>
                    </a:r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1100"/>
                </a:pPr>
                <a:endParaRPr lang="ru-RU"/>
              </a:p>
            </c:txPr>
            <c:showVal val="1"/>
          </c:dLbls>
          <c:cat>
            <c:numRef>
              <c:f>Лист1!$N$5:$R$5</c:f>
              <c:numCache>
                <c:formatCode>0.0</c:formatCode>
                <c:ptCount val="5"/>
                <c:pt idx="0">
                  <c:v>0.70000000000000029</c:v>
                </c:pt>
                <c:pt idx="1">
                  <c:v>6</c:v>
                </c:pt>
                <c:pt idx="2">
                  <c:v>12</c:v>
                </c:pt>
                <c:pt idx="3">
                  <c:v>24</c:v>
                </c:pt>
                <c:pt idx="4">
                  <c:v>48</c:v>
                </c:pt>
              </c:numCache>
            </c:numRef>
          </c:cat>
          <c:val>
            <c:numRef>
              <c:f>Лист1!$N$6:$R$6</c:f>
              <c:numCache>
                <c:formatCode>0.00</c:formatCode>
                <c:ptCount val="5"/>
                <c:pt idx="0">
                  <c:v>2.3099999999999987</c:v>
                </c:pt>
                <c:pt idx="1">
                  <c:v>2.3199999999999985</c:v>
                </c:pt>
                <c:pt idx="2">
                  <c:v>2.3099999999999987</c:v>
                </c:pt>
                <c:pt idx="3">
                  <c:v>2.2999999999999998</c:v>
                </c:pt>
                <c:pt idx="4">
                  <c:v>2.29</c:v>
                </c:pt>
              </c:numCache>
            </c:numRef>
          </c:val>
        </c:ser>
        <c:dLbls>
          <c:showVal val="1"/>
        </c:dLbls>
        <c:shape val="box"/>
        <c:axId val="91032192"/>
        <c:axId val="91478272"/>
        <c:axId val="0"/>
      </c:bar3DChart>
      <c:catAx>
        <c:axId val="91032192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100" b="0"/>
                </a:pPr>
                <a:r>
                  <a:rPr lang="ru-RU" sz="1800" b="0" dirty="0"/>
                  <a:t>Термостатирование,</a:t>
                </a:r>
                <a:r>
                  <a:rPr lang="ru-RU" sz="1800" b="0" baseline="0" dirty="0"/>
                  <a:t> ч</a:t>
                </a:r>
                <a:endParaRPr lang="ru-RU" sz="1800" b="0" dirty="0"/>
              </a:p>
            </c:rich>
          </c:tx>
          <c:layout/>
        </c:title>
        <c:numFmt formatCode="0.0" sourceLinked="1"/>
        <c:tickLblPos val="nextTo"/>
        <c:txPr>
          <a:bodyPr/>
          <a:lstStyle/>
          <a:p>
            <a:pPr>
              <a:defRPr sz="1800"/>
            </a:pPr>
            <a:endParaRPr lang="ru-RU"/>
          </a:p>
        </c:txPr>
        <c:crossAx val="91478272"/>
        <c:crosses val="autoZero"/>
        <c:auto val="1"/>
        <c:lblAlgn val="ctr"/>
        <c:lblOffset val="100"/>
      </c:catAx>
      <c:valAx>
        <c:axId val="91478272"/>
        <c:scaling>
          <c:orientation val="minMax"/>
        </c:scaling>
        <c:axPos val="l"/>
        <c:majorGridlines/>
        <c:title>
          <c:tx>
            <c:rich>
              <a:bodyPr rot="0" vert="horz"/>
              <a:lstStyle/>
              <a:p>
                <a:pPr>
                  <a:defRPr sz="1050" b="0"/>
                </a:pPr>
                <a:r>
                  <a:rPr lang="ru-RU" sz="1800" b="0" dirty="0"/>
                  <a:t>г/см3</a:t>
                </a:r>
                <a:endParaRPr lang="ru-RU" sz="1050" b="0" dirty="0"/>
              </a:p>
            </c:rich>
          </c:tx>
          <c:layout>
            <c:manualLayout>
              <c:xMode val="edge"/>
              <c:yMode val="edge"/>
              <c:x val="0.10845231846019246"/>
              <c:y val="0.13098826188393145"/>
            </c:manualLayout>
          </c:layout>
        </c:title>
        <c:numFmt formatCode="0.00" sourceLinked="1"/>
        <c:tickLblPos val="nextTo"/>
        <c:txPr>
          <a:bodyPr/>
          <a:lstStyle/>
          <a:p>
            <a:pPr>
              <a:defRPr sz="1800"/>
            </a:pPr>
            <a:endParaRPr lang="ru-RU"/>
          </a:p>
        </c:txPr>
        <c:crossAx val="91032192"/>
        <c:crosses val="autoZero"/>
        <c:crossBetween val="between"/>
      </c:valAx>
    </c:plotArea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4"/>
  <c:chart>
    <c:title>
      <c:tx>
        <c:rich>
          <a:bodyPr/>
          <a:lstStyle/>
          <a:p>
            <a:pPr>
              <a:defRPr/>
            </a:pPr>
            <a:r>
              <a:rPr lang="ru-RU"/>
              <a:t>Водонасыщение по объему</a:t>
            </a:r>
          </a:p>
        </c:rich>
      </c:tx>
      <c:layout/>
    </c:title>
    <c:view3D>
      <c:rAngAx val="1"/>
    </c:view3D>
    <c:plotArea>
      <c:layout>
        <c:manualLayout>
          <c:layoutTarget val="inner"/>
          <c:xMode val="edge"/>
          <c:yMode val="edge"/>
          <c:x val="0.19447703412073494"/>
          <c:y val="0.19300925925925927"/>
          <c:w val="0.73885629921259943"/>
          <c:h val="0.62021617089530456"/>
        </c:manualLayout>
      </c:layout>
      <c:bar3DChart>
        <c:barDir val="col"/>
        <c:grouping val="clustered"/>
        <c:ser>
          <c:idx val="0"/>
          <c:order val="0"/>
          <c:tx>
            <c:strRef>
              <c:f>Лист1!$L$7</c:f>
              <c:strCache>
                <c:ptCount val="1"/>
                <c:pt idx="0">
                  <c:v>Водонасыщение по объему</c:v>
                </c:pt>
              </c:strCache>
            </c:strRef>
          </c:tx>
          <c:dLbls>
            <c:dLbl>
              <c:idx val="0"/>
              <c:layout>
                <c:manualLayout>
                  <c:x val="0"/>
                  <c:y val="7.01749474332546E-2"/>
                </c:manualLayout>
              </c:layout>
              <c:showVal val="1"/>
            </c:dLbl>
            <c:dLbl>
              <c:idx val="1"/>
              <c:layout>
                <c:manualLayout>
                  <c:x val="3.0651126465099186E-3"/>
                  <c:y val="7.7192442176580084E-2"/>
                </c:manualLayout>
              </c:layout>
              <c:showVal val="1"/>
            </c:dLbl>
            <c:dLbl>
              <c:idx val="2"/>
              <c:layout>
                <c:manualLayout>
                  <c:x val="0"/>
                  <c:y val="7.953160709102193E-2"/>
                </c:manualLayout>
              </c:layout>
              <c:showVal val="1"/>
            </c:dLbl>
            <c:dLbl>
              <c:idx val="3"/>
              <c:layout>
                <c:manualLayout>
                  <c:x val="-1.5325563232549862E-3"/>
                  <c:y val="8.1870772005463707E-2"/>
                </c:manualLayout>
              </c:layout>
              <c:showVal val="1"/>
            </c:dLbl>
            <c:dLbl>
              <c:idx val="4"/>
              <c:layout>
                <c:manualLayout>
                  <c:x val="1.5325563232549862E-3"/>
                  <c:y val="7.7192442176580084E-2"/>
                </c:manualLayout>
              </c:layout>
              <c:showVal val="1"/>
            </c:dLbl>
            <c:showVal val="1"/>
          </c:dLbls>
          <c:cat>
            <c:numRef>
              <c:f>Лист1!$N$5:$R$5</c:f>
              <c:numCache>
                <c:formatCode>0.0</c:formatCode>
                <c:ptCount val="5"/>
                <c:pt idx="0">
                  <c:v>0.70000000000000029</c:v>
                </c:pt>
                <c:pt idx="1">
                  <c:v>6</c:v>
                </c:pt>
                <c:pt idx="2">
                  <c:v>12</c:v>
                </c:pt>
                <c:pt idx="3">
                  <c:v>24</c:v>
                </c:pt>
                <c:pt idx="4">
                  <c:v>48</c:v>
                </c:pt>
              </c:numCache>
            </c:numRef>
          </c:cat>
          <c:val>
            <c:numRef>
              <c:f>Лист1!$N$7:$R$7</c:f>
              <c:numCache>
                <c:formatCode>0.00</c:formatCode>
                <c:ptCount val="5"/>
                <c:pt idx="0">
                  <c:v>6.8199999999999985</c:v>
                </c:pt>
                <c:pt idx="1">
                  <c:v>6.67</c:v>
                </c:pt>
                <c:pt idx="2">
                  <c:v>6.91</c:v>
                </c:pt>
                <c:pt idx="3">
                  <c:v>7.21</c:v>
                </c:pt>
                <c:pt idx="4">
                  <c:v>7.53</c:v>
                </c:pt>
              </c:numCache>
            </c:numRef>
          </c:val>
        </c:ser>
        <c:dLbls>
          <c:showVal val="1"/>
        </c:dLbls>
        <c:shape val="box"/>
        <c:axId val="80045184"/>
        <c:axId val="80047104"/>
        <c:axId val="0"/>
      </c:bar3DChart>
      <c:catAx>
        <c:axId val="80045184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ru-RU"/>
                  <a:t>Термостатирование, ч</a:t>
                </a:r>
              </a:p>
            </c:rich>
          </c:tx>
          <c:layout/>
        </c:title>
        <c:numFmt formatCode="0.0" sourceLinked="1"/>
        <c:tickLblPos val="nextTo"/>
        <c:crossAx val="80047104"/>
        <c:crosses val="autoZero"/>
        <c:auto val="1"/>
        <c:lblAlgn val="ctr"/>
        <c:lblOffset val="100"/>
      </c:catAx>
      <c:valAx>
        <c:axId val="80047104"/>
        <c:scaling>
          <c:orientation val="minMax"/>
        </c:scaling>
        <c:axPos val="l"/>
        <c:majorGridlines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ru-RU"/>
                  <a:t>%</a:t>
                </a:r>
              </a:p>
            </c:rich>
          </c:tx>
          <c:layout>
            <c:manualLayout>
              <c:xMode val="edge"/>
              <c:yMode val="edge"/>
              <c:x val="0.12560804899387568"/>
              <c:y val="0.14804607757363686"/>
            </c:manualLayout>
          </c:layout>
        </c:title>
        <c:numFmt formatCode="0.00" sourceLinked="1"/>
        <c:tickLblPos val="nextTo"/>
        <c:crossAx val="80045184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2800"/>
            </a:pPr>
            <a:r>
              <a:rPr lang="ru-RU" sz="2800" dirty="0"/>
              <a:t>Пределы</a:t>
            </a:r>
            <a:r>
              <a:rPr lang="ru-RU" sz="2800" baseline="0" dirty="0"/>
              <a:t> прочности при сжатии</a:t>
            </a:r>
            <a:endParaRPr lang="ru-RU" sz="2800" dirty="0"/>
          </a:p>
        </c:rich>
      </c:tx>
      <c:layout>
        <c:manualLayout>
          <c:xMode val="edge"/>
          <c:yMode val="edge"/>
          <c:x val="0.21275763760282143"/>
          <c:y val="3.2239548054995161E-2"/>
        </c:manualLayout>
      </c:layout>
    </c:title>
    <c:view3D>
      <c:perspective val="30"/>
    </c:view3D>
    <c:plotArea>
      <c:layout>
        <c:manualLayout>
          <c:layoutTarget val="inner"/>
          <c:xMode val="edge"/>
          <c:yMode val="edge"/>
          <c:x val="8.3544741747855061E-2"/>
          <c:y val="0.1053792708814912"/>
          <c:w val="0.813269982250441"/>
          <c:h val="0.74846522429407603"/>
        </c:manualLayout>
      </c:layout>
      <c:bar3DChart>
        <c:barDir val="col"/>
        <c:grouping val="standard"/>
        <c:ser>
          <c:idx val="0"/>
          <c:order val="0"/>
          <c:tx>
            <c:strRef>
              <c:f>Лист1!$D$4</c:f>
              <c:strCache>
                <c:ptCount val="1"/>
                <c:pt idx="0">
                  <c:v>50˚С</c:v>
                </c:pt>
              </c:strCache>
            </c:strRef>
          </c:tx>
          <c:spPr>
            <a:ln>
              <a:solidFill>
                <a:schemeClr val="accent6">
                  <a:lumMod val="50000"/>
                </a:schemeClr>
              </a:solidFill>
            </a:ln>
          </c:spPr>
          <c:dLbls>
            <c:dLbl>
              <c:idx val="0"/>
              <c:layout>
                <c:manualLayout>
                  <c:x val="1.3886252358661819E-3"/>
                  <c:y val="5.1203988087345137E-2"/>
                </c:manualLayout>
              </c:layout>
              <c:showVal val="1"/>
            </c:dLbl>
            <c:dLbl>
              <c:idx val="1"/>
              <c:layout>
                <c:manualLayout>
                  <c:x val="0"/>
                  <c:y val="6.2582652106755163E-2"/>
                </c:manualLayout>
              </c:layout>
              <c:showVal val="1"/>
            </c:dLbl>
            <c:dLbl>
              <c:idx val="2"/>
              <c:layout>
                <c:manualLayout>
                  <c:x val="1.3887345850461077E-3"/>
                  <c:y val="7.3961316126165189E-2"/>
                </c:manualLayout>
              </c:layout>
              <c:showVal val="1"/>
            </c:dLbl>
            <c:dLbl>
              <c:idx val="3"/>
              <c:layout>
                <c:manualLayout>
                  <c:x val="-1.3887345850461068E-3"/>
                  <c:y val="7.0168428119695189E-2"/>
                </c:manualLayout>
              </c:layout>
              <c:showVal val="1"/>
            </c:dLbl>
            <c:dLbl>
              <c:idx val="4"/>
              <c:layout>
                <c:manualLayout>
                  <c:x val="1.3887345850461068E-3"/>
                  <c:y val="6.2582652106755163E-2"/>
                </c:manualLayout>
              </c:layout>
              <c:showVal val="1"/>
            </c:dLbl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showVal val="1"/>
          </c:dLbls>
          <c:cat>
            <c:numRef>
              <c:f>Лист1!$N$2:$R$2</c:f>
              <c:numCache>
                <c:formatCode>0.0</c:formatCode>
                <c:ptCount val="5"/>
                <c:pt idx="0">
                  <c:v>0.70000000000000062</c:v>
                </c:pt>
                <c:pt idx="1">
                  <c:v>6</c:v>
                </c:pt>
                <c:pt idx="2">
                  <c:v>12</c:v>
                </c:pt>
                <c:pt idx="3">
                  <c:v>24</c:v>
                </c:pt>
                <c:pt idx="4">
                  <c:v>48</c:v>
                </c:pt>
              </c:numCache>
            </c:numRef>
          </c:cat>
          <c:val>
            <c:numRef>
              <c:f>Лист1!$F$4:$J$4</c:f>
              <c:numCache>
                <c:formatCode>0.00</c:formatCode>
                <c:ptCount val="5"/>
                <c:pt idx="0">
                  <c:v>0.51</c:v>
                </c:pt>
                <c:pt idx="1">
                  <c:v>1.06</c:v>
                </c:pt>
                <c:pt idx="2">
                  <c:v>1.75</c:v>
                </c:pt>
                <c:pt idx="3">
                  <c:v>2.3699999999999997</c:v>
                </c:pt>
                <c:pt idx="4">
                  <c:v>2.42</c:v>
                </c:pt>
              </c:numCache>
            </c:numRef>
          </c:val>
        </c:ser>
        <c:ser>
          <c:idx val="1"/>
          <c:order val="1"/>
          <c:tx>
            <c:strRef>
              <c:f>Лист1!$D$3</c:f>
              <c:strCache>
                <c:ptCount val="1"/>
                <c:pt idx="0">
                  <c:v>20˚С</c:v>
                </c:pt>
              </c:strCache>
            </c:strRef>
          </c:tx>
          <c:spPr>
            <a:ln>
              <a:solidFill>
                <a:schemeClr val="accent6">
                  <a:lumMod val="50000"/>
                </a:schemeClr>
              </a:solidFill>
            </a:ln>
          </c:spPr>
          <c:dLbls>
            <c:dLbl>
              <c:idx val="0"/>
              <c:layout>
                <c:manualLayout>
                  <c:x val="2.777469170092214E-3"/>
                  <c:y val="5.8789764100285233E-2"/>
                </c:manualLayout>
              </c:layout>
              <c:showVal val="1"/>
            </c:dLbl>
            <c:dLbl>
              <c:idx val="1"/>
              <c:layout>
                <c:manualLayout>
                  <c:x val="0"/>
                  <c:y val="6.8271984116460183E-2"/>
                </c:manualLayout>
              </c:layout>
              <c:showVal val="1"/>
            </c:dLbl>
            <c:dLbl>
              <c:idx val="2"/>
              <c:layout>
                <c:manualLayout>
                  <c:x val="0"/>
                  <c:y val="6.2582652106755093E-2"/>
                </c:manualLayout>
              </c:layout>
              <c:showVal val="1"/>
            </c:dLbl>
            <c:dLbl>
              <c:idx val="3"/>
              <c:layout>
                <c:manualLayout>
                  <c:x val="2.777469170092214E-3"/>
                  <c:y val="6.0686208103520163E-2"/>
                </c:manualLayout>
              </c:layout>
              <c:showVal val="1"/>
            </c:dLbl>
            <c:dLbl>
              <c:idx val="4"/>
              <c:layout>
                <c:manualLayout>
                  <c:x val="5.5549383401845296E-3"/>
                  <c:y val="6.0686208103520163E-2"/>
                </c:manualLayout>
              </c:layout>
              <c:showVal val="1"/>
            </c:dLbl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showVal val="1"/>
          </c:dLbls>
          <c:cat>
            <c:numRef>
              <c:f>Лист1!$N$2:$R$2</c:f>
              <c:numCache>
                <c:formatCode>0.0</c:formatCode>
                <c:ptCount val="5"/>
                <c:pt idx="0">
                  <c:v>0.70000000000000062</c:v>
                </c:pt>
                <c:pt idx="1">
                  <c:v>6</c:v>
                </c:pt>
                <c:pt idx="2">
                  <c:v>12</c:v>
                </c:pt>
                <c:pt idx="3">
                  <c:v>24</c:v>
                </c:pt>
                <c:pt idx="4">
                  <c:v>48</c:v>
                </c:pt>
              </c:numCache>
            </c:numRef>
          </c:cat>
          <c:val>
            <c:numRef>
              <c:f>Лист1!$F$3:$J$3</c:f>
              <c:numCache>
                <c:formatCode>0.00</c:formatCode>
                <c:ptCount val="5"/>
                <c:pt idx="0">
                  <c:v>2.0099999999999998</c:v>
                </c:pt>
                <c:pt idx="1">
                  <c:v>3.15</c:v>
                </c:pt>
                <c:pt idx="2">
                  <c:v>3.3499999999999988</c:v>
                </c:pt>
                <c:pt idx="3">
                  <c:v>4.0999999999999996</c:v>
                </c:pt>
                <c:pt idx="4">
                  <c:v>5.0199999999999996</c:v>
                </c:pt>
              </c:numCache>
            </c:numRef>
          </c:val>
        </c:ser>
        <c:ser>
          <c:idx val="2"/>
          <c:order val="2"/>
          <c:tx>
            <c:strRef>
              <c:f>Лист1!$D$2</c:f>
              <c:strCache>
                <c:ptCount val="1"/>
                <c:pt idx="0">
                  <c:v>0˚С</c:v>
                </c:pt>
              </c:strCache>
            </c:strRef>
          </c:tx>
          <c:spPr>
            <a:ln>
              <a:solidFill>
                <a:schemeClr val="accent6">
                  <a:lumMod val="50000"/>
                </a:schemeClr>
              </a:solidFill>
            </a:ln>
          </c:spPr>
          <c:dLbls>
            <c:dLbl>
              <c:idx val="0"/>
              <c:layout>
                <c:manualLayout>
                  <c:x val="-2.777469170092214E-3"/>
                  <c:y val="6.0686208103520163E-2"/>
                </c:manualLayout>
              </c:layout>
              <c:showVal val="1"/>
            </c:dLbl>
            <c:dLbl>
              <c:idx val="1"/>
              <c:layout>
                <c:manualLayout>
                  <c:x val="0"/>
                  <c:y val="5.6893320097050164E-2"/>
                </c:manualLayout>
              </c:layout>
              <c:showVal val="1"/>
            </c:dLbl>
            <c:dLbl>
              <c:idx val="2"/>
              <c:layout>
                <c:manualLayout>
                  <c:x val="2.777469170092214E-3"/>
                  <c:y val="5.4996876093815192E-2"/>
                </c:manualLayout>
              </c:layout>
              <c:showVal val="1"/>
            </c:dLbl>
            <c:dLbl>
              <c:idx val="3"/>
              <c:layout>
                <c:manualLayout>
                  <c:x val="2.777469170092214E-3"/>
                  <c:y val="5.4996876093815192E-2"/>
                </c:manualLayout>
              </c:layout>
              <c:showVal val="1"/>
            </c:dLbl>
            <c:dLbl>
              <c:idx val="4"/>
              <c:layout>
                <c:manualLayout>
                  <c:x val="4.1662037551383237E-3"/>
                  <c:y val="5.6893320097050164E-2"/>
                </c:manualLayout>
              </c:layout>
              <c:showVal val="1"/>
            </c:dLbl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showVal val="1"/>
          </c:dLbls>
          <c:cat>
            <c:numRef>
              <c:f>Лист1!$N$2:$R$2</c:f>
              <c:numCache>
                <c:formatCode>0.0</c:formatCode>
                <c:ptCount val="5"/>
                <c:pt idx="0">
                  <c:v>0.70000000000000062</c:v>
                </c:pt>
                <c:pt idx="1">
                  <c:v>6</c:v>
                </c:pt>
                <c:pt idx="2">
                  <c:v>12</c:v>
                </c:pt>
                <c:pt idx="3">
                  <c:v>24</c:v>
                </c:pt>
                <c:pt idx="4">
                  <c:v>48</c:v>
                </c:pt>
              </c:numCache>
            </c:numRef>
          </c:cat>
          <c:val>
            <c:numRef>
              <c:f>Лист1!$F$2:$J$2</c:f>
              <c:numCache>
                <c:formatCode>0.00</c:formatCode>
                <c:ptCount val="5"/>
                <c:pt idx="0">
                  <c:v>4.1499999999999995</c:v>
                </c:pt>
                <c:pt idx="1">
                  <c:v>6.1599999999999975</c:v>
                </c:pt>
                <c:pt idx="2">
                  <c:v>7.02</c:v>
                </c:pt>
                <c:pt idx="3">
                  <c:v>7.4</c:v>
                </c:pt>
                <c:pt idx="4">
                  <c:v>7.76</c:v>
                </c:pt>
              </c:numCache>
            </c:numRef>
          </c:val>
        </c:ser>
        <c:shape val="box"/>
        <c:axId val="80128256"/>
        <c:axId val="80179584"/>
        <c:axId val="80926464"/>
      </c:bar3DChart>
      <c:catAx>
        <c:axId val="80128256"/>
        <c:scaling>
          <c:orientation val="minMax"/>
        </c:scaling>
        <c:axPos val="b"/>
        <c:title>
          <c:tx>
            <c:rich>
              <a:bodyPr rot="420000"/>
              <a:lstStyle/>
              <a:p>
                <a:pPr>
                  <a:defRPr sz="1800" b="0"/>
                </a:pPr>
                <a:r>
                  <a:rPr lang="ru-RU" sz="1800" b="0" dirty="0"/>
                  <a:t>Термостатирование,</a:t>
                </a:r>
                <a:r>
                  <a:rPr lang="ru-RU" sz="1800" b="0" baseline="0" dirty="0"/>
                  <a:t> ч</a:t>
                </a:r>
                <a:endParaRPr lang="ru-RU" sz="1800" b="0" dirty="0"/>
              </a:p>
            </c:rich>
          </c:tx>
          <c:layout>
            <c:manualLayout>
              <c:xMode val="edge"/>
              <c:yMode val="edge"/>
              <c:x val="0.2288895940696003"/>
              <c:y val="0.8062910871312986"/>
            </c:manualLayout>
          </c:layout>
        </c:title>
        <c:numFmt formatCode="0.0" sourceLinked="1"/>
        <c:tickLblPos val="nextTo"/>
        <c:txPr>
          <a:bodyPr/>
          <a:lstStyle/>
          <a:p>
            <a:pPr>
              <a:defRPr sz="1800"/>
            </a:pPr>
            <a:endParaRPr lang="ru-RU"/>
          </a:p>
        </c:txPr>
        <c:crossAx val="80179584"/>
        <c:crosses val="autoZero"/>
        <c:auto val="1"/>
        <c:lblAlgn val="ctr"/>
        <c:lblOffset val="100"/>
      </c:catAx>
      <c:valAx>
        <c:axId val="80179584"/>
        <c:scaling>
          <c:orientation val="minMax"/>
        </c:scaling>
        <c:axPos val="l"/>
        <c:majorGridlines/>
        <c:numFmt formatCode="0.00" sourceLinked="1"/>
        <c:tickLblPos val="nextTo"/>
        <c:txPr>
          <a:bodyPr/>
          <a:lstStyle/>
          <a:p>
            <a:pPr>
              <a:defRPr sz="1800"/>
            </a:pPr>
            <a:endParaRPr lang="ru-RU"/>
          </a:p>
        </c:txPr>
        <c:crossAx val="80128256"/>
        <c:crosses val="autoZero"/>
        <c:crossBetween val="between"/>
      </c:valAx>
      <c:serAx>
        <c:axId val="80926464"/>
        <c:scaling>
          <c:orientation val="minMax"/>
        </c:scaling>
        <c:axPos val="b"/>
        <c:tickLblPos val="nextTo"/>
        <c:txPr>
          <a:bodyPr/>
          <a:lstStyle/>
          <a:p>
            <a:pPr>
              <a:defRPr sz="1800"/>
            </a:pPr>
            <a:endParaRPr lang="ru-RU"/>
          </a:p>
        </c:txPr>
        <c:crossAx val="80179584"/>
        <c:crosses val="autoZero"/>
      </c:serAx>
    </c:plotArea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2800"/>
            </a:pPr>
            <a:r>
              <a:rPr lang="ru-RU" sz="2800" dirty="0"/>
              <a:t>Сдвигоустойчивость</a:t>
            </a:r>
          </a:p>
        </c:rich>
      </c:tx>
      <c:layout>
        <c:manualLayout>
          <c:xMode val="edge"/>
          <c:yMode val="edge"/>
          <c:x val="0.36478600710809539"/>
          <c:y val="7.4226804123711493E-2"/>
        </c:manualLayout>
      </c:layout>
    </c:title>
    <c:view3D>
      <c:perspective val="30"/>
    </c:view3D>
    <c:plotArea>
      <c:layout>
        <c:manualLayout>
          <c:layoutTarget val="inner"/>
          <c:xMode val="edge"/>
          <c:yMode val="edge"/>
          <c:x val="6.3095446939436611E-2"/>
          <c:y val="0.11001541337821892"/>
          <c:w val="0.91233761560329663"/>
          <c:h val="0.72252478931078201"/>
        </c:manualLayout>
      </c:layout>
      <c:bar3DChart>
        <c:barDir val="col"/>
        <c:grouping val="standard"/>
        <c:ser>
          <c:idx val="0"/>
          <c:order val="0"/>
          <c:tx>
            <c:strRef>
              <c:f>Лист1!$L$11</c:f>
              <c:strCache>
                <c:ptCount val="1"/>
                <c:pt idx="0">
                  <c:v>Сцепление при сдвиге</c:v>
                </c:pt>
              </c:strCache>
            </c:strRef>
          </c:tx>
          <c:dLbls>
            <c:dLbl>
              <c:idx val="0"/>
              <c:layout>
                <c:manualLayout>
                  <c:x val="1.4281730181006881E-3"/>
                  <c:y val="6.6138495050186194E-2"/>
                </c:manualLayout>
              </c:layout>
              <c:showVal val="1"/>
            </c:dLbl>
            <c:dLbl>
              <c:idx val="1"/>
              <c:layout>
                <c:manualLayout>
                  <c:x val="1.4281730181006881E-3"/>
                  <c:y val="7.8163675968401847E-2"/>
                </c:manualLayout>
              </c:layout>
              <c:showVal val="1"/>
            </c:dLbl>
            <c:dLbl>
              <c:idx val="2"/>
              <c:layout>
                <c:manualLayout>
                  <c:x val="5.2365739063539211E-17"/>
                  <c:y val="7.6159479148699263E-2"/>
                </c:manualLayout>
              </c:layout>
              <c:showVal val="1"/>
            </c:dLbl>
            <c:dLbl>
              <c:idx val="3"/>
              <c:layout>
                <c:manualLayout>
                  <c:x val="4.2845190543020634E-3"/>
                  <c:y val="7.4155282328996694E-2"/>
                </c:manualLayout>
              </c:layout>
              <c:showVal val="1"/>
            </c:dLbl>
            <c:dLbl>
              <c:idx val="4"/>
              <c:layout>
                <c:manualLayout>
                  <c:x val="5.712692072402754E-3"/>
                  <c:y val="7.6159479148699263E-2"/>
                </c:manualLayout>
              </c:layout>
              <c:showVal val="1"/>
            </c:dLbl>
            <c:txPr>
              <a:bodyPr/>
              <a:lstStyle/>
              <a:p>
                <a:pPr>
                  <a:defRPr sz="1800"/>
                </a:pPr>
                <a:endParaRPr lang="ru-RU"/>
              </a:p>
            </c:txPr>
            <c:showVal val="1"/>
          </c:dLbls>
          <c:cat>
            <c:numRef>
              <c:f>Лист1!$N$2:$R$2</c:f>
              <c:numCache>
                <c:formatCode>0.0</c:formatCode>
                <c:ptCount val="5"/>
                <c:pt idx="0">
                  <c:v>0.70000000000000062</c:v>
                </c:pt>
                <c:pt idx="1">
                  <c:v>6</c:v>
                </c:pt>
                <c:pt idx="2">
                  <c:v>12</c:v>
                </c:pt>
                <c:pt idx="3">
                  <c:v>24</c:v>
                </c:pt>
                <c:pt idx="4">
                  <c:v>48</c:v>
                </c:pt>
              </c:numCache>
            </c:numRef>
          </c:cat>
          <c:val>
            <c:numRef>
              <c:f>Лист1!$N$11:$R$11</c:f>
              <c:numCache>
                <c:formatCode>0.00</c:formatCode>
                <c:ptCount val="5"/>
                <c:pt idx="0">
                  <c:v>0.16</c:v>
                </c:pt>
                <c:pt idx="1">
                  <c:v>0.34</c:v>
                </c:pt>
                <c:pt idx="2">
                  <c:v>0.48000000000000032</c:v>
                </c:pt>
                <c:pt idx="3">
                  <c:v>0.61000000000000065</c:v>
                </c:pt>
                <c:pt idx="4">
                  <c:v>0.8</c:v>
                </c:pt>
              </c:numCache>
            </c:numRef>
          </c:val>
        </c:ser>
        <c:ser>
          <c:idx val="1"/>
          <c:order val="1"/>
          <c:tx>
            <c:strRef>
              <c:f>Лист1!$L$10</c:f>
              <c:strCache>
                <c:ptCount val="1"/>
                <c:pt idx="0">
                  <c:v>Коэффициент внутреннего трения</c:v>
                </c:pt>
              </c:strCache>
            </c:strRef>
          </c:tx>
          <c:dLbls>
            <c:dLbl>
              <c:idx val="0"/>
              <c:layout>
                <c:manualLayout>
                  <c:x val="-4.2845190543020634E-3"/>
                  <c:y val="6.8142691869888875E-2"/>
                </c:manualLayout>
              </c:layout>
              <c:showVal val="1"/>
            </c:dLbl>
            <c:dLbl>
              <c:idx val="1"/>
              <c:layout>
                <c:manualLayout>
                  <c:x val="0"/>
                  <c:y val="7.0146888689591416E-2"/>
                </c:manualLayout>
              </c:layout>
              <c:showVal val="1"/>
            </c:dLbl>
            <c:dLbl>
              <c:idx val="2"/>
              <c:layout>
                <c:manualLayout>
                  <c:x val="0"/>
                  <c:y val="7.2151085509294069E-2"/>
                </c:manualLayout>
              </c:layout>
              <c:showVal val="1"/>
            </c:dLbl>
            <c:dLbl>
              <c:idx val="3"/>
              <c:layout>
                <c:manualLayout>
                  <c:x val="5.712692072402754E-3"/>
                  <c:y val="7.2151085509294027E-2"/>
                </c:manualLayout>
              </c:layout>
              <c:showVal val="1"/>
            </c:dLbl>
            <c:dLbl>
              <c:idx val="4"/>
              <c:layout>
                <c:manualLayout>
                  <c:x val="4.2845190543020634E-3"/>
                  <c:y val="5.2109117312267896E-2"/>
                </c:manualLayout>
              </c:layout>
              <c:showVal val="1"/>
            </c:dLbl>
            <c:txPr>
              <a:bodyPr/>
              <a:lstStyle/>
              <a:p>
                <a:pPr>
                  <a:defRPr sz="1800"/>
                </a:pPr>
                <a:endParaRPr lang="ru-RU"/>
              </a:p>
            </c:txPr>
            <c:showVal val="1"/>
          </c:dLbls>
          <c:cat>
            <c:numRef>
              <c:f>Лист1!$N$2:$R$2</c:f>
              <c:numCache>
                <c:formatCode>0.0</c:formatCode>
                <c:ptCount val="5"/>
                <c:pt idx="0">
                  <c:v>0.70000000000000062</c:v>
                </c:pt>
                <c:pt idx="1">
                  <c:v>6</c:v>
                </c:pt>
                <c:pt idx="2">
                  <c:v>12</c:v>
                </c:pt>
                <c:pt idx="3">
                  <c:v>24</c:v>
                </c:pt>
                <c:pt idx="4">
                  <c:v>48</c:v>
                </c:pt>
              </c:numCache>
            </c:numRef>
          </c:cat>
          <c:val>
            <c:numRef>
              <c:f>Лист1!$N$10:$R$10</c:f>
              <c:numCache>
                <c:formatCode>0.00</c:formatCode>
                <c:ptCount val="5"/>
                <c:pt idx="0">
                  <c:v>0.94000000000000061</c:v>
                </c:pt>
                <c:pt idx="1">
                  <c:v>0.89</c:v>
                </c:pt>
                <c:pt idx="2">
                  <c:v>0.87000000000000099</c:v>
                </c:pt>
                <c:pt idx="3">
                  <c:v>0.85000000000000064</c:v>
                </c:pt>
                <c:pt idx="4">
                  <c:v>0.81</c:v>
                </c:pt>
              </c:numCache>
            </c:numRef>
          </c:val>
        </c:ser>
        <c:dLbls>
          <c:showVal val="1"/>
        </c:dLbls>
        <c:shape val="box"/>
        <c:axId val="80264192"/>
        <c:axId val="80278656"/>
        <c:axId val="91455488"/>
      </c:bar3DChart>
      <c:catAx>
        <c:axId val="80264192"/>
        <c:scaling>
          <c:orientation val="minMax"/>
        </c:scaling>
        <c:axPos val="b"/>
        <c:title>
          <c:tx>
            <c:rich>
              <a:bodyPr rot="480000"/>
              <a:lstStyle/>
              <a:p>
                <a:pPr>
                  <a:defRPr sz="2000" b="0"/>
                </a:pPr>
                <a:r>
                  <a:rPr lang="ru-RU" sz="2000" b="0" dirty="0"/>
                  <a:t>Термостатирование, ч</a:t>
                </a:r>
              </a:p>
            </c:rich>
          </c:tx>
          <c:layout>
            <c:manualLayout>
              <c:xMode val="edge"/>
              <c:yMode val="edge"/>
              <c:x val="0.34005676706610538"/>
              <c:y val="0.73952085177418092"/>
            </c:manualLayout>
          </c:layout>
        </c:title>
        <c:numFmt formatCode="0.0" sourceLinked="1"/>
        <c:tickLblPos val="nextTo"/>
        <c:txPr>
          <a:bodyPr/>
          <a:lstStyle/>
          <a:p>
            <a:pPr>
              <a:defRPr sz="1800"/>
            </a:pPr>
            <a:endParaRPr lang="ru-RU"/>
          </a:p>
        </c:txPr>
        <c:crossAx val="80278656"/>
        <c:crosses val="autoZero"/>
        <c:auto val="1"/>
        <c:lblAlgn val="ctr"/>
        <c:lblOffset val="100"/>
      </c:catAx>
      <c:valAx>
        <c:axId val="80278656"/>
        <c:scaling>
          <c:orientation val="minMax"/>
        </c:scaling>
        <c:axPos val="l"/>
        <c:majorGridlines/>
        <c:numFmt formatCode="0.00" sourceLinked="1"/>
        <c:tickLblPos val="nextTo"/>
        <c:txPr>
          <a:bodyPr/>
          <a:lstStyle/>
          <a:p>
            <a:pPr>
              <a:defRPr sz="1800"/>
            </a:pPr>
            <a:endParaRPr lang="ru-RU"/>
          </a:p>
        </c:txPr>
        <c:crossAx val="80264192"/>
        <c:crosses val="autoZero"/>
        <c:crossBetween val="between"/>
      </c:valAx>
      <c:serAx>
        <c:axId val="91455488"/>
        <c:scaling>
          <c:orientation val="minMax"/>
        </c:scaling>
        <c:delete val="1"/>
        <c:axPos val="b"/>
        <c:tickLblPos val="none"/>
        <c:crossAx val="80278656"/>
        <c:crosses val="autoZero"/>
      </c:serAx>
    </c:plotArea>
    <c:legend>
      <c:legendPos val="r"/>
      <c:layout>
        <c:manualLayout>
          <c:xMode val="edge"/>
          <c:yMode val="edge"/>
          <c:x val="3.0455396020007977E-2"/>
          <c:y val="0.88556036159497975"/>
          <c:w val="0.32258222678038134"/>
          <c:h val="9.3079003387092976E-2"/>
        </c:manualLayout>
      </c:layout>
      <c:txPr>
        <a:bodyPr/>
        <a:lstStyle/>
        <a:p>
          <a:pPr>
            <a:defRPr sz="1400"/>
          </a:pPr>
          <a:endParaRPr lang="ru-RU"/>
        </a:p>
      </c:txPr>
    </c:legend>
    <c:plotVisOnly val="1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perspective val="30"/>
    </c:view3D>
    <c:plotArea>
      <c:layout>
        <c:manualLayout>
          <c:layoutTarget val="inner"/>
          <c:xMode val="edge"/>
          <c:yMode val="edge"/>
          <c:x val="7.3585903402624234E-2"/>
          <c:y val="3.0954757773922335E-2"/>
          <c:w val="0.91787783015391178"/>
          <c:h val="0.79324774233729267"/>
        </c:manualLayout>
      </c:layout>
      <c:bar3DChart>
        <c:barDir val="col"/>
        <c:grouping val="standard"/>
        <c:ser>
          <c:idx val="0"/>
          <c:order val="0"/>
          <c:tx>
            <c:strRef>
              <c:f>Лист1!$L$9</c:f>
              <c:strCache>
                <c:ptCount val="1"/>
                <c:pt idx="0">
                  <c:v>Водостойкость при длительном водонасыщении</c:v>
                </c:pt>
              </c:strCache>
            </c:strRef>
          </c:tx>
          <c:dLbls>
            <c:dLbl>
              <c:idx val="0"/>
              <c:layout>
                <c:manualLayout>
                  <c:x val="0"/>
                  <c:y val="6.7796610169491553E-2"/>
                </c:manualLayout>
              </c:layout>
              <c:showVal val="1"/>
            </c:dLbl>
            <c:dLbl>
              <c:idx val="1"/>
              <c:layout>
                <c:manualLayout>
                  <c:x val="0"/>
                  <c:y val="7.2316384180790977E-2"/>
                </c:manualLayout>
              </c:layout>
              <c:showVal val="1"/>
            </c:dLbl>
            <c:dLbl>
              <c:idx val="2"/>
              <c:layout>
                <c:manualLayout>
                  <c:x val="3.3312515197195668E-3"/>
                  <c:y val="6.3276836158192004E-2"/>
                </c:manualLayout>
              </c:layout>
              <c:showVal val="1"/>
            </c:dLbl>
            <c:dLbl>
              <c:idx val="3"/>
              <c:layout>
                <c:manualLayout>
                  <c:x val="0"/>
                  <c:y val="7.0056497175141189E-2"/>
                </c:manualLayout>
              </c:layout>
              <c:showVal val="1"/>
            </c:dLbl>
            <c:dLbl>
              <c:idx val="4"/>
              <c:layout>
                <c:manualLayout>
                  <c:x val="4.9968772795793504E-3"/>
                  <c:y val="6.1016949152542396E-2"/>
                </c:manualLayout>
              </c:layout>
              <c:showVal val="1"/>
            </c:dLbl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showVal val="1"/>
          </c:dLbls>
          <c:cat>
            <c:numRef>
              <c:f>Лист1!$N$5:$R$5</c:f>
              <c:numCache>
                <c:formatCode>0.0</c:formatCode>
                <c:ptCount val="5"/>
                <c:pt idx="0">
                  <c:v>0.70000000000000007</c:v>
                </c:pt>
                <c:pt idx="1">
                  <c:v>6</c:v>
                </c:pt>
                <c:pt idx="2">
                  <c:v>12</c:v>
                </c:pt>
                <c:pt idx="3">
                  <c:v>24</c:v>
                </c:pt>
                <c:pt idx="4">
                  <c:v>48</c:v>
                </c:pt>
              </c:numCache>
            </c:numRef>
          </c:cat>
          <c:val>
            <c:numRef>
              <c:f>Лист1!$N$9:$R$9</c:f>
              <c:numCache>
                <c:formatCode>0.00</c:formatCode>
                <c:ptCount val="5"/>
                <c:pt idx="0">
                  <c:v>0.9</c:v>
                </c:pt>
                <c:pt idx="1">
                  <c:v>0.91</c:v>
                </c:pt>
                <c:pt idx="2">
                  <c:v>0.83000000000000007</c:v>
                </c:pt>
                <c:pt idx="3">
                  <c:v>0.78</c:v>
                </c:pt>
                <c:pt idx="4">
                  <c:v>0.72000000000000008</c:v>
                </c:pt>
              </c:numCache>
            </c:numRef>
          </c:val>
        </c:ser>
        <c:ser>
          <c:idx val="1"/>
          <c:order val="1"/>
          <c:tx>
            <c:strRef>
              <c:f>Лист1!$L$8</c:f>
              <c:strCache>
                <c:ptCount val="1"/>
                <c:pt idx="0">
                  <c:v>Водостойкость </c:v>
                </c:pt>
              </c:strCache>
            </c:strRef>
          </c:tx>
          <c:dLbls>
            <c:dLbl>
              <c:idx val="0"/>
              <c:layout>
                <c:manualLayout>
                  <c:x val="-1.6656257598597836E-3"/>
                  <c:y val="6.3276836158192087E-2"/>
                </c:manualLayout>
              </c:layout>
              <c:showVal val="1"/>
            </c:dLbl>
            <c:dLbl>
              <c:idx val="1"/>
              <c:layout>
                <c:manualLayout>
                  <c:x val="3.3312515197195668E-3"/>
                  <c:y val="6.553672316384182E-2"/>
                </c:manualLayout>
              </c:layout>
              <c:showVal val="1"/>
            </c:dLbl>
            <c:dLbl>
              <c:idx val="2"/>
              <c:layout>
                <c:manualLayout>
                  <c:x val="4.9968772795792888E-3"/>
                  <c:y val="5.6497175141242938E-2"/>
                </c:manualLayout>
              </c:layout>
              <c:showVal val="1"/>
            </c:dLbl>
            <c:dLbl>
              <c:idx val="3"/>
              <c:layout>
                <c:manualLayout>
                  <c:x val="0"/>
                  <c:y val="5.875706214689267E-2"/>
                </c:manualLayout>
              </c:layout>
              <c:showVal val="1"/>
            </c:dLbl>
            <c:dLbl>
              <c:idx val="4"/>
              <c:layout>
                <c:manualLayout>
                  <c:x val="4.9968772795793504E-3"/>
                  <c:y val="6.1016949152542396E-2"/>
                </c:manualLayout>
              </c:layout>
              <c:showVal val="1"/>
            </c:dLbl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showVal val="1"/>
          </c:dLbls>
          <c:cat>
            <c:numRef>
              <c:f>Лист1!$N$5:$R$5</c:f>
              <c:numCache>
                <c:formatCode>0.0</c:formatCode>
                <c:ptCount val="5"/>
                <c:pt idx="0">
                  <c:v>0.70000000000000007</c:v>
                </c:pt>
                <c:pt idx="1">
                  <c:v>6</c:v>
                </c:pt>
                <c:pt idx="2">
                  <c:v>12</c:v>
                </c:pt>
                <c:pt idx="3">
                  <c:v>24</c:v>
                </c:pt>
                <c:pt idx="4">
                  <c:v>48</c:v>
                </c:pt>
              </c:numCache>
            </c:numRef>
          </c:cat>
          <c:val>
            <c:numRef>
              <c:f>Лист1!$N$8:$R$8</c:f>
              <c:numCache>
                <c:formatCode>0.00</c:formatCode>
                <c:ptCount val="5"/>
                <c:pt idx="0">
                  <c:v>0.94000000000000006</c:v>
                </c:pt>
                <c:pt idx="1">
                  <c:v>1</c:v>
                </c:pt>
                <c:pt idx="2">
                  <c:v>0.98</c:v>
                </c:pt>
                <c:pt idx="3">
                  <c:v>0.96000000000000008</c:v>
                </c:pt>
                <c:pt idx="4">
                  <c:v>0.95000000000000007</c:v>
                </c:pt>
              </c:numCache>
            </c:numRef>
          </c:val>
        </c:ser>
        <c:ser>
          <c:idx val="2"/>
          <c:order val="2"/>
          <c:tx>
            <c:strRef>
              <c:f>Лист1!$L$12</c:f>
              <c:strCache>
                <c:ptCount val="1"/>
                <c:pt idx="0">
                  <c:v>Трещиностойкость по пределу прочности на растяжение при расколе при температуре 0˚С</c:v>
                </c:pt>
              </c:strCache>
            </c:strRef>
          </c:tx>
          <c:dLbls>
            <c:dLbl>
              <c:idx val="0"/>
              <c:layout>
                <c:manualLayout>
                  <c:x val="-4.9968772795793504E-3"/>
                  <c:y val="5.6497175141242938E-2"/>
                </c:manualLayout>
              </c:layout>
              <c:showVal val="1"/>
            </c:dLbl>
            <c:dLbl>
              <c:idx val="1"/>
              <c:layout>
                <c:manualLayout>
                  <c:x val="-1.6656257598597836E-3"/>
                  <c:y val="6.3276836158192087E-2"/>
                </c:manualLayout>
              </c:layout>
              <c:showVal val="1"/>
            </c:dLbl>
            <c:dLbl>
              <c:idx val="2"/>
              <c:layout>
                <c:manualLayout>
                  <c:x val="1.6656257598597836E-3"/>
                  <c:y val="6.3276836158192087E-2"/>
                </c:manualLayout>
              </c:layout>
              <c:showVal val="1"/>
            </c:dLbl>
            <c:dLbl>
              <c:idx val="3"/>
              <c:layout>
                <c:manualLayout>
                  <c:x val="3.3312515197195668E-3"/>
                  <c:y val="6.3276836158192087E-2"/>
                </c:manualLayout>
              </c:layout>
              <c:showVal val="1"/>
            </c:dLbl>
            <c:dLbl>
              <c:idx val="4"/>
              <c:layout>
                <c:manualLayout>
                  <c:x val="8.3281287992990373E-3"/>
                  <c:y val="6.553672316384182E-2"/>
                </c:manualLayout>
              </c:layout>
              <c:showVal val="1"/>
            </c:dLbl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showVal val="1"/>
          </c:dLbls>
          <c:cat>
            <c:numRef>
              <c:f>Лист1!$N$5:$R$5</c:f>
              <c:numCache>
                <c:formatCode>0.0</c:formatCode>
                <c:ptCount val="5"/>
                <c:pt idx="0">
                  <c:v>0.70000000000000007</c:v>
                </c:pt>
                <c:pt idx="1">
                  <c:v>6</c:v>
                </c:pt>
                <c:pt idx="2">
                  <c:v>12</c:v>
                </c:pt>
                <c:pt idx="3">
                  <c:v>24</c:v>
                </c:pt>
                <c:pt idx="4">
                  <c:v>48</c:v>
                </c:pt>
              </c:numCache>
            </c:numRef>
          </c:cat>
          <c:val>
            <c:numRef>
              <c:f>Лист1!$N$12:$R$12</c:f>
              <c:numCache>
                <c:formatCode>0.00</c:formatCode>
                <c:ptCount val="5"/>
                <c:pt idx="0">
                  <c:v>3.1</c:v>
                </c:pt>
                <c:pt idx="1">
                  <c:v>3.4</c:v>
                </c:pt>
                <c:pt idx="2">
                  <c:v>3.2</c:v>
                </c:pt>
                <c:pt idx="3">
                  <c:v>2.5</c:v>
                </c:pt>
                <c:pt idx="4">
                  <c:v>2</c:v>
                </c:pt>
              </c:numCache>
            </c:numRef>
          </c:val>
        </c:ser>
        <c:dLbls>
          <c:showVal val="1"/>
        </c:dLbls>
        <c:shape val="box"/>
        <c:axId val="85607936"/>
        <c:axId val="85609856"/>
        <c:axId val="97635840"/>
      </c:bar3DChart>
      <c:catAx>
        <c:axId val="85607936"/>
        <c:scaling>
          <c:orientation val="minMax"/>
        </c:scaling>
        <c:axPos val="b"/>
        <c:title>
          <c:tx>
            <c:rich>
              <a:bodyPr rot="420000" anchor="t" anchorCtr="0"/>
              <a:lstStyle/>
              <a:p>
                <a:pPr>
                  <a:defRPr sz="1600" b="0"/>
                </a:pPr>
                <a:r>
                  <a:rPr lang="ru-RU" sz="1600" b="0"/>
                  <a:t>Термостатирование, ч</a:t>
                </a:r>
              </a:p>
            </c:rich>
          </c:tx>
          <c:layout>
            <c:manualLayout>
              <c:xMode val="edge"/>
              <c:yMode val="edge"/>
              <c:x val="0.16792898858335129"/>
              <c:y val="0.75538164509097383"/>
            </c:manualLayout>
          </c:layout>
        </c:title>
        <c:numFmt formatCode="0.0" sourceLinked="1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85609856"/>
        <c:crosses val="autoZero"/>
        <c:auto val="1"/>
        <c:lblAlgn val="ctr"/>
        <c:lblOffset val="100"/>
      </c:catAx>
      <c:valAx>
        <c:axId val="85609856"/>
        <c:scaling>
          <c:orientation val="minMax"/>
        </c:scaling>
        <c:axPos val="l"/>
        <c:majorGridlines/>
        <c:numFmt formatCode="0.00" sourceLinked="1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85607936"/>
        <c:crosses val="autoZero"/>
        <c:crossBetween val="between"/>
      </c:valAx>
      <c:serAx>
        <c:axId val="97635840"/>
        <c:scaling>
          <c:orientation val="minMax"/>
        </c:scaling>
        <c:delete val="1"/>
        <c:axPos val="b"/>
        <c:tickLblPos val="none"/>
        <c:crossAx val="85609856"/>
        <c:crosses val="autoZero"/>
      </c:serAx>
    </c:plotArea>
    <c:legend>
      <c:legendPos val="r"/>
      <c:layout>
        <c:manualLayout>
          <c:xMode val="edge"/>
          <c:yMode val="edge"/>
          <c:x val="4.1640643996494574E-4"/>
          <c:y val="0.84635206192446277"/>
          <c:w val="0.9995835935600349"/>
          <c:h val="0.15364793807553717"/>
        </c:manualLayout>
      </c:layout>
      <c:txPr>
        <a:bodyPr/>
        <a:lstStyle/>
        <a:p>
          <a:pPr>
            <a:defRPr sz="1400"/>
          </a:pPr>
          <a:endParaRPr lang="ru-RU"/>
        </a:p>
      </c:txPr>
    </c:legend>
    <c:plotVisOnly val="1"/>
  </c:chart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13.03.2017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13.03.2017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chart" Target="../charts/char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4" Type="http://schemas.openxmlformats.org/officeDocument/2006/relationships/chart" Target="../charts/char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4" Type="http://schemas.openxmlformats.org/officeDocument/2006/relationships/chart" Target="../charts/char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4" Type="http://schemas.openxmlformats.org/officeDocument/2006/relationships/chart" Target="../charts/char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Relationship Id="rId4" Type="http://schemas.openxmlformats.org/officeDocument/2006/relationships/chart" Target="../charts/char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476672"/>
            <a:ext cx="7272808" cy="1656184"/>
          </a:xfrm>
          <a:noFill/>
          <a:ln>
            <a:noFill/>
          </a:ln>
        </p:spPr>
        <p:txBody>
          <a:bodyPr>
            <a:noAutofit/>
          </a:bodyPr>
          <a:lstStyle/>
          <a:p>
            <a:pPr algn="ctr"/>
            <a:r>
              <a:rPr lang="ru-RU" sz="1800" dirty="0" smtClean="0">
                <a:ln w="12700">
                  <a:noFill/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МИНИСТЕРСТВО   СТРОИТЕЛЬСТВА, ТРАНСПОРТА, </a:t>
            </a:r>
            <a:br>
              <a:rPr lang="ru-RU" sz="1800" dirty="0" smtClean="0">
                <a:ln w="12700">
                  <a:noFill/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1800" dirty="0" smtClean="0">
                <a:ln w="12700">
                  <a:noFill/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ЖИЛИЩНО-КОММУНАЛЬНОГО ХОЗЯЙСТВА АЛТАЙСКОГО КРАЯ</a:t>
            </a:r>
            <a:br>
              <a:rPr lang="ru-RU" sz="1800" dirty="0" smtClean="0">
                <a:ln w="12700">
                  <a:noFill/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2000" dirty="0" smtClean="0">
                <a:ln w="12700">
                  <a:noFill/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КГКУ «Алтайавтодор»</a:t>
            </a:r>
            <a:br>
              <a:rPr lang="ru-RU" sz="2000" dirty="0" smtClean="0">
                <a:ln w="12700">
                  <a:noFill/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2000" dirty="0" smtClean="0">
                <a:ln w="12700">
                  <a:noFill/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Центральная строительная лаборатория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>
              <a:ln w="12700">
                <a:noFill/>
                <a:prstDash val="solid"/>
              </a:ln>
              <a:solidFill>
                <a:schemeClr val="tx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2"/>
          </p:nvPr>
        </p:nvSpPr>
        <p:spPr>
          <a:xfrm>
            <a:off x="3563888" y="5661248"/>
            <a:ext cx="2592287" cy="864095"/>
          </a:xfrm>
        </p:spPr>
        <p:txBody>
          <a:bodyPr>
            <a:noAutofit/>
          </a:bodyPr>
          <a:lstStyle/>
          <a:p>
            <a:r>
              <a:rPr lang="ru-RU" sz="2000" dirty="0" smtClean="0">
                <a:ln w="12700">
                  <a:noFill/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Барнаул, 2017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827584" y="2564904"/>
            <a:ext cx="7704856" cy="295232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dirty="0" smtClean="0">
                <a:ln w="12700">
                  <a:noFill/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ИЗМЕНЕНИЕ ФИЗИКО-МЕХАНИЧЕСКИХ СВОЙСТВ АСФАЛЬТОБЕТОННЫХ СМЕСЕЙ В РЕЗУЛЬТАТЕ ХРАНЕНИЯ В НАКОПИТЕЛЬНЫХ БУНКЕРАХ</a:t>
            </a: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2555776" y="3411166"/>
            <a:ext cx="619167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8" name="Picture 4" descr="C:\Users\user\Desktop\Рисунок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32656"/>
            <a:ext cx="1358900" cy="1231900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7504" y="116632"/>
            <a:ext cx="3995936" cy="64807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107504" y="116632"/>
          <a:ext cx="713635" cy="648071"/>
        </p:xfrm>
        <a:graphic>
          <a:graphicData uri="http://schemas.openxmlformats.org/presentationml/2006/ole">
            <p:oleObj spid="_x0000_s2050" name="Picture" r:id="rId3" imgW="1124640" imgH="1134000" progId="Word.Picture.8">
              <p:embed/>
            </p:oleObj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827584" y="188640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 smtClean="0">
                <a:ln w="12700">
                  <a:noFill/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КГКУ «Алтайавтодор»</a:t>
            </a:r>
            <a:br>
              <a:rPr lang="ru-RU" sz="1400" dirty="0" smtClean="0">
                <a:ln w="12700">
                  <a:noFill/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1400" dirty="0" smtClean="0">
                <a:ln w="12700">
                  <a:noFill/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Центральная строительная лаборатория</a:t>
            </a:r>
            <a:endParaRPr lang="ru-RU" sz="1400" dirty="0"/>
          </a:p>
        </p:txBody>
      </p:sp>
      <p:graphicFrame>
        <p:nvGraphicFramePr>
          <p:cNvPr id="8" name="Диаграмма 7"/>
          <p:cNvGraphicFramePr/>
          <p:nvPr/>
        </p:nvGraphicFramePr>
        <p:xfrm>
          <a:off x="285720" y="928670"/>
          <a:ext cx="8215370" cy="52864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7504" y="116632"/>
            <a:ext cx="3995936" cy="64807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107504" y="116632"/>
          <a:ext cx="713635" cy="648071"/>
        </p:xfrm>
        <a:graphic>
          <a:graphicData uri="http://schemas.openxmlformats.org/presentationml/2006/ole">
            <p:oleObj spid="_x0000_s26626" name="Picture" r:id="rId3" imgW="1124640" imgH="1134000" progId="Word.Picture.8">
              <p:embed/>
            </p:oleObj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827584" y="188640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 smtClean="0">
                <a:ln w="12700">
                  <a:noFill/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КГКУ «Алтайавтодор»</a:t>
            </a:r>
            <a:br>
              <a:rPr lang="ru-RU" sz="1400" dirty="0" smtClean="0">
                <a:ln w="12700">
                  <a:noFill/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1400" dirty="0" smtClean="0">
                <a:ln w="12700">
                  <a:noFill/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Центральная строительная лаборатория</a:t>
            </a:r>
            <a:endParaRPr lang="ru-RU" sz="1400" dirty="0"/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357158" y="928670"/>
          <a:ext cx="8286808" cy="5429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7504" y="116632"/>
            <a:ext cx="3995936" cy="64807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107504" y="116632"/>
          <a:ext cx="713635" cy="648071"/>
        </p:xfrm>
        <a:graphic>
          <a:graphicData uri="http://schemas.openxmlformats.org/presentationml/2006/ole">
            <p:oleObj spid="_x0000_s25602" name="Picture" r:id="rId3" imgW="1124640" imgH="1134000" progId="Word.Picture.8">
              <p:embed/>
            </p:oleObj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827584" y="188640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 smtClean="0">
                <a:ln w="12700">
                  <a:noFill/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КГКУ «Алтайавтодор»</a:t>
            </a:r>
            <a:br>
              <a:rPr lang="ru-RU" sz="1400" dirty="0" smtClean="0">
                <a:ln w="12700">
                  <a:noFill/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1400" dirty="0" smtClean="0">
                <a:ln w="12700">
                  <a:noFill/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Центральная строительная лаборатория</a:t>
            </a:r>
            <a:endParaRPr lang="ru-RU" sz="1400" dirty="0"/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323528" y="548680"/>
          <a:ext cx="9145016" cy="66967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7504" y="116632"/>
            <a:ext cx="3995936" cy="64807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107504" y="116632"/>
          <a:ext cx="713635" cy="648071"/>
        </p:xfrm>
        <a:graphic>
          <a:graphicData uri="http://schemas.openxmlformats.org/presentationml/2006/ole">
            <p:oleObj spid="_x0000_s24578" name="Picture" r:id="rId3" imgW="1124640" imgH="1134000" progId="Word.Picture.8">
              <p:embed/>
            </p:oleObj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827584" y="188640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 smtClean="0">
                <a:ln w="12700">
                  <a:noFill/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КГКУ «Алтайавтодор»</a:t>
            </a:r>
            <a:br>
              <a:rPr lang="ru-RU" sz="1400" dirty="0" smtClean="0">
                <a:ln w="12700">
                  <a:noFill/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1400" dirty="0" smtClean="0">
                <a:ln w="12700">
                  <a:noFill/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Центральная строительная лаборатория</a:t>
            </a:r>
            <a:endParaRPr lang="ru-RU" sz="1400" dirty="0"/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251520" y="332656"/>
          <a:ext cx="8892480" cy="63367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7504" y="116632"/>
            <a:ext cx="3995936" cy="64807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107504" y="116632"/>
          <a:ext cx="713635" cy="648071"/>
        </p:xfrm>
        <a:graphic>
          <a:graphicData uri="http://schemas.openxmlformats.org/presentationml/2006/ole">
            <p:oleObj spid="_x0000_s23554" name="Picture" r:id="rId3" imgW="1124640" imgH="1134000" progId="Word.Picture.8">
              <p:embed/>
            </p:oleObj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827584" y="188640"/>
            <a:ext cx="338722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ln w="12700">
                  <a:noFill/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КГКУ «Алтайавтодор» </a:t>
            </a:r>
            <a:br>
              <a:rPr lang="ru-RU" sz="1400" dirty="0" smtClean="0">
                <a:ln w="12700">
                  <a:noFill/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1400" dirty="0" smtClean="0">
                <a:ln w="12700">
                  <a:noFill/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Центральная строительная лаборатория</a:t>
            </a:r>
            <a:endParaRPr lang="ru-RU" sz="1400" dirty="0"/>
          </a:p>
        </p:txBody>
      </p:sp>
      <p:graphicFrame>
        <p:nvGraphicFramePr>
          <p:cNvPr id="8" name="Диаграмма 7"/>
          <p:cNvGraphicFramePr/>
          <p:nvPr/>
        </p:nvGraphicFramePr>
        <p:xfrm>
          <a:off x="539552" y="548680"/>
          <a:ext cx="7624762" cy="56197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492896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dirty="0" smtClean="0">
                <a:ln w="12700">
                  <a:noFill/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Спасибо за внимание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116632"/>
            <a:ext cx="3995936" cy="64807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21506" name="Object 2"/>
          <p:cNvGraphicFramePr>
            <a:graphicFrameLocks noChangeAspect="1"/>
          </p:cNvGraphicFramePr>
          <p:nvPr/>
        </p:nvGraphicFramePr>
        <p:xfrm>
          <a:off x="107950" y="115888"/>
          <a:ext cx="712788" cy="649287"/>
        </p:xfrm>
        <a:graphic>
          <a:graphicData uri="http://schemas.openxmlformats.org/presentationml/2006/ole">
            <p:oleObj spid="_x0000_s21506" name="Picture" r:id="rId3" imgW="1124640" imgH="1134000" progId="Word.Picture.8">
              <p:embed/>
            </p:oleObj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827584" y="188640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 smtClean="0">
                <a:ln w="12700">
                  <a:noFill/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КГКУ «Алтайавтодор»</a:t>
            </a:r>
            <a:br>
              <a:rPr lang="ru-RU" sz="1400" dirty="0" smtClean="0">
                <a:ln w="12700">
                  <a:noFill/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1400" dirty="0" smtClean="0">
                <a:ln w="12700">
                  <a:noFill/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Центральная строительная лаборатория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Другая 3">
      <a:dk1>
        <a:sysClr val="windowText" lastClr="000000"/>
      </a:dk1>
      <a:lt1>
        <a:sysClr val="window" lastClr="FFFFFF"/>
      </a:lt1>
      <a:dk2>
        <a:srgbClr val="2C2C2C"/>
      </a:dk2>
      <a:lt2>
        <a:srgbClr val="C9C2D1"/>
      </a:lt2>
      <a:accent1>
        <a:srgbClr val="CEB966"/>
      </a:accent1>
      <a:accent2>
        <a:srgbClr val="9CB084"/>
      </a:accent2>
      <a:accent3>
        <a:srgbClr val="7A787F"/>
      </a:accent3>
      <a:accent4>
        <a:srgbClr val="C3CFB5"/>
      </a:accent4>
      <a:accent5>
        <a:srgbClr val="758C5A"/>
      </a:accent5>
      <a:accent6>
        <a:srgbClr val="908E95"/>
      </a:accent6>
      <a:hlink>
        <a:srgbClr val="5F5E64"/>
      </a:hlink>
      <a:folHlink>
        <a:srgbClr val="C2C1C5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275</TotalTime>
  <Words>123</Words>
  <Application>Microsoft Office PowerPoint</Application>
  <PresentationFormat>Экран (4:3)</PresentationFormat>
  <Paragraphs>71</Paragraphs>
  <Slides>7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9" baseType="lpstr">
      <vt:lpstr>Апекс</vt:lpstr>
      <vt:lpstr>Picture</vt:lpstr>
      <vt:lpstr>МИНИСТЕРСТВО   СТРОИТЕЛЬСТВА, ТРАНСПОРТА,  ЖИЛИЩНО-КОММУНАЛЬНОГО ХОЗЯЙСТВА АЛТАЙСКОГО КРАЯ КГКУ «Алтайавтодор» Центральная строительная лаборатория </vt:lpstr>
      <vt:lpstr>Слайд 2</vt:lpstr>
      <vt:lpstr>Слайд 3</vt:lpstr>
      <vt:lpstr>Слайд 4</vt:lpstr>
      <vt:lpstr>Слайд 5</vt:lpstr>
      <vt:lpstr>Слайд 6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Rannev</cp:lastModifiedBy>
  <cp:revision>39</cp:revision>
  <dcterms:created xsi:type="dcterms:W3CDTF">2017-03-09T10:05:36Z</dcterms:created>
  <dcterms:modified xsi:type="dcterms:W3CDTF">2017-03-13T11:04:47Z</dcterms:modified>
</cp:coreProperties>
</file>