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4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9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10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charts/chart11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12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13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4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drawings/drawing2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2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19"/>
  </p:notesMasterIdLst>
  <p:sldIdLst>
    <p:sldId id="357" r:id="rId2"/>
    <p:sldId id="378" r:id="rId3"/>
    <p:sldId id="379" r:id="rId4"/>
    <p:sldId id="376" r:id="rId5"/>
    <p:sldId id="383" r:id="rId6"/>
    <p:sldId id="380" r:id="rId7"/>
    <p:sldId id="382" r:id="rId8"/>
    <p:sldId id="315" r:id="rId9"/>
    <p:sldId id="373" r:id="rId10"/>
    <p:sldId id="285" r:id="rId11"/>
    <p:sldId id="355" r:id="rId12"/>
    <p:sldId id="367" r:id="rId13"/>
    <p:sldId id="361" r:id="rId14"/>
    <p:sldId id="365" r:id="rId15"/>
    <p:sldId id="363" r:id="rId16"/>
    <p:sldId id="371" r:id="rId17"/>
    <p:sldId id="374" r:id="rId18"/>
  </p:sldIdLst>
  <p:sldSz cx="10160000" cy="5715000"/>
  <p:notesSz cx="6797675" cy="9926638"/>
  <p:defaultTextStyle>
    <a:defPPr>
      <a:defRPr lang="bg-BG"/>
    </a:defPPr>
    <a:lvl1pPr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355600" indent="101600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712788" indent="2016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068388" indent="3032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425575" indent="403225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320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hor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9B14"/>
    <a:srgbClr val="0C604E"/>
    <a:srgbClr val="F7F7F7"/>
    <a:srgbClr val="425268"/>
    <a:srgbClr val="BD382A"/>
    <a:srgbClr val="99B956"/>
    <a:srgbClr val="1F5F76"/>
    <a:srgbClr val="8497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000" autoAdjust="0"/>
    <p:restoredTop sz="82182" autoAdjust="0"/>
  </p:normalViewPr>
  <p:slideViewPr>
    <p:cSldViewPr snapToGrid="0">
      <p:cViewPr varScale="1">
        <p:scale>
          <a:sx n="114" d="100"/>
          <a:sy n="114" d="100"/>
        </p:scale>
        <p:origin x="666" y="96"/>
      </p:cViewPr>
      <p:guideLst>
        <p:guide orient="horz" pos="1800"/>
        <p:guide pos="320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102" d="100"/>
          <a:sy n="102" d="100"/>
        </p:scale>
        <p:origin x="352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dataaltay\&#1054;&#1073;&#1097;&#1072;&#1103;%20&#1087;&#1072;&#1087;&#1082;&#1072;\!&#1057;&#1084;&#1086;&#1083;&#1080;&#1085;%20&#1040;.&#1045;\&#1086;&#1090;%20&#1057;&#1091;&#1073;&#1072;&#1095;&#1077;&#1074;&#1072;\&#1044;&#1080;&#1072;&#1075;&#1088;&#1072;&#1084;&#1084;&#1099;%20&#1085;&#1072;%20&#1053;&#1058;&#1057;_.xls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istrator\Documents\&#1086;&#1090;%20&#1057;&#1091;&#1073;&#1072;&#1095;&#1077;&#1074;&#1072;\&#1044;&#1080;&#1072;&#1075;&#1088;&#1072;&#1084;&#1084;&#1099;%20&#1085;&#1072;%20&#1053;&#1058;&#1057;_2.xls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istrator\Documents\&#1086;&#1090;%20&#1057;&#1091;&#1073;&#1072;&#1095;&#1077;&#1074;&#1072;\&#1044;&#1080;&#1072;&#1075;&#1088;&#1072;&#1084;&#1084;&#1099;%20&#1085;&#1072;%20&#1053;&#1058;&#1057;_2.xls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istrator\Documents\&#1086;&#1090;%20&#1057;&#1091;&#1073;&#1072;&#1095;&#1077;&#1074;&#1072;\&#1044;&#1080;&#1072;&#1075;&#1088;&#1072;&#1084;&#1084;&#1099;%20&#1085;&#1072;%20&#1053;&#1058;&#1057;_2.xls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istrator\Documents\&#1086;&#1090;%20&#1057;&#1091;&#1073;&#1072;&#1095;&#1077;&#1074;&#1072;\&#1044;&#1080;&#1072;&#1075;&#1088;&#1072;&#1084;&#1084;&#1099;%20&#1085;&#1072;%20&#1053;&#1058;&#1057;_2.xls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istrator\Documents\&#1086;&#1090;%20&#1057;&#1091;&#1073;&#1072;&#1095;&#1077;&#1074;&#1072;\&#1044;&#1080;&#1072;&#1075;&#1088;&#1072;&#1084;&#1084;&#1099;%20&#1085;&#1072;%20&#1053;&#1058;&#1057;_2.xls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\\dataaltay\&#1054;&#1073;&#1097;&#1072;&#1103;%20&#1087;&#1072;&#1087;&#1082;&#1072;\!&#1057;&#1084;&#1086;&#1083;&#1080;&#1085;%20&#1040;.&#1045;\&#1086;&#1090;%20&#1057;&#1091;&#1073;&#1072;&#1095;&#1077;&#1074;&#1072;\&#1044;&#1080;&#1072;&#1075;&#1088;&#1072;&#1084;&#1084;&#1099;%20&#1085;&#1072;%20&#1053;&#1058;&#1057;_.xls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\\dataaltay\&#1054;&#1073;&#1097;&#1072;&#1103;%20&#1087;&#1072;&#1087;&#1082;&#1072;\!&#1057;&#1084;&#1086;&#1083;&#1080;&#1085;%20&#1040;.&#1045;\&#1086;&#1090;%20&#1057;&#1091;&#1073;&#1072;&#1095;&#1077;&#1074;&#1072;\&#1044;&#1080;&#1072;&#1075;&#1088;&#1072;&#1084;&#1084;&#1099;%20&#1085;&#1072;%20&#1053;&#1058;&#1057;_.xls" TargetMode="Externa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dataaltay\&#1054;&#1073;&#1097;&#1072;&#1103;%20&#1087;&#1072;&#1087;&#1082;&#1072;\!&#1057;&#1084;&#1086;&#1083;&#1080;&#1085;%20&#1040;.&#1045;\&#1086;&#1090;%20&#1057;&#1091;&#1073;&#1072;&#1095;&#1077;&#1074;&#1072;\&#1044;&#1080;&#1072;&#1075;&#1088;&#1072;&#1084;&#1084;&#1099;%20&#1085;&#1072;%20&#1053;&#1058;&#1057;_.xls" TargetMode="Externa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dataaltay\&#1054;&#1073;&#1097;&#1072;&#1103;%20&#1087;&#1072;&#1087;&#1082;&#1072;\!&#1057;&#1084;&#1086;&#1083;&#1080;&#1085;%20&#1040;.&#1045;\&#1086;&#1090;%20&#1057;&#1091;&#1073;&#1072;&#1095;&#1077;&#1074;&#1072;\&#1044;&#1080;&#1072;&#1075;&#1088;&#1072;&#1084;&#1084;&#1099;%20&#1085;&#1072;%20&#1053;&#1058;&#1057;_.xls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\\Dataaltay\&#1086;&#1073;&#1097;&#1072;&#1103;%20&#1087;&#1072;&#1087;&#1082;&#1072;\!&#1057;&#1084;&#1086;&#1083;&#1080;&#1085;%20&#1040;.&#1045;\&#1086;&#1090;%20&#1057;&#1091;&#1073;&#1072;&#1095;&#1077;&#1074;&#1072;\&#1044;&#1080;&#1072;&#1075;&#1088;&#1072;&#1084;&#1084;&#1099;%20&#1076;&#1083;&#1103;%20&#1053;&#1058;&#1057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dataaltay\&#1054;&#1073;&#1097;&#1072;&#1103;%20&#1087;&#1072;&#1087;&#1082;&#1072;\!&#1057;&#1084;&#1086;&#1083;&#1080;&#1085;%20&#1040;.&#1045;\&#1086;&#1090;%20&#1057;&#1091;&#1073;&#1072;&#1095;&#1077;&#1074;&#1072;\&#1044;&#1080;&#1072;&#1075;&#1088;&#1072;&#1084;&#1084;&#1099;%20&#1085;&#1072;%20&#1053;&#1058;&#1057;_.xls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\\Dataaltay\&#1086;&#1073;&#1097;&#1072;&#1103;%20&#1087;&#1072;&#1087;&#1082;&#1072;\!&#1057;&#1084;&#1086;&#1083;&#1080;&#1085;%20&#1040;.&#1045;\&#1086;&#1090;%20&#1057;&#1091;&#1073;&#1072;&#1095;&#1077;&#1074;&#1072;\&#1044;&#1080;&#1072;&#1075;&#1088;&#1072;&#1084;&#1084;&#1099;%20&#1076;&#1083;&#1103;%20&#1053;&#1058;&#1057;.xls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\\Dataaltay\&#1086;&#1073;&#1097;&#1072;&#1103;%20&#1087;&#1072;&#1087;&#1082;&#1072;\!&#1057;&#1084;&#1086;&#1083;&#1080;&#1085;%20&#1040;.&#1045;\&#1086;&#1090;%20&#1057;&#1091;&#1073;&#1072;&#1095;&#1077;&#1074;&#1072;\&#1044;&#1080;&#1072;&#1075;&#1088;&#1072;&#1084;&#1084;&#1099;%20&#1076;&#1083;&#1103;%20&#1053;&#1058;&#1057;.xls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\\dataaltay\&#1054;&#1073;&#1097;&#1072;&#1103;%20&#1087;&#1072;&#1087;&#1082;&#1072;\!&#1057;&#1084;&#1086;&#1083;&#1080;&#1085;%20&#1040;.&#1045;\&#1086;&#1090;%20&#1057;&#1091;&#1073;&#1072;&#1095;&#1077;&#1074;&#1072;\&#1044;&#1080;&#1072;&#1075;&#1088;&#1072;&#1084;&#1084;&#1099;%20&#1085;&#1072;%20&#1053;&#1058;&#1057;_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dataaltay\&#1054;&#1073;&#1097;&#1072;&#1103;%20&#1087;&#1072;&#1087;&#1082;&#1072;\!&#1057;&#1084;&#1086;&#1083;&#1080;&#1085;%20&#1040;.&#1045;\&#1086;&#1090;%20&#1057;&#1091;&#1073;&#1072;&#1095;&#1077;&#1074;&#1072;\&#1044;&#1080;&#1072;&#1075;&#1088;&#1072;&#1084;&#1084;&#1099;%20&#1085;&#1072;%20&#1053;&#1058;&#1057;_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dataaltay\&#1054;&#1073;&#1097;&#1072;&#1103;%20&#1087;&#1072;&#1087;&#1082;&#1072;\!&#1057;&#1084;&#1086;&#1083;&#1080;&#1085;%20&#1040;.&#1045;\&#1086;&#1090;%20&#1057;&#1091;&#1073;&#1072;&#1095;&#1077;&#1074;&#1072;\&#1044;&#1080;&#1072;&#1075;&#1088;&#1072;&#1084;&#1084;&#1099;%20&#1085;&#1072;%20&#1053;&#1058;&#1057;_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dataaltay\&#1054;&#1073;&#1097;&#1072;&#1103;%20&#1087;&#1072;&#1087;&#1082;&#1072;\!&#1057;&#1084;&#1086;&#1083;&#1080;&#1085;%20&#1040;.&#1045;\&#1086;&#1090;%20&#1057;&#1091;&#1073;&#1072;&#1095;&#1077;&#1074;&#1072;\&#1044;&#1080;&#1072;&#1075;&#1088;&#1072;&#1084;&#1084;&#1099;%20&#1085;&#1072;%20&#1053;&#1058;&#1057;_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dataaltay\&#1054;&#1073;&#1097;&#1072;&#1103;%20&#1087;&#1072;&#1087;&#1082;&#1072;\!&#1057;&#1084;&#1086;&#1083;&#1080;&#1085;%20&#1040;.&#1045;\&#1086;&#1090;%20&#1057;&#1091;&#1073;&#1072;&#1095;&#1077;&#1074;&#1072;\&#1044;&#1080;&#1072;&#1075;&#1088;&#1072;&#1084;&#1084;&#1099;%20&#1085;&#1072;%20&#1053;&#1058;&#1057;_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dataaltay\&#1054;&#1073;&#1097;&#1072;&#1103;%20&#1087;&#1072;&#1087;&#1082;&#1072;\!&#1057;&#1084;&#1086;&#1083;&#1080;&#1085;%20&#1040;.&#1045;\&#1086;&#1090;%20&#1057;&#1091;&#1073;&#1072;&#1095;&#1077;&#1074;&#1072;\&#1044;&#1083;&#1103;%20&#1089;&#1083;&#1072;&#1081;&#1076;&#1072;%20&#1044;&#1080;&#1085;&#1072;&#1084;&#1080;&#1082;&#1072;%20&#1086;&#1090;&#1085;&#1086;&#1089;&#1080;&#1090;&#1077;&#1083;&#1100;&#1085;&#1099;&#1093;%20&#1087;&#1086;&#1082;&#1072;&#1079;&#1072;&#1090;&#1077;&#1083;&#1077;&#1081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dataaltay\&#1054;&#1073;&#1097;&#1072;&#1103;%20&#1087;&#1072;&#1087;&#1082;&#1072;\!&#1057;&#1084;&#1086;&#1083;&#1080;&#1085;%20&#1040;.&#1045;\&#1086;&#1090;%20&#1057;&#1091;&#1073;&#1072;&#1095;&#1077;&#1074;&#1072;\&#1044;&#1083;&#1103;%20&#1089;&#1083;&#1072;&#1081;&#1076;&#1072;%20&#1044;&#1080;&#1085;&#1072;&#1084;&#1080;&#1082;&#1072;%20&#1086;&#1090;&#1085;&#1086;&#1089;&#1080;&#1090;&#1077;&#1083;&#1100;&#1085;&#1099;&#1093;%20&#1087;&#1086;&#1082;&#1072;&#1079;&#1072;&#1090;&#1077;&#1083;&#1077;&#1081;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istrator\Documents\&#1086;&#1090;%20&#1057;&#1091;&#1073;&#1072;&#1095;&#1077;&#1074;&#1072;\&#1044;&#1080;&#1072;&#1075;&#1088;&#1072;&#1084;&#1084;&#1099;%20&#1085;&#1072;%20&#1053;&#1058;&#1057;_2.xls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400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Ранено в ДТП за 2006-2016 </a:t>
            </a:r>
            <a:r>
              <a:rPr lang="ru-RU" sz="14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14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c:rich>
      </c:tx>
      <c:layout>
        <c:manualLayout>
          <c:xMode val="edge"/>
          <c:yMode val="edge"/>
          <c:x val="0.33161411048377215"/>
          <c:y val="8.4187500000000026E-3"/>
        </c:manualLayout>
      </c:layout>
      <c:overlay val="0"/>
    </c:title>
    <c:autoTitleDeleted val="0"/>
    <c:view3D>
      <c:rotX val="0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5084444444444429E-2"/>
          <c:y val="0.22817697715085036"/>
          <c:w val="0.93538477777777762"/>
          <c:h val="0.57772163896179718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Лист1!$D$64</c:f>
              <c:strCache>
                <c:ptCount val="1"/>
                <c:pt idx="0">
                  <c:v>Ранено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Лист1!$A$65:$B$75</c:f>
              <c:strCach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strCache>
            </c:strRef>
          </c:cat>
          <c:val>
            <c:numRef>
              <c:f>Лист1!$D$65:$D$75</c:f>
              <c:numCache>
                <c:formatCode>General</c:formatCode>
                <c:ptCount val="11"/>
                <c:pt idx="0">
                  <c:v>672</c:v>
                </c:pt>
                <c:pt idx="1">
                  <c:v>773</c:v>
                </c:pt>
                <c:pt idx="2">
                  <c:v>628</c:v>
                </c:pt>
                <c:pt idx="3">
                  <c:v>487</c:v>
                </c:pt>
                <c:pt idx="4">
                  <c:v>483</c:v>
                </c:pt>
                <c:pt idx="5">
                  <c:v>604</c:v>
                </c:pt>
                <c:pt idx="6">
                  <c:v>602</c:v>
                </c:pt>
                <c:pt idx="7">
                  <c:v>745</c:v>
                </c:pt>
                <c:pt idx="8">
                  <c:v>797</c:v>
                </c:pt>
                <c:pt idx="9">
                  <c:v>715</c:v>
                </c:pt>
                <c:pt idx="10">
                  <c:v>582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2522008"/>
        <c:axId val="125963352"/>
        <c:axId val="0"/>
      </c:bar3DChart>
      <c:catAx>
        <c:axId val="112522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b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5963352"/>
        <c:crosses val="autoZero"/>
        <c:auto val="1"/>
        <c:lblAlgn val="ctr"/>
        <c:lblOffset val="100"/>
        <c:noMultiLvlLbl val="0"/>
      </c:catAx>
      <c:valAx>
        <c:axId val="125963352"/>
        <c:scaling>
          <c:orientation val="minMax"/>
          <c:min val="2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b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125220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tx1"/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4342167780160954E-2"/>
          <c:y val="3.4438502673796806E-2"/>
          <c:w val="0.97131566443967821"/>
          <c:h val="0.8301252723311549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Лист1!$V$90:$W$90</c:f>
              <c:strCache>
                <c:ptCount val="2"/>
                <c:pt idx="0">
                  <c:v>Страны с высоким уровнем дохода</c:v>
                </c:pt>
                <c:pt idx="1">
                  <c:v>Страны с низким и средним уровнем дохода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6.2317078329022054E-5"/>
                  <c:y val="0.202893147157853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6076668691201736E-3"/>
                  <c:y val="0.249087443058031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7323271413135864E-3"/>
                  <c:y val="0.1247883960547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Лист1!$V$90:$W$90</c:f>
              <c:strCache>
                <c:ptCount val="2"/>
                <c:pt idx="0">
                  <c:v>Страны с высоким уровнем дохода</c:v>
                </c:pt>
                <c:pt idx="1">
                  <c:v>Страны с низким и средним уровнем дохода</c:v>
                </c:pt>
              </c:strCache>
            </c:strRef>
          </c:cat>
          <c:val>
            <c:numRef>
              <c:f>Лист1!$V$91:$W$91</c:f>
              <c:numCache>
                <c:formatCode>General</c:formatCode>
                <c:ptCount val="2"/>
                <c:pt idx="0">
                  <c:v>8.4</c:v>
                </c:pt>
                <c:pt idx="1">
                  <c:v>11.6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4485624"/>
        <c:axId val="174705352"/>
        <c:axId val="0"/>
      </c:bar3DChart>
      <c:catAx>
        <c:axId val="1744856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74705352"/>
        <c:crosses val="autoZero"/>
        <c:auto val="1"/>
        <c:lblAlgn val="ctr"/>
        <c:lblOffset val="100"/>
        <c:noMultiLvlLbl val="0"/>
      </c:catAx>
      <c:valAx>
        <c:axId val="174705352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one"/>
        <c:crossAx val="17448562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spc="0" baseline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100" b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Р-256 "Чуйский тракт"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spc="0" baseline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Лист1!$B$16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Лист1!$C$15:$E$15</c:f>
              <c:strCache>
                <c:ptCount val="3"/>
                <c:pt idx="0">
                  <c:v>ДТП</c:v>
                </c:pt>
                <c:pt idx="1">
                  <c:v>Ранено</c:v>
                </c:pt>
                <c:pt idx="2">
                  <c:v>Погибло</c:v>
                </c:pt>
              </c:strCache>
            </c:strRef>
          </c:cat>
          <c:val>
            <c:numRef>
              <c:f>Лист1!$C$16:$E$16</c:f>
              <c:numCache>
                <c:formatCode>General</c:formatCode>
                <c:ptCount val="3"/>
                <c:pt idx="0">
                  <c:v>319</c:v>
                </c:pt>
                <c:pt idx="1">
                  <c:v>508</c:v>
                </c:pt>
                <c:pt idx="2">
                  <c:v>79</c:v>
                </c:pt>
              </c:numCache>
            </c:numRef>
          </c:val>
        </c:ser>
        <c:ser>
          <c:idx val="1"/>
          <c:order val="1"/>
          <c:tx>
            <c:strRef>
              <c:f>Лист1!$B$17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Лист1!$C$15:$E$15</c:f>
              <c:strCache>
                <c:ptCount val="3"/>
                <c:pt idx="0">
                  <c:v>ДТП</c:v>
                </c:pt>
                <c:pt idx="1">
                  <c:v>Ранено</c:v>
                </c:pt>
                <c:pt idx="2">
                  <c:v>Погибло</c:v>
                </c:pt>
              </c:strCache>
            </c:strRef>
          </c:cat>
          <c:val>
            <c:numRef>
              <c:f>Лист1!$C$17:$E$17</c:f>
              <c:numCache>
                <c:formatCode>General</c:formatCode>
                <c:ptCount val="3"/>
                <c:pt idx="0">
                  <c:v>248</c:v>
                </c:pt>
                <c:pt idx="1">
                  <c:v>377</c:v>
                </c:pt>
                <c:pt idx="2">
                  <c:v>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4706136"/>
        <c:axId val="174706528"/>
      </c:barChart>
      <c:catAx>
        <c:axId val="174706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6">
                <a:lumMod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4706528"/>
        <c:crosses val="autoZero"/>
        <c:auto val="1"/>
        <c:lblAlgn val="ctr"/>
        <c:lblOffset val="100"/>
        <c:noMultiLvlLbl val="0"/>
      </c:catAx>
      <c:valAx>
        <c:axId val="174706528"/>
        <c:scaling>
          <c:orientation val="minMax"/>
          <c:max val="800"/>
        </c:scaling>
        <c:delete val="0"/>
        <c:axPos val="l"/>
        <c:majorGridlines>
          <c:spPr>
            <a:ln w="9525" cap="flat" cmpd="sng" algn="ctr">
              <a:solidFill>
                <a:schemeClr val="accent6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4706136"/>
        <c:crosses val="autoZero"/>
        <c:crossBetween val="between"/>
      </c:valAx>
      <c:spPr>
        <a:noFill/>
        <a:ln>
          <a:noFill/>
        </a:ln>
        <a:effectLst>
          <a:glow rad="127000">
            <a:schemeClr val="accent6">
              <a:lumMod val="75000"/>
            </a:schemeClr>
          </a:glow>
        </a:effectLst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spc="0" baseline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100" b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А-322 Барнаул-Рубцовск- граница с респ. Казахстан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spc="0" baseline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Лист1!$B$18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Лист1!$C$15:$E$15</c:f>
              <c:strCache>
                <c:ptCount val="3"/>
                <c:pt idx="0">
                  <c:v>ДТП</c:v>
                </c:pt>
                <c:pt idx="1">
                  <c:v>Ранено</c:v>
                </c:pt>
                <c:pt idx="2">
                  <c:v>Погибло</c:v>
                </c:pt>
              </c:strCache>
            </c:strRef>
          </c:cat>
          <c:val>
            <c:numRef>
              <c:f>Лист1!$C$18:$E$18</c:f>
              <c:numCache>
                <c:formatCode>General</c:formatCode>
                <c:ptCount val="3"/>
                <c:pt idx="0">
                  <c:v>115</c:v>
                </c:pt>
                <c:pt idx="1">
                  <c:v>159</c:v>
                </c:pt>
                <c:pt idx="2">
                  <c:v>38</c:v>
                </c:pt>
              </c:numCache>
            </c:numRef>
          </c:val>
        </c:ser>
        <c:ser>
          <c:idx val="1"/>
          <c:order val="1"/>
          <c:tx>
            <c:strRef>
              <c:f>Лист1!$B$19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Лист1!$C$15:$E$15</c:f>
              <c:strCache>
                <c:ptCount val="3"/>
                <c:pt idx="0">
                  <c:v>ДТП</c:v>
                </c:pt>
                <c:pt idx="1">
                  <c:v>Ранено</c:v>
                </c:pt>
                <c:pt idx="2">
                  <c:v>Погибло</c:v>
                </c:pt>
              </c:strCache>
            </c:strRef>
          </c:cat>
          <c:val>
            <c:numRef>
              <c:f>Лист1!$C$19:$E$19</c:f>
              <c:numCache>
                <c:formatCode>General</c:formatCode>
                <c:ptCount val="3"/>
                <c:pt idx="0">
                  <c:v>112</c:v>
                </c:pt>
                <c:pt idx="1">
                  <c:v>167</c:v>
                </c:pt>
                <c:pt idx="2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4707312"/>
        <c:axId val="174707704"/>
      </c:barChart>
      <c:catAx>
        <c:axId val="174707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6">
                <a:lumMod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4707704"/>
        <c:crosses val="autoZero"/>
        <c:auto val="1"/>
        <c:lblAlgn val="ctr"/>
        <c:lblOffset val="100"/>
        <c:noMultiLvlLbl val="0"/>
      </c:catAx>
      <c:valAx>
        <c:axId val="174707704"/>
        <c:scaling>
          <c:orientation val="minMax"/>
          <c:max val="800"/>
        </c:scaling>
        <c:delete val="0"/>
        <c:axPos val="l"/>
        <c:majorGridlines>
          <c:spPr>
            <a:ln w="9525" cap="flat" cmpd="sng" algn="ctr">
              <a:solidFill>
                <a:schemeClr val="accent6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4707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spc="0" baseline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100" b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Р-256</a:t>
            </a:r>
            <a:r>
              <a:rPr lang="ru-RU" sz="1100" b="1" baseline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"Подъезд к г. Барнаулу</a:t>
            </a:r>
            <a:endParaRPr lang="ru-RU" sz="1100" b="1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spc="0" baseline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Лист1!$B$20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Лист1!$C$15:$E$15</c:f>
              <c:strCache>
                <c:ptCount val="3"/>
                <c:pt idx="0">
                  <c:v>ДТП</c:v>
                </c:pt>
                <c:pt idx="1">
                  <c:v>Ранено</c:v>
                </c:pt>
                <c:pt idx="2">
                  <c:v>Погибло</c:v>
                </c:pt>
              </c:strCache>
            </c:strRef>
          </c:cat>
          <c:val>
            <c:numRef>
              <c:f>Лист1!$C$20:$E$20</c:f>
              <c:numCache>
                <c:formatCode>0</c:formatCode>
                <c:ptCount val="3"/>
                <c:pt idx="0">
                  <c:v>32</c:v>
                </c:pt>
                <c:pt idx="1">
                  <c:v>48</c:v>
                </c:pt>
                <c:pt idx="2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Лист1!$B$21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Лист1!$C$15:$E$15</c:f>
              <c:strCache>
                <c:ptCount val="3"/>
                <c:pt idx="0">
                  <c:v>ДТП</c:v>
                </c:pt>
                <c:pt idx="1">
                  <c:v>Ранено</c:v>
                </c:pt>
                <c:pt idx="2">
                  <c:v>Погибло</c:v>
                </c:pt>
              </c:strCache>
            </c:strRef>
          </c:cat>
          <c:val>
            <c:numRef>
              <c:f>Лист1!$C$21:$E$21</c:f>
              <c:numCache>
                <c:formatCode>General</c:formatCode>
                <c:ptCount val="3"/>
                <c:pt idx="0">
                  <c:v>23</c:v>
                </c:pt>
                <c:pt idx="1">
                  <c:v>38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4708488"/>
        <c:axId val="174708880"/>
      </c:barChart>
      <c:catAx>
        <c:axId val="174708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6">
                <a:lumMod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4708880"/>
        <c:crosses val="autoZero"/>
        <c:auto val="1"/>
        <c:lblAlgn val="ctr"/>
        <c:lblOffset val="100"/>
        <c:noMultiLvlLbl val="0"/>
      </c:catAx>
      <c:valAx>
        <c:axId val="174708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>
                  <a:lumMod val="7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4708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spc="0" baseline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100" b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ФКУ Упрдор "Алтай"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spc="0" baseline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9.7879912616852541E-2"/>
          <c:y val="0.19222539833822275"/>
          <c:w val="0.87839700117774844"/>
          <c:h val="0.660395833333333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Лист1!$B$12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Лист1!$C$15:$E$15</c:f>
              <c:strCache>
                <c:ptCount val="3"/>
                <c:pt idx="0">
                  <c:v>ДТП</c:v>
                </c:pt>
                <c:pt idx="1">
                  <c:v>Ранено</c:v>
                </c:pt>
                <c:pt idx="2">
                  <c:v>Погибло</c:v>
                </c:pt>
              </c:strCache>
            </c:strRef>
          </c:cat>
          <c:val>
            <c:numRef>
              <c:f>Лист1!$C$12:$E$12</c:f>
              <c:numCache>
                <c:formatCode>General</c:formatCode>
                <c:ptCount val="3"/>
                <c:pt idx="0">
                  <c:v>466</c:v>
                </c:pt>
                <c:pt idx="1">
                  <c:v>715</c:v>
                </c:pt>
                <c:pt idx="2">
                  <c:v>121</c:v>
                </c:pt>
              </c:numCache>
            </c:numRef>
          </c:val>
        </c:ser>
        <c:ser>
          <c:idx val="1"/>
          <c:order val="1"/>
          <c:tx>
            <c:strRef>
              <c:f>Лист1!$B$21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Лист1!$C$15:$E$15</c:f>
              <c:strCache>
                <c:ptCount val="3"/>
                <c:pt idx="0">
                  <c:v>ДТП</c:v>
                </c:pt>
                <c:pt idx="1">
                  <c:v>Ранено</c:v>
                </c:pt>
                <c:pt idx="2">
                  <c:v>Погибло</c:v>
                </c:pt>
              </c:strCache>
            </c:strRef>
          </c:cat>
          <c:val>
            <c:numRef>
              <c:f>Лист1!$C$13:$E$13</c:f>
              <c:numCache>
                <c:formatCode>General</c:formatCode>
                <c:ptCount val="3"/>
                <c:pt idx="0">
                  <c:v>383</c:v>
                </c:pt>
                <c:pt idx="1">
                  <c:v>582</c:v>
                </c:pt>
                <c:pt idx="2">
                  <c:v>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5574032"/>
        <c:axId val="175574424"/>
      </c:barChart>
      <c:catAx>
        <c:axId val="17557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6">
                <a:lumMod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5574424"/>
        <c:crosses val="autoZero"/>
        <c:auto val="1"/>
        <c:lblAlgn val="ctr"/>
        <c:lblOffset val="100"/>
        <c:noMultiLvlLbl val="0"/>
      </c:catAx>
      <c:valAx>
        <c:axId val="175574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5574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b="1" baseline="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населенных пунктах</a:t>
            </a:r>
          </a:p>
        </c:rich>
      </c:tx>
      <c:layout>
        <c:manualLayout>
          <c:xMode val="edge"/>
          <c:yMode val="edge"/>
          <c:x val="0.24200687483266392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318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Лист1!$M$107</c:f>
              <c:strCache>
                <c:ptCount val="1"/>
                <c:pt idx="0">
                  <c:v>% от всех ДТП в населенных пунктов 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1"/>
              <c:layout>
                <c:manualLayout>
                  <c:x val="-9.5327689538102278E-2"/>
                  <c:y val="-0.28926623944334784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08115169752374E-2"/>
                  <c:y val="-0.24920983351072878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6.4164676660120698E-2"/>
                  <c:y val="-0.2670470216045209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.15965066278490292"/>
                  <c:y val="-0.16392134305770309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2.1889264919507114E-3"/>
                  <c:y val="-1.592590862796092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1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Лист1!$G$108:$G$114</c:f>
              <c:strCache>
                <c:ptCount val="7"/>
                <c:pt idx="0">
                  <c:v>столкновение</c:v>
                </c:pt>
                <c:pt idx="1">
                  <c:v>опрокидывание</c:v>
                </c:pt>
                <c:pt idx="2">
                  <c:v>Наезд на стоящее ТС</c:v>
                </c:pt>
                <c:pt idx="3">
                  <c:v>Наезд на препятствие</c:v>
                </c:pt>
                <c:pt idx="4">
                  <c:v>Наезд на пешехода</c:v>
                </c:pt>
                <c:pt idx="5">
                  <c:v>Съезд с дороги</c:v>
                </c:pt>
                <c:pt idx="6">
                  <c:v>Другой вид ДТП</c:v>
                </c:pt>
              </c:strCache>
            </c:strRef>
          </c:cat>
          <c:val>
            <c:numRef>
              <c:f>Лист1!$M$108:$M$114</c:f>
              <c:numCache>
                <c:formatCode>General</c:formatCode>
                <c:ptCount val="7"/>
                <c:pt idx="0">
                  <c:v>49</c:v>
                </c:pt>
                <c:pt idx="1">
                  <c:v>12</c:v>
                </c:pt>
                <c:pt idx="2">
                  <c:v>4</c:v>
                </c:pt>
                <c:pt idx="3">
                  <c:v>6</c:v>
                </c:pt>
                <c:pt idx="4">
                  <c:v>27</c:v>
                </c:pt>
                <c:pt idx="5">
                  <c:v>3</c:v>
                </c:pt>
                <c:pt idx="6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b="1" baseline="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 населенных пунктов</a:t>
            </a:r>
          </a:p>
        </c:rich>
      </c:tx>
      <c:layout>
        <c:manualLayout>
          <c:xMode val="edge"/>
          <c:yMode val="edge"/>
          <c:x val="0.24230691629129134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318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4"/>
          <c:order val="0"/>
          <c:tx>
            <c:strRef>
              <c:f>Лист1!$L$107</c:f>
              <c:strCache>
                <c:ptCount val="1"/>
                <c:pt idx="0">
                  <c:v>% от всех ДТП вне населенных пунктов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1"/>
              <c:layout>
                <c:manualLayout>
                  <c:x val="-5.9105104521482106E-2"/>
                  <c:y val="-0.3059390924085513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0155975035809288"/>
                  <c:y val="-0.26321000461041966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9.8566349498670006E-2"/>
                  <c:y val="-0.20839557399723374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.10583638325825828"/>
                  <c:y val="-0.137751192910702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.12699378640162381"/>
                  <c:y val="4.221284308351340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7.7972099123579325E-3"/>
                  <c:y val="-1.9143930995322374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1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Лист1!$G$108:$G$114</c:f>
              <c:strCache>
                <c:ptCount val="7"/>
                <c:pt idx="0">
                  <c:v>столкновение</c:v>
                </c:pt>
                <c:pt idx="1">
                  <c:v>опрокидывание</c:v>
                </c:pt>
                <c:pt idx="2">
                  <c:v>Наезд на стоящее ТС</c:v>
                </c:pt>
                <c:pt idx="3">
                  <c:v>Наезд на препятствие</c:v>
                </c:pt>
                <c:pt idx="4">
                  <c:v>Наезд на пешехода</c:v>
                </c:pt>
                <c:pt idx="5">
                  <c:v>Съезд с дороги</c:v>
                </c:pt>
                <c:pt idx="6">
                  <c:v>Другой вид ДТП</c:v>
                </c:pt>
              </c:strCache>
            </c:strRef>
          </c:cat>
          <c:val>
            <c:numRef>
              <c:f>Лист1!$L$108:$L$114</c:f>
              <c:numCache>
                <c:formatCode>General</c:formatCode>
                <c:ptCount val="7"/>
                <c:pt idx="0">
                  <c:v>52</c:v>
                </c:pt>
                <c:pt idx="1">
                  <c:v>15</c:v>
                </c:pt>
                <c:pt idx="2">
                  <c:v>5</c:v>
                </c:pt>
                <c:pt idx="3">
                  <c:v>5</c:v>
                </c:pt>
                <c:pt idx="4">
                  <c:v>14</c:v>
                </c:pt>
                <c:pt idx="5">
                  <c:v>8</c:v>
                </c:pt>
                <c:pt idx="6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1088337798632904E-3"/>
          <c:y val="8.7762612498853504E-2"/>
          <c:w val="0.98578233244027369"/>
          <c:h val="0.7696221998575194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Лист1!$H$107</c:f>
              <c:strCache>
                <c:ptCount val="1"/>
                <c:pt idx="0">
                  <c:v>2015 г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1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Лист1!$F$108:$F$114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Лист1!$H$108:$H$114</c:f>
              <c:numCache>
                <c:formatCode>General</c:formatCode>
                <c:ptCount val="7"/>
                <c:pt idx="0">
                  <c:v>237</c:v>
                </c:pt>
                <c:pt idx="1">
                  <c:v>77</c:v>
                </c:pt>
                <c:pt idx="2">
                  <c:v>26</c:v>
                </c:pt>
                <c:pt idx="3">
                  <c:v>13</c:v>
                </c:pt>
                <c:pt idx="4">
                  <c:v>81</c:v>
                </c:pt>
                <c:pt idx="5">
                  <c:v>12</c:v>
                </c:pt>
                <c:pt idx="6">
                  <c:v>17</c:v>
                </c:pt>
              </c:numCache>
            </c:numRef>
          </c:val>
        </c:ser>
        <c:ser>
          <c:idx val="1"/>
          <c:order val="1"/>
          <c:tx>
            <c:strRef>
              <c:f>Лист1!$J$107</c:f>
              <c:strCache>
                <c:ptCount val="1"/>
                <c:pt idx="0">
                  <c:v>2016 г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0941782463112284E-2"/>
                  <c:y val="-7.9784193180775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832405965522324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0470891231556092E-2"/>
                  <c:y val="7.9784193180775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3088614039445076E-2"/>
                  <c:y val="7.9784193180775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0470891231556046E-2"/>
                  <c:y val="-7.313466555781408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8324059655223147E-2"/>
                  <c:y val="-1.4626933111562815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5706336847334301E-2"/>
                  <c:y val="-7.9784193180775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1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Лист1!$F$108:$F$114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Лист1!$J$108:$J$114</c:f>
              <c:numCache>
                <c:formatCode>General</c:formatCode>
                <c:ptCount val="7"/>
                <c:pt idx="0">
                  <c:v>198</c:v>
                </c:pt>
                <c:pt idx="1">
                  <c:v>57</c:v>
                </c:pt>
                <c:pt idx="2">
                  <c:v>17</c:v>
                </c:pt>
                <c:pt idx="3">
                  <c:v>17</c:v>
                </c:pt>
                <c:pt idx="4">
                  <c:v>55</c:v>
                </c:pt>
                <c:pt idx="5">
                  <c:v>30</c:v>
                </c:pt>
                <c:pt idx="6">
                  <c:v>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75575992"/>
        <c:axId val="175576384"/>
        <c:axId val="0"/>
      </c:bar3DChart>
      <c:catAx>
        <c:axId val="175575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5576384"/>
        <c:crosses val="autoZero"/>
        <c:auto val="1"/>
        <c:lblAlgn val="ctr"/>
        <c:lblOffset val="100"/>
        <c:noMultiLvlLbl val="0"/>
      </c:catAx>
      <c:valAx>
        <c:axId val="17557638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one"/>
        <c:crossAx val="175575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accent6">
          <a:lumMod val="10000"/>
        </a:schemeClr>
      </a:soli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1088337798632904E-3"/>
          <c:y val="8.7762612498853504E-2"/>
          <c:w val="0.98578233244027369"/>
          <c:h val="0.7696221998575194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Лист1!$I$107</c:f>
              <c:strCache>
                <c:ptCount val="1"/>
                <c:pt idx="0">
                  <c:v>2015 г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1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Лист1!$F$108:$F$114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Лист1!$I$108:$I$114</c:f>
              <c:numCache>
                <c:formatCode>General</c:formatCode>
                <c:ptCount val="7"/>
                <c:pt idx="0">
                  <c:v>60</c:v>
                </c:pt>
                <c:pt idx="1">
                  <c:v>10</c:v>
                </c:pt>
                <c:pt idx="2">
                  <c:v>5</c:v>
                </c:pt>
                <c:pt idx="3">
                  <c:v>4</c:v>
                </c:pt>
                <c:pt idx="4">
                  <c:v>40</c:v>
                </c:pt>
                <c:pt idx="5">
                  <c:v>0</c:v>
                </c:pt>
                <c:pt idx="6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Лист1!$K$107</c:f>
              <c:strCache>
                <c:ptCount val="1"/>
                <c:pt idx="0">
                  <c:v>2016 г</c:v>
                </c:pt>
              </c:strCache>
            </c:strRef>
          </c:tx>
          <c:spPr>
            <a:solidFill>
              <a:schemeClr val="bg1">
                <a:lumMod val="20000"/>
                <a:lumOff val="8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897538877135102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6264618946872283E-2"/>
                  <c:y val="-1.59568386361552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4215396489573926E-3"/>
                  <c:y val="1.59568386361551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6264618946872325E-2"/>
                  <c:y val="-1.4626933111562815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71076982447871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8.1323094734360637E-3"/>
                  <c:y val="-1.4626933111562815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8.1323094734361626E-3"/>
                  <c:y val="7.97841931807752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1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Лист1!$F$108:$F$114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Лист1!$K$108:$K$114</c:f>
              <c:numCache>
                <c:formatCode>General</c:formatCode>
                <c:ptCount val="7"/>
                <c:pt idx="0">
                  <c:v>48</c:v>
                </c:pt>
                <c:pt idx="1">
                  <c:v>12</c:v>
                </c:pt>
                <c:pt idx="2">
                  <c:v>3</c:v>
                </c:pt>
                <c:pt idx="3">
                  <c:v>1</c:v>
                </c:pt>
                <c:pt idx="4">
                  <c:v>29</c:v>
                </c:pt>
                <c:pt idx="5">
                  <c:v>1</c:v>
                </c:pt>
                <c:pt idx="6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75577168"/>
        <c:axId val="175981576"/>
        <c:axId val="0"/>
      </c:bar3DChart>
      <c:catAx>
        <c:axId val="175577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5981576"/>
        <c:crosses val="autoZero"/>
        <c:auto val="1"/>
        <c:lblAlgn val="ctr"/>
        <c:lblOffset val="100"/>
        <c:noMultiLvlLbl val="0"/>
      </c:catAx>
      <c:valAx>
        <c:axId val="175981576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one"/>
        <c:crossAx val="175577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accent6">
          <a:lumMod val="10000"/>
        </a:schemeClr>
      </a:soli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200" baseline="0" dirty="0">
                <a:solidFill>
                  <a:schemeClr val="accent6">
                    <a:lumMod val="10000"/>
                  </a:schemeClr>
                </a:solidFill>
              </a:rPr>
              <a:t>Тенденция изменения показателя тяжести последствий ДТП на автомобильной дороге Р-256 "Чуйский тракт" 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Лист1!$O$76</c:f>
              <c:strCache>
                <c:ptCount val="1"/>
                <c:pt idx="0">
                  <c:v>Р-256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Лист1!$N$77:$N$83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Лист1!$O$77:$O$83</c:f>
              <c:numCache>
                <c:formatCode>General</c:formatCode>
                <c:ptCount val="7"/>
                <c:pt idx="0">
                  <c:v>16.899999999999999</c:v>
                </c:pt>
                <c:pt idx="1">
                  <c:v>16.8</c:v>
                </c:pt>
                <c:pt idx="2">
                  <c:v>19.2</c:v>
                </c:pt>
                <c:pt idx="3">
                  <c:v>13.7</c:v>
                </c:pt>
                <c:pt idx="4">
                  <c:v>12.2</c:v>
                </c:pt>
                <c:pt idx="5">
                  <c:v>13.8</c:v>
                </c:pt>
                <c:pt idx="6">
                  <c:v>11.8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75982752"/>
        <c:axId val="175983144"/>
      </c:barChart>
      <c:catAx>
        <c:axId val="175982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5983144"/>
        <c:crosses val="autoZero"/>
        <c:auto val="1"/>
        <c:lblAlgn val="ctr"/>
        <c:lblOffset val="100"/>
        <c:noMultiLvlLbl val="0"/>
      </c:catAx>
      <c:valAx>
        <c:axId val="175983144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5982752"/>
        <c:crosses val="autoZero"/>
        <c:crossBetween val="between"/>
      </c:valAx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0800000" scaled="0"/>
        </a:gradFill>
        <a:ln>
          <a:solidFill>
            <a:schemeClr val="accent6">
              <a:lumMod val="10000"/>
            </a:schemeClr>
          </a:solidFill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400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Погибло в ДТП за 2006-2016 </a:t>
            </a:r>
            <a:r>
              <a:rPr lang="ru-RU" sz="14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14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c:rich>
      </c:tx>
      <c:layout>
        <c:manualLayout>
          <c:xMode val="edge"/>
          <c:yMode val="edge"/>
          <c:x val="0.33970303952750136"/>
          <c:y val="3.7739583333333326E-2"/>
        </c:manualLayout>
      </c:layout>
      <c:overlay val="0"/>
    </c:title>
    <c:autoTitleDeleted val="0"/>
    <c:view3D>
      <c:rotX val="0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028888888888871E-2"/>
          <c:y val="0.22817697715085036"/>
          <c:w val="0.93961811111111115"/>
          <c:h val="0.57772163896179718"/>
        </c:manualLayout>
      </c:layout>
      <c:bar3DChart>
        <c:barDir val="col"/>
        <c:grouping val="clustered"/>
        <c:varyColors val="0"/>
        <c:ser>
          <c:idx val="2"/>
          <c:order val="0"/>
          <c:tx>
            <c:strRef>
              <c:f>Лист1!$E$64</c:f>
              <c:strCache>
                <c:ptCount val="1"/>
                <c:pt idx="0">
                  <c:v>Погибло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Лист1!$A$65:$B$75</c:f>
              <c:strCach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strCache>
            </c:strRef>
          </c:cat>
          <c:val>
            <c:numRef>
              <c:f>Лист1!$E$65:$E$75</c:f>
              <c:numCache>
                <c:formatCode>General</c:formatCode>
                <c:ptCount val="11"/>
                <c:pt idx="0">
                  <c:v>129</c:v>
                </c:pt>
                <c:pt idx="1">
                  <c:v>172</c:v>
                </c:pt>
                <c:pt idx="2">
                  <c:v>131</c:v>
                </c:pt>
                <c:pt idx="3">
                  <c:v>99</c:v>
                </c:pt>
                <c:pt idx="4">
                  <c:v>95</c:v>
                </c:pt>
                <c:pt idx="5">
                  <c:v>127</c:v>
                </c:pt>
                <c:pt idx="6">
                  <c:v>141</c:v>
                </c:pt>
                <c:pt idx="7">
                  <c:v>131</c:v>
                </c:pt>
                <c:pt idx="8">
                  <c:v>118</c:v>
                </c:pt>
                <c:pt idx="9">
                  <c:v>121</c:v>
                </c:pt>
                <c:pt idx="10">
                  <c:v>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7243336"/>
        <c:axId val="77308032"/>
        <c:axId val="0"/>
      </c:bar3DChart>
      <c:catAx>
        <c:axId val="77243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b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7308032"/>
        <c:crosses val="autoZero"/>
        <c:auto val="1"/>
        <c:lblAlgn val="ctr"/>
        <c:lblOffset val="100"/>
        <c:noMultiLvlLbl val="0"/>
      </c:catAx>
      <c:valAx>
        <c:axId val="77308032"/>
        <c:scaling>
          <c:orientation val="minMax"/>
          <c:min val="5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b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72433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dirty="0"/>
              <a:t>Тенденция изменения показателя тяжести последствий ДТП по автомобильной дороге А-322 "Барнаул-Рубцовск-граница с </a:t>
            </a:r>
            <a:r>
              <a:rPr lang="ru-RU" sz="1200" dirty="0" err="1"/>
              <a:t>Респ</a:t>
            </a:r>
            <a:r>
              <a:rPr lang="ru-RU" sz="1200" dirty="0"/>
              <a:t>. Казахстан"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9.2657366560997045E-2"/>
          <c:y val="0.32324952785646838"/>
          <c:w val="0.85822311153290354"/>
          <c:h val="0.573523764557758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Лист1!$I$76</c:f>
              <c:strCache>
                <c:ptCount val="1"/>
                <c:pt idx="0">
                  <c:v>А-322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Лист1!$H$77:$H$83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Лист1!$I$77:$I$83</c:f>
              <c:numCache>
                <c:formatCode>General</c:formatCode>
                <c:ptCount val="7"/>
                <c:pt idx="0">
                  <c:v>18.899999999999999</c:v>
                </c:pt>
                <c:pt idx="1">
                  <c:v>20</c:v>
                </c:pt>
                <c:pt idx="2">
                  <c:v>20</c:v>
                </c:pt>
                <c:pt idx="3">
                  <c:v>16.2</c:v>
                </c:pt>
                <c:pt idx="4">
                  <c:v>14.1</c:v>
                </c:pt>
                <c:pt idx="5">
                  <c:v>19.3</c:v>
                </c:pt>
                <c:pt idx="6">
                  <c:v>19.3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75983928"/>
        <c:axId val="175984320"/>
      </c:barChart>
      <c:catAx>
        <c:axId val="175983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5984320"/>
        <c:crosses val="autoZero"/>
        <c:auto val="1"/>
        <c:lblAlgn val="ctr"/>
        <c:lblOffset val="100"/>
        <c:noMultiLvlLbl val="0"/>
      </c:catAx>
      <c:valAx>
        <c:axId val="17598432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5983928"/>
        <c:crosses val="autoZero"/>
        <c:crossBetween val="between"/>
      </c:valAx>
      <c:spPr>
        <a:gradFill>
          <a:gsLst>
            <a:gs pos="0">
              <a:schemeClr val="accent1">
                <a:tint val="66000"/>
                <a:satMod val="160000"/>
                <a:lumMod val="99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0800000" scaled="0"/>
        </a:gradFill>
        <a:ln>
          <a:solidFill>
            <a:schemeClr val="accent6">
              <a:lumMod val="10000"/>
            </a:schemeClr>
          </a:solidFill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baseline="0">
          <a:solidFill>
            <a:schemeClr val="accent6">
              <a:lumMod val="10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title>
      <c:tx>
        <c:rich>
          <a:bodyPr/>
          <a:lstStyle/>
          <a:p>
            <a:pPr>
              <a:defRPr sz="1100">
                <a:solidFill>
                  <a:schemeClr val="accent6">
                    <a:lumMod val="10000"/>
                  </a:schemeClr>
                </a:solidFill>
              </a:defRPr>
            </a:pPr>
            <a:r>
              <a:rPr lang="ru-RU" sz="1100">
                <a:solidFill>
                  <a:schemeClr val="accent6">
                    <a:lumMod val="10000"/>
                  </a:schemeClr>
                </a:solidFill>
              </a:rPr>
              <a:t>Показатель тяжести последствий ДТП на федеральных автомобильных дорогах за 2016 год</a:t>
            </a:r>
          </a:p>
        </c:rich>
      </c:tx>
      <c:layout/>
      <c:overlay val="0"/>
    </c:title>
    <c:autoTitleDeleted val="0"/>
    <c:view3D>
      <c:rotX val="10"/>
      <c:rotY val="10"/>
      <c:depthPercent val="100"/>
      <c:rAngAx val="1"/>
    </c:view3D>
    <c:floor>
      <c:thickness val="0"/>
      <c:spPr>
        <a:solidFill>
          <a:schemeClr val="tx1"/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9344540826289282E-2"/>
          <c:y val="0.19728598052424798"/>
          <c:w val="0.78123748115252889"/>
          <c:h val="0.5823766226431842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Лист1!$N$88</c:f>
              <c:strCache>
                <c:ptCount val="1"/>
                <c:pt idx="0">
                  <c:v>2016 год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1.136272386858697E-2"/>
                  <c:y val="-6.8307664173705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6813619342934839E-3"/>
                  <c:y val="-6.8307664173705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9423833850135947E-3"/>
                  <c:y val="-8.1969197008447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accent6">
                        <a:lumMod val="1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Лист1!$O$87:$Q$87</c:f>
              <c:strCache>
                <c:ptCount val="3"/>
                <c:pt idx="0">
                  <c:v> по России </c:v>
                </c:pt>
                <c:pt idx="1">
                  <c:v> по Сибирскому федеральному округу</c:v>
                </c:pt>
                <c:pt idx="2">
                  <c:v>по ФКУ Упрдор "Алтай"</c:v>
                </c:pt>
              </c:strCache>
            </c:strRef>
          </c:cat>
          <c:val>
            <c:numRef>
              <c:f>Лист1!$O$88:$Q$88</c:f>
              <c:numCache>
                <c:formatCode>General</c:formatCode>
                <c:ptCount val="3"/>
                <c:pt idx="0">
                  <c:v>15.2</c:v>
                </c:pt>
                <c:pt idx="1">
                  <c:v>16.399999999999999</c:v>
                </c:pt>
                <c:pt idx="2">
                  <c:v>13.3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75985104"/>
        <c:axId val="176252352"/>
        <c:axId val="0"/>
      </c:bar3DChart>
      <c:catAx>
        <c:axId val="175985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 baseline="0">
                <a:solidFill>
                  <a:schemeClr val="accent6">
                    <a:lumMod val="10000"/>
                  </a:schemeClr>
                </a:solidFill>
              </a:defRPr>
            </a:pPr>
            <a:endParaRPr lang="ru-RU"/>
          </a:p>
        </c:txPr>
        <c:crossAx val="176252352"/>
        <c:crosses val="autoZero"/>
        <c:auto val="1"/>
        <c:lblAlgn val="ctr"/>
        <c:lblOffset val="100"/>
        <c:noMultiLvlLbl val="0"/>
      </c:catAx>
      <c:valAx>
        <c:axId val="1762523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759851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accent3">
            <a:lumMod val="20000"/>
            <a:lumOff val="80000"/>
          </a:schemeClr>
        </a:solidFill>
        <a:ln>
          <a:solidFill>
            <a:schemeClr val="accent6">
              <a:lumMod val="10000"/>
            </a:schemeClr>
          </a:solidFill>
        </a:ln>
      </c:spPr>
    </c:floor>
    <c:sideWall>
      <c:thickness val="0"/>
      <c:spPr>
        <a:gradFill>
          <a:gsLst>
            <a:gs pos="0">
              <a:schemeClr val="accent6">
                <a:lumMod val="40000"/>
                <a:lumOff val="60000"/>
              </a:scheme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  <a:ln>
          <a:solidFill>
            <a:schemeClr val="accent6">
              <a:lumMod val="10000"/>
            </a:schemeClr>
          </a:solidFill>
        </a:ln>
      </c:spPr>
    </c:sideWall>
    <c:backWall>
      <c:thickness val="0"/>
      <c:spPr>
        <a:gradFill>
          <a:gsLst>
            <a:gs pos="0">
              <a:schemeClr val="accent6">
                <a:lumMod val="40000"/>
                <a:lumOff val="60000"/>
              </a:scheme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  <a:ln>
          <a:solidFill>
            <a:schemeClr val="accent6">
              <a:lumMod val="10000"/>
            </a:schemeClr>
          </a:solidFill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Лист1!$T$67</c:f>
              <c:strCache>
                <c:ptCount val="1"/>
                <c:pt idx="0">
                  <c:v>Количество участков концентрации ДТП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5764267798688768E-3"/>
                  <c:y val="-1.0429201896702295E-2"/>
                </c:manualLayout>
              </c:layout>
              <c:spPr>
                <a:noFill/>
              </c:spPr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9.9824002720911072E-3"/>
                  <c:y val="-1.6481009503527828E-2"/>
                </c:manualLayout>
              </c:layout>
              <c:spPr>
                <a:noFill/>
              </c:spPr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7652958058835103E-3"/>
                  <c:y val="-1.7421188528291033E-2"/>
                </c:manualLayout>
              </c:layout>
              <c:spPr>
                <a:noFill/>
              </c:spPr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Лист1!$U$66:$W$66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Лист1!$U$67:$W$67</c:f>
              <c:numCache>
                <c:formatCode>General</c:formatCode>
                <c:ptCount val="3"/>
                <c:pt idx="0">
                  <c:v>17</c:v>
                </c:pt>
                <c:pt idx="1">
                  <c:v>13</c:v>
                </c:pt>
                <c:pt idx="2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Лист1!$T$68</c:f>
              <c:strCache>
                <c:ptCount val="1"/>
                <c:pt idx="0">
                  <c:v>Количество ДТП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9824002720911072E-3"/>
                  <c:y val="-2.0447106828973459E-2"/>
                </c:manualLayout>
              </c:layout>
              <c:spPr>
                <a:noFill/>
              </c:spPr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9.5764766998704884E-3"/>
                  <c:y val="-1.8566987040730537E-2"/>
                </c:manualLayout>
              </c:layout>
              <c:spPr>
                <a:noFill/>
              </c:spPr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5764766998703531E-3"/>
                  <c:y val="-2.0447106828973459E-2"/>
                </c:manualLayout>
              </c:layout>
              <c:spPr>
                <a:noFill/>
              </c:spPr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Лист1!$U$66:$W$66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Лист1!$U$68:$W$68</c:f>
              <c:numCache>
                <c:formatCode>General</c:formatCode>
                <c:ptCount val="3"/>
                <c:pt idx="0">
                  <c:v>64</c:v>
                </c:pt>
                <c:pt idx="1">
                  <c:v>61</c:v>
                </c:pt>
                <c:pt idx="2">
                  <c:v>38</c:v>
                </c:pt>
              </c:numCache>
            </c:numRef>
          </c:val>
        </c:ser>
        <c:ser>
          <c:idx val="2"/>
          <c:order val="2"/>
          <c:tx>
            <c:strRef>
              <c:f>Лист1!$T$69</c:f>
              <c:strCache>
                <c:ptCount val="1"/>
                <c:pt idx="0">
                  <c:v>Погибло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680556202651965E-2"/>
                  <c:y val="-1.7421188528291033E-2"/>
                </c:manualLayout>
              </c:layout>
              <c:spPr>
                <a:noFill/>
              </c:spPr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1094467791682524E-2"/>
                  <c:y val="-2.11814281047768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5764267798687745E-3"/>
                  <c:y val="-1.2515042276042738E-2"/>
                </c:manualLayout>
              </c:layout>
              <c:spPr>
                <a:noFill/>
              </c:spPr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Лист1!$U$66:$W$66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Лист1!$U$69:$W$69</c:f>
              <c:numCache>
                <c:formatCode>General</c:formatCode>
                <c:ptCount val="3"/>
                <c:pt idx="0">
                  <c:v>22</c:v>
                </c:pt>
                <c:pt idx="1">
                  <c:v>7</c:v>
                </c:pt>
                <c:pt idx="2">
                  <c:v>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76254312"/>
        <c:axId val="176254704"/>
        <c:axId val="0"/>
      </c:bar3DChart>
      <c:catAx>
        <c:axId val="176254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050" b="1" i="0" u="none" strike="noStrike" baseline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defRPr>
            </a:pPr>
            <a:endParaRPr lang="ru-RU"/>
          </a:p>
        </c:txPr>
        <c:crossAx val="176254704"/>
        <c:crosses val="autoZero"/>
        <c:auto val="1"/>
        <c:lblAlgn val="ctr"/>
        <c:lblOffset val="100"/>
        <c:noMultiLvlLbl val="0"/>
      </c:catAx>
      <c:valAx>
        <c:axId val="17625470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76254312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overlay val="0"/>
      <c:txPr>
        <a:bodyPr/>
        <a:lstStyle/>
        <a:p>
          <a:pPr>
            <a:defRPr sz="1000" b="1" i="0" u="none" strike="noStrike" baseline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400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sz="1400" b="1" i="0" u="none" strike="noStrike" baseline="0" dirty="0" smtClean="0">
                <a:solidFill>
                  <a:srgbClr val="FAFAFA">
                    <a:lumMod val="10000"/>
                  </a:srgb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ДТП</a:t>
            </a:r>
            <a:r>
              <a:rPr lang="ru-RU" sz="1800" b="1" i="0" u="none" strike="noStrike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2006-2016 </a:t>
            </a:r>
            <a:r>
              <a:rPr lang="ru-RU" sz="14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14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c:rich>
      </c:tx>
      <c:layout>
        <c:manualLayout>
          <c:xMode val="edge"/>
          <c:yMode val="edge"/>
          <c:x val="0.31347356136418691"/>
          <c:y val="1.3045138888888891E-2"/>
        </c:manualLayout>
      </c:layout>
      <c:overlay val="0"/>
    </c:title>
    <c:autoTitleDeleted val="0"/>
    <c:view3D>
      <c:rotX val="0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028888888888871E-2"/>
          <c:y val="0.22817697715085036"/>
          <c:w val="0.94244033333333344"/>
          <c:h val="0.5777216389617971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Лист1!$C$64</c:f>
              <c:strCache>
                <c:ptCount val="1"/>
                <c:pt idx="0">
                  <c:v>ДТП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Лист1!$A$65:$B$75</c:f>
              <c:strCach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strCache>
            </c:strRef>
          </c:cat>
          <c:val>
            <c:numRef>
              <c:f>Лист1!$C$65:$C$75</c:f>
              <c:numCache>
                <c:formatCode>General</c:formatCode>
                <c:ptCount val="11"/>
                <c:pt idx="0">
                  <c:v>468</c:v>
                </c:pt>
                <c:pt idx="1">
                  <c:v>518</c:v>
                </c:pt>
                <c:pt idx="2">
                  <c:v>430</c:v>
                </c:pt>
                <c:pt idx="3">
                  <c:v>342</c:v>
                </c:pt>
                <c:pt idx="4">
                  <c:v>327</c:v>
                </c:pt>
                <c:pt idx="5">
                  <c:v>419</c:v>
                </c:pt>
                <c:pt idx="6">
                  <c:v>453</c:v>
                </c:pt>
                <c:pt idx="7">
                  <c:v>520</c:v>
                </c:pt>
                <c:pt idx="8">
                  <c:v>532</c:v>
                </c:pt>
                <c:pt idx="9">
                  <c:v>466</c:v>
                </c:pt>
                <c:pt idx="10">
                  <c:v>383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7343824"/>
        <c:axId val="77344208"/>
        <c:axId val="0"/>
      </c:bar3DChart>
      <c:catAx>
        <c:axId val="77343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b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7344208"/>
        <c:crosses val="autoZero"/>
        <c:auto val="1"/>
        <c:lblAlgn val="ctr"/>
        <c:lblOffset val="100"/>
        <c:noMultiLvlLbl val="0"/>
      </c:catAx>
      <c:valAx>
        <c:axId val="77344208"/>
        <c:scaling>
          <c:orientation val="minMax"/>
          <c:max val="600"/>
          <c:min val="15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b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73438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400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Ранено в ДТП за 2006-2016 </a:t>
            </a:r>
            <a:r>
              <a:rPr lang="ru-RU" sz="14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14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c:rich>
      </c:tx>
      <c:layout>
        <c:manualLayout>
          <c:xMode val="edge"/>
          <c:yMode val="edge"/>
          <c:x val="0.33161411048377215"/>
          <c:y val="8.4187500000000026E-3"/>
        </c:manualLayout>
      </c:layout>
      <c:overlay val="0"/>
    </c:title>
    <c:autoTitleDeleted val="0"/>
    <c:view3D>
      <c:rotX val="0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5084444444444429E-2"/>
          <c:y val="0.22817697715085036"/>
          <c:w val="0.93538477777777762"/>
          <c:h val="0.57772163896179718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Лист1!$D$64</c:f>
              <c:strCache>
                <c:ptCount val="1"/>
                <c:pt idx="0">
                  <c:v>Ранено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Лист1!$A$65:$B$75</c:f>
              <c:strCach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strCache>
            </c:strRef>
          </c:cat>
          <c:val>
            <c:numRef>
              <c:f>Лист1!$D$77:$D$87</c:f>
              <c:numCache>
                <c:formatCode>General</c:formatCode>
                <c:ptCount val="11"/>
                <c:pt idx="0">
                  <c:v>285362</c:v>
                </c:pt>
                <c:pt idx="1">
                  <c:v>292206</c:v>
                </c:pt>
                <c:pt idx="2">
                  <c:v>270883</c:v>
                </c:pt>
                <c:pt idx="3">
                  <c:v>255484</c:v>
                </c:pt>
                <c:pt idx="4">
                  <c:v>250635</c:v>
                </c:pt>
                <c:pt idx="5">
                  <c:v>251848</c:v>
                </c:pt>
                <c:pt idx="6">
                  <c:v>258618</c:v>
                </c:pt>
                <c:pt idx="7">
                  <c:v>258437</c:v>
                </c:pt>
                <c:pt idx="8">
                  <c:v>251785</c:v>
                </c:pt>
                <c:pt idx="9">
                  <c:v>231197</c:v>
                </c:pt>
                <c:pt idx="10">
                  <c:v>221140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8022064"/>
        <c:axId val="78022448"/>
        <c:axId val="0"/>
      </c:bar3DChart>
      <c:catAx>
        <c:axId val="78022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b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8022448"/>
        <c:crosses val="autoZero"/>
        <c:auto val="1"/>
        <c:lblAlgn val="ctr"/>
        <c:lblOffset val="100"/>
        <c:noMultiLvlLbl val="0"/>
      </c:catAx>
      <c:valAx>
        <c:axId val="78022448"/>
        <c:scaling>
          <c:orientation val="minMax"/>
          <c:min val="150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b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80220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400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Погибло в ДТП за 2006-2016 </a:t>
            </a:r>
            <a:r>
              <a:rPr lang="ru-RU" sz="14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14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c:rich>
      </c:tx>
      <c:layout>
        <c:manualLayout>
          <c:xMode val="edge"/>
          <c:yMode val="edge"/>
          <c:x val="0.33970303952750136"/>
          <c:y val="3.7739583333333326E-2"/>
        </c:manualLayout>
      </c:layout>
      <c:overlay val="0"/>
    </c:title>
    <c:autoTitleDeleted val="0"/>
    <c:view3D>
      <c:rotX val="0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028888888888871E-2"/>
          <c:y val="0.22817697715085036"/>
          <c:w val="0.93961811111111115"/>
          <c:h val="0.57772163896179718"/>
        </c:manualLayout>
      </c:layout>
      <c:bar3DChart>
        <c:barDir val="col"/>
        <c:grouping val="clustered"/>
        <c:varyColors val="0"/>
        <c:ser>
          <c:idx val="2"/>
          <c:order val="0"/>
          <c:tx>
            <c:strRef>
              <c:f>Лист1!$E$64</c:f>
              <c:strCache>
                <c:ptCount val="1"/>
                <c:pt idx="0">
                  <c:v>Погибло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Лист1!$A$65:$B$75</c:f>
              <c:strCach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strCache>
            </c:strRef>
          </c:cat>
          <c:val>
            <c:numRef>
              <c:f>Лист1!$E$77:$E$87</c:f>
              <c:numCache>
                <c:formatCode>General</c:formatCode>
                <c:ptCount val="11"/>
                <c:pt idx="0">
                  <c:v>32724</c:v>
                </c:pt>
                <c:pt idx="1">
                  <c:v>33308</c:v>
                </c:pt>
                <c:pt idx="2">
                  <c:v>29936</c:v>
                </c:pt>
                <c:pt idx="3">
                  <c:v>27659</c:v>
                </c:pt>
                <c:pt idx="4">
                  <c:v>26567</c:v>
                </c:pt>
                <c:pt idx="5">
                  <c:v>27953</c:v>
                </c:pt>
                <c:pt idx="6">
                  <c:v>27991</c:v>
                </c:pt>
                <c:pt idx="7">
                  <c:v>27025</c:v>
                </c:pt>
                <c:pt idx="8">
                  <c:v>26963</c:v>
                </c:pt>
                <c:pt idx="9">
                  <c:v>23114</c:v>
                </c:pt>
                <c:pt idx="10">
                  <c:v>20308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8028032"/>
        <c:axId val="76646808"/>
        <c:axId val="0"/>
      </c:bar3DChart>
      <c:catAx>
        <c:axId val="78028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b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6646808"/>
        <c:crosses val="autoZero"/>
        <c:auto val="1"/>
        <c:lblAlgn val="ctr"/>
        <c:lblOffset val="100"/>
        <c:noMultiLvlLbl val="0"/>
      </c:catAx>
      <c:valAx>
        <c:axId val="76646808"/>
        <c:scaling>
          <c:orientation val="minMax"/>
          <c:min val="10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b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80280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400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sz="1400" b="1" i="0" u="none" strike="noStrike" baseline="0" dirty="0" smtClean="0">
                <a:solidFill>
                  <a:srgbClr val="FAFAFA">
                    <a:lumMod val="10000"/>
                  </a:srgb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ДТП</a:t>
            </a:r>
            <a:r>
              <a:rPr lang="ru-RU" sz="1800" b="1" i="0" u="none" strike="noStrike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2006-2016 </a:t>
            </a:r>
            <a:r>
              <a:rPr lang="ru-RU" sz="14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14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c:rich>
      </c:tx>
      <c:layout>
        <c:manualLayout>
          <c:xMode val="edge"/>
          <c:yMode val="edge"/>
          <c:x val="0.31347356136418691"/>
          <c:y val="1.3045138888888891E-2"/>
        </c:manualLayout>
      </c:layout>
      <c:overlay val="0"/>
    </c:title>
    <c:autoTitleDeleted val="0"/>
    <c:view3D>
      <c:rotX val="0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028888888888871E-2"/>
          <c:y val="0.27813149424081712"/>
          <c:w val="0.94244033333333344"/>
          <c:h val="0.52776732507752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Лист1!$C$64</c:f>
              <c:strCache>
                <c:ptCount val="1"/>
                <c:pt idx="0">
                  <c:v>ДТП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Лист1!$B$77:$B$87</c:f>
              <c:numCache>
                <c:formatCode>General</c:formatCod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numCache>
            </c:numRef>
          </c:cat>
          <c:val>
            <c:numRef>
              <c:f>Лист1!$C$77:$C$87</c:f>
              <c:numCache>
                <c:formatCode>General</c:formatCode>
                <c:ptCount val="11"/>
                <c:pt idx="0">
                  <c:v>229140</c:v>
                </c:pt>
                <c:pt idx="1">
                  <c:v>233809</c:v>
                </c:pt>
                <c:pt idx="2">
                  <c:v>218322</c:v>
                </c:pt>
                <c:pt idx="3">
                  <c:v>203618</c:v>
                </c:pt>
                <c:pt idx="4">
                  <c:v>199431</c:v>
                </c:pt>
                <c:pt idx="5">
                  <c:v>199868</c:v>
                </c:pt>
                <c:pt idx="6">
                  <c:v>203597</c:v>
                </c:pt>
                <c:pt idx="7">
                  <c:v>204068</c:v>
                </c:pt>
                <c:pt idx="8">
                  <c:v>199720</c:v>
                </c:pt>
                <c:pt idx="9">
                  <c:v>184000</c:v>
                </c:pt>
                <c:pt idx="10">
                  <c:v>173694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6646024"/>
        <c:axId val="76646416"/>
        <c:axId val="0"/>
      </c:bar3DChart>
      <c:catAx>
        <c:axId val="76646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b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6646416"/>
        <c:crosses val="autoZero"/>
        <c:auto val="1"/>
        <c:lblAlgn val="ctr"/>
        <c:lblOffset val="100"/>
        <c:noMultiLvlLbl val="0"/>
      </c:catAx>
      <c:valAx>
        <c:axId val="76646416"/>
        <c:scaling>
          <c:orientation val="minMax"/>
          <c:min val="150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b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66460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1" i="0" u="none" strike="noStrike" kern="1200" cap="all" spc="10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4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Социальный риск</a:t>
            </a:r>
          </a:p>
          <a:p>
            <a:pPr>
              <a:defRPr sz="1500" b="1" i="0" u="none" strike="noStrike" kern="1200" cap="all" spc="10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4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(Число погибших  в ДТП на 100 тыс. населения)</a:t>
            </a:r>
            <a:endParaRPr lang="ru-RU" sz="14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1"/>
          <c:order val="0"/>
          <c:spPr>
            <a:ln w="25400" cap="rnd">
              <a:solidFill>
                <a:schemeClr val="accent4"/>
              </a:solidFill>
              <a:round/>
            </a:ln>
            <a:effectLst>
              <a:outerShdw dist="25400" dir="2700000" algn="tl" rotWithShape="0">
                <a:schemeClr val="accent2"/>
              </a:outerShdw>
            </a:effectLst>
          </c:spPr>
          <c:marker>
            <c:symbol val="none"/>
          </c:marker>
          <c:dLbls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Лист1!$E$3:$N$3</c:f>
              <c:numCache>
                <c:formatCode>General</c:formatCode>
                <c:ptCount val="10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</c:numCache>
            </c:numRef>
          </c:cat>
          <c:val>
            <c:numRef>
              <c:f>Лист1!$E$4:$N$4</c:f>
              <c:numCache>
                <c:formatCode>General</c:formatCode>
                <c:ptCount val="10"/>
                <c:pt idx="0">
                  <c:v>22.8</c:v>
                </c:pt>
                <c:pt idx="1">
                  <c:v>23.3</c:v>
                </c:pt>
                <c:pt idx="2">
                  <c:v>21</c:v>
                </c:pt>
                <c:pt idx="3">
                  <c:v>19.399999999999999</c:v>
                </c:pt>
                <c:pt idx="4">
                  <c:v>18.600000000000001</c:v>
                </c:pt>
                <c:pt idx="5">
                  <c:v>19.600000000000001</c:v>
                </c:pt>
                <c:pt idx="6">
                  <c:v>19.600000000000001</c:v>
                </c:pt>
                <c:pt idx="7">
                  <c:v>18.8</c:v>
                </c:pt>
                <c:pt idx="8">
                  <c:v>18.5</c:v>
                </c:pt>
                <c:pt idx="9">
                  <c:v>15.8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chemeClr val="lt1"/>
                  </a:gs>
                  <a:gs pos="100000">
                    <a:schemeClr val="lt1">
                      <a:alpha val="0"/>
                    </a:schemeClr>
                  </a:gs>
                </a:gsLst>
                <a:lin ang="5400000" scaled="0"/>
              </a:gradFill>
              <a:round/>
            </a:ln>
            <a:effectLst/>
          </c:spPr>
        </c:dropLines>
        <c:smooth val="0"/>
        <c:axId val="76647592"/>
        <c:axId val="174482096"/>
      </c:lineChart>
      <c:catAx>
        <c:axId val="76647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4482096"/>
        <c:crossesAt val="0"/>
        <c:auto val="1"/>
        <c:lblAlgn val="ctr"/>
        <c:lblOffset val="100"/>
        <c:noMultiLvlLbl val="0"/>
      </c:catAx>
      <c:valAx>
        <c:axId val="174482096"/>
        <c:scaling>
          <c:orientation val="minMax"/>
          <c:max val="25"/>
          <c:min val="15"/>
        </c:scaling>
        <c:delete val="1"/>
        <c:axPos val="l"/>
        <c:numFmt formatCode="General" sourceLinked="1"/>
        <c:majorTickMark val="none"/>
        <c:minorTickMark val="none"/>
        <c:tickLblPos val="none"/>
        <c:crossAx val="7664759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gradFill>
      <a:gsLst>
        <a:gs pos="0">
          <a:schemeClr val="accent1">
            <a:lumMod val="50000"/>
          </a:schemeClr>
        </a:gs>
        <a:gs pos="50000">
          <a:schemeClr val="accent1">
            <a:lumMod val="75000"/>
          </a:schemeClr>
        </a:gs>
        <a:gs pos="100000">
          <a:schemeClr val="accent1"/>
        </a:gs>
      </a:gsLst>
      <a:lin ang="0" scaled="1"/>
    </a:gradFill>
    <a:ln w="9525" cap="flat" cmpd="sng" algn="ctr">
      <a:solidFill>
        <a:schemeClr val="lt1">
          <a:lumMod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none" spc="100" normalizeH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4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Транспортный риск</a:t>
            </a:r>
          </a:p>
          <a:p>
            <a:pPr>
              <a:defRPr sz="1400" b="1" i="0" u="none" strike="noStrike" kern="1200" cap="none" spc="100" normalizeH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4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(Число погибших  в ДТП на 10 тыс. транспортных средств)</a:t>
            </a:r>
            <a:endParaRPr lang="ru-RU" sz="14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cked"/>
        <c:varyColors val="0"/>
        <c:ser>
          <c:idx val="0"/>
          <c:order val="0"/>
          <c:spPr>
            <a:ln w="25400" cap="rnd">
              <a:solidFill>
                <a:schemeClr val="lt1"/>
              </a:solidFill>
              <a:round/>
            </a:ln>
            <a:effectLst>
              <a:outerShdw dist="25400" dir="2700000" algn="tl" rotWithShape="0">
                <a:schemeClr val="accent1"/>
              </a:outerShdw>
            </a:effectLst>
          </c:spPr>
          <c:marker>
            <c:symbol val="none"/>
          </c:marker>
          <c:dLbls>
            <c:spPr>
              <a:solidFill>
                <a:schemeClr val="accent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Лист1!$E$7:$N$7</c:f>
              <c:numCache>
                <c:formatCode>General</c:formatCode>
                <c:ptCount val="10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</c:numCache>
            </c:numRef>
          </c:cat>
          <c:val>
            <c:numRef>
              <c:f>Лист1!$E$8:$N$8</c:f>
              <c:numCache>
                <c:formatCode>General</c:formatCode>
                <c:ptCount val="10"/>
                <c:pt idx="0">
                  <c:v>9.1</c:v>
                </c:pt>
                <c:pt idx="1">
                  <c:v>8.6</c:v>
                </c:pt>
                <c:pt idx="2">
                  <c:v>7.3</c:v>
                </c:pt>
                <c:pt idx="3">
                  <c:v>6.6</c:v>
                </c:pt>
                <c:pt idx="4">
                  <c:v>6.1</c:v>
                </c:pt>
                <c:pt idx="5">
                  <c:v>6.1</c:v>
                </c:pt>
                <c:pt idx="6">
                  <c:v>5.8</c:v>
                </c:pt>
                <c:pt idx="7">
                  <c:v>5.3</c:v>
                </c:pt>
                <c:pt idx="8">
                  <c:v>5.0999999999999996</c:v>
                </c:pt>
                <c:pt idx="9">
                  <c:v>4.3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chemeClr val="lt1"/>
                  </a:gs>
                  <a:gs pos="100000">
                    <a:schemeClr val="lt1">
                      <a:alpha val="0"/>
                    </a:schemeClr>
                  </a:gs>
                </a:gsLst>
                <a:lin ang="5400000" scaled="0"/>
              </a:gradFill>
              <a:round/>
            </a:ln>
            <a:effectLst/>
          </c:spPr>
        </c:dropLines>
        <c:smooth val="0"/>
        <c:axId val="174482880"/>
        <c:axId val="174483272"/>
      </c:lineChart>
      <c:catAx>
        <c:axId val="174482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4483272"/>
        <c:crossesAt val="0"/>
        <c:auto val="1"/>
        <c:lblAlgn val="ctr"/>
        <c:lblOffset val="100"/>
        <c:noMultiLvlLbl val="0"/>
      </c:catAx>
      <c:valAx>
        <c:axId val="174483272"/>
        <c:scaling>
          <c:orientation val="minMax"/>
          <c:max val="11"/>
          <c:min val="4"/>
        </c:scaling>
        <c:delete val="1"/>
        <c:axPos val="l"/>
        <c:numFmt formatCode="General" sourceLinked="1"/>
        <c:majorTickMark val="none"/>
        <c:minorTickMark val="none"/>
        <c:tickLblPos val="none"/>
        <c:crossAx val="17448288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gradFill>
      <a:gsLst>
        <a:gs pos="0">
          <a:srgbClr val="245194">
            <a:shade val="30000"/>
            <a:satMod val="115000"/>
          </a:srgbClr>
        </a:gs>
        <a:gs pos="50000">
          <a:srgbClr val="245194">
            <a:shade val="67500"/>
            <a:satMod val="115000"/>
          </a:srgbClr>
        </a:gs>
        <a:gs pos="100000">
          <a:srgbClr val="245194">
            <a:shade val="100000"/>
            <a:satMod val="115000"/>
          </a:srgbClr>
        </a:gs>
      </a:gsLst>
      <a:lin ang="0" scaled="1"/>
    </a:gradFill>
    <a:ln w="9525" cap="flat" cmpd="sng" algn="ctr">
      <a:solidFill>
        <a:schemeClr val="lt1">
          <a:lumMod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accent6">
            <a:lumMod val="7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4342167780160954E-2"/>
          <c:y val="5.9592010148984312E-2"/>
          <c:w val="0.97131566443967821"/>
          <c:h val="0.8049716031487790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Лист1!$V$87:$X$87</c:f>
              <c:strCache>
                <c:ptCount val="3"/>
                <c:pt idx="0">
                  <c:v>Россия</c:v>
                </c:pt>
                <c:pt idx="1">
                  <c:v>Содружество независимых государств</c:v>
                </c:pt>
                <c:pt idx="2">
                  <c:v>Европейский союз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3661635706567184E-3"/>
                  <c:y val="0.339008475948838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0.311970990136967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7323271413135864E-3"/>
                  <c:y val="0.1247883960547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Лист1!$V$87:$X$87</c:f>
              <c:strCache>
                <c:ptCount val="3"/>
                <c:pt idx="0">
                  <c:v>Россия</c:v>
                </c:pt>
                <c:pt idx="1">
                  <c:v>Содружество независимых государств</c:v>
                </c:pt>
                <c:pt idx="2">
                  <c:v>Европейский союз</c:v>
                </c:pt>
              </c:strCache>
            </c:strRef>
          </c:cat>
          <c:val>
            <c:numRef>
              <c:f>Лист1!$V$88:$X$88</c:f>
              <c:numCache>
                <c:formatCode>General</c:formatCode>
                <c:ptCount val="3"/>
                <c:pt idx="0">
                  <c:v>18.8</c:v>
                </c:pt>
                <c:pt idx="1">
                  <c:v>16.600000000000001</c:v>
                </c:pt>
                <c:pt idx="2">
                  <c:v>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4484448"/>
        <c:axId val="174484840"/>
        <c:axId val="0"/>
      </c:bar3DChart>
      <c:catAx>
        <c:axId val="1744844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74484840"/>
        <c:crosses val="autoZero"/>
        <c:auto val="1"/>
        <c:lblAlgn val="ctr"/>
        <c:lblOffset val="100"/>
        <c:noMultiLvlLbl val="0"/>
      </c:catAx>
      <c:valAx>
        <c:axId val="17448484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one"/>
        <c:crossAx val="17448444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0.34194</cdr:x>
      <cdr:y>0</cdr:y>
    </cdr:from>
    <cdr:to>
      <cdr:x>0.6336</cdr:x>
      <cdr:y>0.25172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601999" y="-3456783"/>
          <a:ext cx="1366431" cy="4006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ДТП (кол-во)</a:t>
          </a:r>
          <a:endParaRPr lang="ru-RU" sz="14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0.40219</cdr:x>
      <cdr:y>0</cdr:y>
    </cdr:from>
    <cdr:to>
      <cdr:x>0.69386</cdr:x>
      <cdr:y>0.25172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1884286" y="-3754729"/>
          <a:ext cx="1366462" cy="4006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Погибло (чел.)</a:t>
          </a:r>
          <a:endParaRPr lang="ru-RU" sz="14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71323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71323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CC352EE-211C-48D1-8CE2-DB0FD6AB8430}" type="datetimeFigureOut">
              <a:rPr lang="bg-BG"/>
              <a:pPr>
                <a:defRPr/>
              </a:pPr>
              <a:t>14.3.2017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bg-BG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bg-BG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71323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71323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8D3EE6E-0308-4D2A-8CE9-16664D61E9C7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184934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-223838" y="804863"/>
            <a:ext cx="7186613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195" name="Дата 3"/>
          <p:cNvSpPr>
            <a:spLocks noGrp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11808591-DE9D-474A-9485-16D3BAF31446}" type="datetime1">
              <a:rPr lang="ru-RU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14.03.2017</a:t>
            </a:fld>
            <a:endParaRPr lang="ru-RU"/>
          </a:p>
        </p:txBody>
      </p:sp>
      <p:sp>
        <p:nvSpPr>
          <p:cNvPr id="8196" name="Номер слайда 4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81EB51C9-5407-48AA-B851-9036031C57E3}" type="slidenum">
              <a:rPr lang="ru-RU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7552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In this slide there is a background placeholder. Click to the small icon on the center of the slide and choose an image from computer. When add an image, you must sent it to back with </a:t>
            </a:r>
            <a:r>
              <a:rPr lang="en-US" b="1" smtClean="0"/>
              <a:t>Right Click on Image </a:t>
            </a:r>
            <a:r>
              <a:rPr lang="en-US" smtClean="0"/>
              <a:t>-&gt; </a:t>
            </a:r>
            <a:r>
              <a:rPr lang="en-US" b="1" smtClean="0"/>
              <a:t>Send to Back</a:t>
            </a:r>
            <a:r>
              <a:rPr lang="en-US" smtClean="0"/>
              <a:t> -&gt; </a:t>
            </a:r>
            <a:r>
              <a:rPr lang="en-US" b="1" smtClean="0"/>
              <a:t>Send to Back.</a:t>
            </a:r>
            <a:endParaRPr lang="bg-BG" smtClean="0"/>
          </a:p>
          <a:p>
            <a:pPr>
              <a:spcBef>
                <a:spcPct val="0"/>
              </a:spcBef>
            </a:pPr>
            <a:endParaRPr lang="bg-BG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164C4B76-FFDD-4BEA-B9DD-1CDB4BE23C3A}" type="slidenum">
              <a:rPr lang="bg-BG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841827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dirty="0" smtClean="0"/>
              <a:t>In this slide there is a background placeholder. Click to the small icon on the center of the slide and choose an image from computer. When add an image, you must sent it to back with </a:t>
            </a:r>
            <a:r>
              <a:rPr lang="en-US" b="1" dirty="0" smtClean="0"/>
              <a:t>Right Click on Image </a:t>
            </a:r>
            <a:r>
              <a:rPr lang="en-US" dirty="0" smtClean="0"/>
              <a:t>-&gt; </a:t>
            </a:r>
            <a:r>
              <a:rPr lang="en-US" b="1" dirty="0" smtClean="0"/>
              <a:t>Send to Back</a:t>
            </a:r>
            <a:r>
              <a:rPr lang="en-US" dirty="0" smtClean="0"/>
              <a:t> -&gt; </a:t>
            </a:r>
            <a:r>
              <a:rPr lang="en-US" b="1" dirty="0" smtClean="0"/>
              <a:t>Send to Back.</a:t>
            </a:r>
            <a:endParaRPr lang="bg-BG" dirty="0" smtClean="0"/>
          </a:p>
          <a:p>
            <a:pPr>
              <a:spcBef>
                <a:spcPct val="0"/>
              </a:spcBef>
            </a:pPr>
            <a:endParaRPr lang="bg-BG" dirty="0" smtClean="0"/>
          </a:p>
        </p:txBody>
      </p:sp>
      <p:sp>
        <p:nvSpPr>
          <p:cNvPr id="133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5CB88B7D-CB2C-4AE1-9E38-EF3D035D2B6C}" type="slidenum">
              <a:rPr lang="bg-BG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160699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8606C760-7C4B-4B3C-939D-A8EAA9FED7E0}" type="slidenum">
              <a:rPr lang="bg-BG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004320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In this slide there is a background placeholder. Click to the small icon on the center of the slide and choose an image from computer. When add an image, you must sent it to back with </a:t>
            </a:r>
            <a:r>
              <a:rPr lang="en-US" b="1" smtClean="0"/>
              <a:t>Right Click on Image </a:t>
            </a:r>
            <a:r>
              <a:rPr lang="en-US" smtClean="0"/>
              <a:t>-&gt; </a:t>
            </a:r>
            <a:r>
              <a:rPr lang="en-US" b="1" smtClean="0"/>
              <a:t>Send to Back</a:t>
            </a:r>
            <a:r>
              <a:rPr lang="en-US" smtClean="0"/>
              <a:t> -&gt; </a:t>
            </a:r>
            <a:r>
              <a:rPr lang="en-US" b="1" smtClean="0"/>
              <a:t>Send to Back.</a:t>
            </a:r>
            <a:endParaRPr lang="bg-BG" smtClean="0"/>
          </a:p>
          <a:p>
            <a:pPr>
              <a:spcBef>
                <a:spcPct val="0"/>
              </a:spcBef>
            </a:pPr>
            <a:endParaRPr lang="bg-BG" smtClean="0"/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DB05A272-01E6-4122-8B3D-5059A90D2426}" type="slidenum">
              <a:rPr lang="bg-BG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096391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820BAFA7-6443-4FFB-A948-FF55E996F0B3}" type="slidenum">
              <a:rPr lang="bg-BG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211641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3FDA068B-18B5-412F-8318-22645CDA0977}" type="slidenum">
              <a:rPr lang="bg-BG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893194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dirty="0" smtClean="0"/>
              <a:t>In this slide there is a background placeholder. Click to the small icon on the center of the slide and choose an image from computer. When add an image, you must sent it to back with </a:t>
            </a:r>
            <a:r>
              <a:rPr lang="en-US" b="1" dirty="0" smtClean="0"/>
              <a:t>Right Click on Image </a:t>
            </a:r>
            <a:r>
              <a:rPr lang="en-US" dirty="0" smtClean="0"/>
              <a:t>-&gt; </a:t>
            </a:r>
            <a:r>
              <a:rPr lang="en-US" b="1" dirty="0" smtClean="0"/>
              <a:t>Send to Back</a:t>
            </a:r>
            <a:r>
              <a:rPr lang="en-US" dirty="0" smtClean="0"/>
              <a:t> -&gt; </a:t>
            </a:r>
            <a:r>
              <a:rPr lang="en-US" b="1" dirty="0" smtClean="0"/>
              <a:t>Send to Back.</a:t>
            </a:r>
            <a:endParaRPr lang="bg-BG" dirty="0" smtClean="0"/>
          </a:p>
          <a:p>
            <a:pPr>
              <a:spcBef>
                <a:spcPct val="0"/>
              </a:spcBef>
            </a:pPr>
            <a:endParaRPr lang="bg-BG" dirty="0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1CBC452C-B7CF-4B4B-9878-C6E79B4D0409}" type="slidenum">
              <a:rPr lang="bg-BG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424285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In this slide there is a background placeholder. Click to the small icon on the center of the slide and choose an image from computer. When add an image, you must sent it to back with </a:t>
            </a:r>
            <a:r>
              <a:rPr lang="en-US" b="1" smtClean="0"/>
              <a:t>Right Click on Image </a:t>
            </a:r>
            <a:r>
              <a:rPr lang="en-US" smtClean="0"/>
              <a:t>-&gt; </a:t>
            </a:r>
            <a:r>
              <a:rPr lang="en-US" b="1" smtClean="0"/>
              <a:t>Send to Back</a:t>
            </a:r>
            <a:r>
              <a:rPr lang="en-US" smtClean="0"/>
              <a:t> -&gt; </a:t>
            </a:r>
            <a:r>
              <a:rPr lang="en-US" b="1" smtClean="0"/>
              <a:t>Send to Back.</a:t>
            </a:r>
            <a:endParaRPr lang="bg-BG" smtClean="0"/>
          </a:p>
          <a:p>
            <a:pPr>
              <a:spcBef>
                <a:spcPct val="0"/>
              </a:spcBef>
            </a:pPr>
            <a:endParaRPr lang="bg-BG" smtClean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67CAC845-A281-4A1C-926F-9E87E8FE5EFC}" type="slidenum">
              <a:rPr lang="bg-BG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77800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1E190F20-6145-4357-AC8A-7E5800C22BE4}" type="slidenum">
              <a:rPr lang="bg-BG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07851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1E190F20-6145-4357-AC8A-7E5800C22BE4}" type="slidenum">
              <a:rPr lang="bg-BG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0877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4181AD36-6356-4CC7-A644-7D52E95A146C}" type="slidenum">
              <a:rPr lang="bg-BG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51772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In this slide there is a background placeholder. Click to the small icon on the center of the slide and choose an image from computer. When add an image, you must sent it to back with </a:t>
            </a:r>
            <a:r>
              <a:rPr lang="en-US" b="1" smtClean="0"/>
              <a:t>Right Click on Image </a:t>
            </a:r>
            <a:r>
              <a:rPr lang="en-US" smtClean="0"/>
              <a:t>-&gt; </a:t>
            </a:r>
            <a:r>
              <a:rPr lang="en-US" b="1" smtClean="0"/>
              <a:t>Send to Back</a:t>
            </a:r>
            <a:r>
              <a:rPr lang="en-US" smtClean="0"/>
              <a:t> -&gt; </a:t>
            </a:r>
            <a:r>
              <a:rPr lang="en-US" b="1" smtClean="0"/>
              <a:t>Send to Back.</a:t>
            </a:r>
            <a:endParaRPr lang="bg-BG" smtClean="0"/>
          </a:p>
          <a:p>
            <a:pPr>
              <a:spcBef>
                <a:spcPct val="0"/>
              </a:spcBef>
            </a:pPr>
            <a:endParaRPr lang="bg-BG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1CBC452C-B7CF-4B4B-9878-C6E79B4D0409}" type="slidenum">
              <a:rPr lang="bg-BG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239605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1E190F20-6145-4357-AC8A-7E5800C22BE4}" type="slidenum">
              <a:rPr lang="bg-BG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718419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1E190F20-6145-4357-AC8A-7E5800C22BE4}" type="slidenum">
              <a:rPr lang="bg-BG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894854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In this slide there is a background placeholder. Click to the small icon on the center of the slide and choose an image from computer. When add an image, you must sent it to back with </a:t>
            </a:r>
            <a:r>
              <a:rPr lang="en-US" b="1" smtClean="0"/>
              <a:t>Right Click on Image </a:t>
            </a:r>
            <a:r>
              <a:rPr lang="en-US" smtClean="0"/>
              <a:t>-&gt; </a:t>
            </a:r>
            <a:r>
              <a:rPr lang="en-US" b="1" smtClean="0"/>
              <a:t>Send to Back</a:t>
            </a:r>
            <a:r>
              <a:rPr lang="en-US" smtClean="0"/>
              <a:t> -&gt; </a:t>
            </a:r>
            <a:r>
              <a:rPr lang="en-US" b="1" smtClean="0"/>
              <a:t>Send to Back.</a:t>
            </a:r>
            <a:endParaRPr lang="bg-BG" smtClean="0"/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You can change the other image with </a:t>
            </a:r>
            <a:r>
              <a:rPr lang="en-US" b="1" smtClean="0"/>
              <a:t>Right click </a:t>
            </a:r>
            <a:r>
              <a:rPr lang="en-US" smtClean="0"/>
              <a:t>-&gt; </a:t>
            </a:r>
            <a:r>
              <a:rPr lang="en-US" b="1" smtClean="0"/>
              <a:t>Format Picture </a:t>
            </a:r>
            <a:r>
              <a:rPr lang="en-US" smtClean="0"/>
              <a:t>-&gt; </a:t>
            </a:r>
            <a:r>
              <a:rPr lang="en-US" b="1" smtClean="0"/>
              <a:t>Fill Tab </a:t>
            </a:r>
            <a:r>
              <a:rPr lang="en-US" smtClean="0"/>
              <a:t>-&gt; </a:t>
            </a:r>
            <a:r>
              <a:rPr lang="en-US" b="1" smtClean="0"/>
              <a:t>Picture or texture fill </a:t>
            </a:r>
            <a:r>
              <a:rPr lang="en-US" smtClean="0"/>
              <a:t>-&gt; </a:t>
            </a:r>
            <a:r>
              <a:rPr lang="en-US" b="1" smtClean="0"/>
              <a:t>File button</a:t>
            </a:r>
            <a:endParaRPr lang="bg-BG" b="1" smtClean="0"/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24F0C171-C3E8-4A51-BBD5-29EC7FA4753A}" type="slidenum">
              <a:rPr lang="bg-BG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60809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fld id="{4D5BC3A5-5F2D-42E7-920B-5927BA6C388D}" type="slidenum">
              <a:rPr lang="bg-BG"/>
              <a:pPr defTabSz="712788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88769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160000" cy="5715000"/>
          </a:xfrm>
          <a:prstGeom prst="rect">
            <a:avLst/>
          </a:prstGeom>
        </p:spPr>
        <p:txBody>
          <a:bodyPr/>
          <a:lstStyle/>
          <a:p>
            <a:pPr lvl="0"/>
            <a:endParaRPr lang="bg-BG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1" y="1775355"/>
            <a:ext cx="8636000" cy="1225021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1" y="3238500"/>
            <a:ext cx="7112001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0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1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2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23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04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85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66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47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08000" y="5297488"/>
            <a:ext cx="2370138" cy="303212"/>
          </a:xfrm>
          <a:prstGeom prst="rect">
            <a:avLst/>
          </a:prstGeom>
        </p:spPr>
        <p:txBody>
          <a:bodyPr/>
          <a:lstStyle>
            <a:lvl1pPr defTabSz="713232" fontAlgn="auto">
              <a:spcBef>
                <a:spcPts val="0"/>
              </a:spcBef>
              <a:spcAft>
                <a:spcPts val="0"/>
              </a:spcAft>
              <a:defRPr sz="1404">
                <a:latin typeface="+mn-lt"/>
              </a:defRPr>
            </a:lvl1pPr>
          </a:lstStyle>
          <a:p>
            <a:pPr>
              <a:defRPr/>
            </a:pPr>
            <a:fld id="{698D2C68-3116-42DE-9488-AEF18A7B8FAA}" type="datetime1">
              <a:rPr lang="ru-RU"/>
              <a:pPr>
                <a:defRPr/>
              </a:pPr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71863" y="5297488"/>
            <a:ext cx="3216275" cy="303212"/>
          </a:xfrm>
          <a:prstGeom prst="rect">
            <a:avLst/>
          </a:prstGeom>
        </p:spPr>
        <p:txBody>
          <a:bodyPr/>
          <a:lstStyle>
            <a:lvl1pPr defTabSz="713232" fontAlgn="auto">
              <a:spcBef>
                <a:spcPts val="0"/>
              </a:spcBef>
              <a:spcAft>
                <a:spcPts val="0"/>
              </a:spcAft>
              <a:defRPr sz="1404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81863" y="5297488"/>
            <a:ext cx="2370137" cy="303212"/>
          </a:xfrm>
          <a:prstGeom prst="rect">
            <a:avLst/>
          </a:prstGeom>
        </p:spPr>
        <p:txBody>
          <a:bodyPr/>
          <a:lstStyle>
            <a:lvl1pPr defTabSz="713232" fontAlgn="auto">
              <a:spcBef>
                <a:spcPts val="0"/>
              </a:spcBef>
              <a:spcAft>
                <a:spcPts val="0"/>
              </a:spcAft>
              <a:defRPr sz="1404">
                <a:latin typeface="+mn-lt"/>
              </a:defRPr>
            </a:lvl1pPr>
          </a:lstStyle>
          <a:p>
            <a:pPr>
              <a:defRPr/>
            </a:pPr>
            <a:fld id="{7E591DB7-B0F0-4B4E-B045-1650EF2D8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ftr="0" dt="0"/>
  <p:txStyles>
    <p:titleStyle>
      <a:lvl1pPr algn="l" defTabSz="760413" rtl="0" fontAlgn="base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604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/>
        </a:defRPr>
      </a:lvl2pPr>
      <a:lvl3pPr algn="l" defTabSz="7604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/>
        </a:defRPr>
      </a:lvl3pPr>
      <a:lvl4pPr algn="l" defTabSz="7604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/>
        </a:defRPr>
      </a:lvl4pPr>
      <a:lvl5pPr algn="l" defTabSz="7604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/>
        </a:defRPr>
      </a:lvl5pPr>
      <a:lvl6pPr marL="457200" algn="l" defTabSz="7604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/>
        </a:defRPr>
      </a:lvl6pPr>
      <a:lvl7pPr marL="914400" algn="l" defTabSz="7604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/>
        </a:defRPr>
      </a:lvl7pPr>
      <a:lvl8pPr marL="1371600" algn="l" defTabSz="7604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/>
        </a:defRPr>
      </a:lvl8pPr>
      <a:lvl9pPr marL="1828800" algn="l" defTabSz="7604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/>
        </a:defRPr>
      </a:lvl9pPr>
    </p:titleStyle>
    <p:bodyStyle>
      <a:lvl1pPr marL="188913" indent="-188913" algn="l" defTabSz="760413" rtl="0" fontAlgn="base">
        <a:lnSpc>
          <a:spcPct val="90000"/>
        </a:lnSpc>
        <a:spcBef>
          <a:spcPts val="838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69913" indent="-188913" algn="l" defTabSz="760413" rtl="0" fontAlgn="base">
        <a:lnSpc>
          <a:spcPct val="90000"/>
        </a:lnSpc>
        <a:spcBef>
          <a:spcPts val="413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0913" indent="-188913" algn="l" defTabSz="760413" rtl="0" fontAlgn="base">
        <a:lnSpc>
          <a:spcPct val="90000"/>
        </a:lnSpc>
        <a:spcBef>
          <a:spcPts val="413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31913" indent="-188913" algn="l" defTabSz="760413" rtl="0" fontAlgn="base">
        <a:lnSpc>
          <a:spcPct val="90000"/>
        </a:lnSpc>
        <a:spcBef>
          <a:spcPts val="413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2913" indent="-188913" algn="l" defTabSz="760413" rtl="0" fontAlgn="base">
        <a:lnSpc>
          <a:spcPct val="90000"/>
        </a:lnSpc>
        <a:spcBef>
          <a:spcPts val="413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5.jpe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hart" Target="../charts/chart1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hart" Target="../charts/chart1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7.xml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1.xml"/><Relationship Id="rId5" Type="http://schemas.openxmlformats.org/officeDocument/2006/relationships/chart" Target="../charts/chart20.xml"/><Relationship Id="rId4" Type="http://schemas.openxmlformats.org/officeDocument/2006/relationships/chart" Target="../charts/char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875"/>
            <a:ext cx="101711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3"/>
          <p:cNvSpPr/>
          <p:nvPr/>
        </p:nvSpPr>
        <p:spPr>
          <a:xfrm>
            <a:off x="0" y="-15875"/>
            <a:ext cx="10160000" cy="1187450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5" name="Round Same Side Corner Rectangle 85"/>
          <p:cNvSpPr/>
          <p:nvPr/>
        </p:nvSpPr>
        <p:spPr>
          <a:xfrm rot="5400000">
            <a:off x="4649787" y="-3128962"/>
            <a:ext cx="923925" cy="739775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1846263"/>
            <a:ext cx="6102350" cy="10556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70" dirty="0"/>
          </a:p>
        </p:txBody>
      </p:sp>
      <p:sp>
        <p:nvSpPr>
          <p:cNvPr id="5" name="Прямоугольник 3"/>
          <p:cNvSpPr/>
          <p:nvPr/>
        </p:nvSpPr>
        <p:spPr>
          <a:xfrm>
            <a:off x="0" y="2020888"/>
            <a:ext cx="6102350" cy="881062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70" dirty="0"/>
          </a:p>
        </p:txBody>
      </p:sp>
      <p:sp>
        <p:nvSpPr>
          <p:cNvPr id="6" name="Прямоугольник 6"/>
          <p:cNvSpPr/>
          <p:nvPr/>
        </p:nvSpPr>
        <p:spPr>
          <a:xfrm>
            <a:off x="6102350" y="1846263"/>
            <a:ext cx="536575" cy="10556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70" dirty="0"/>
          </a:p>
        </p:txBody>
      </p:sp>
      <p:sp>
        <p:nvSpPr>
          <p:cNvPr id="2" name="Заголовок 1"/>
          <p:cNvSpPr>
            <a:spLocks/>
          </p:cNvSpPr>
          <p:nvPr/>
        </p:nvSpPr>
        <p:spPr bwMode="auto">
          <a:xfrm>
            <a:off x="73025" y="1997075"/>
            <a:ext cx="5978525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192" tIns="38096" rIns="76192" bIns="38096" anchor="ctr"/>
          <a:lstStyle/>
          <a:p>
            <a:pPr indent="-230139" algn="ctr" defTabSz="713232" fontAlgn="auto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tabLst>
                <a:tab pos="6056070" algn="l"/>
              </a:tabLs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аварийности на федеральных автомобильных дорогах ФКУ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Упрдор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«Алтай» и принимаемые меры по повышению безопасности </a:t>
            </a:r>
            <a:endParaRPr lang="ru-RU" sz="2000" b="1" kern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412875" y="3578225"/>
            <a:ext cx="6600825" cy="731838"/>
          </a:xfrm>
          <a:prstGeom prst="rect">
            <a:avLst/>
          </a:prstGeom>
        </p:spPr>
        <p:txBody>
          <a:bodyPr lIns="76192" tIns="38096" rIns="76192" bIns="38096" anchor="ctr">
            <a:normAutofit/>
          </a:bodyPr>
          <a:lstStyle/>
          <a:p>
            <a:pPr algn="r" defTabSz="713232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defRPr/>
            </a:pPr>
            <a:endParaRPr lang="ru-RU" sz="1667" kern="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0249" name="Рисунок 15"/>
          <p:cNvPicPr>
            <a:picLocks noChangeAspect="1" noChangeArrowheads="1"/>
          </p:cNvPicPr>
          <p:nvPr/>
        </p:nvPicPr>
        <p:blipFill>
          <a:blip r:embed="rId4" cstate="print"/>
          <a:srcRect l="6241" r="-102"/>
          <a:stretch>
            <a:fillRect/>
          </a:stretch>
        </p:blipFill>
        <p:spPr bwMode="auto">
          <a:xfrm>
            <a:off x="1865313" y="107950"/>
            <a:ext cx="3259137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Рисунок 16"/>
          <p:cNvPicPr>
            <a:picLocks noChangeAspect="1"/>
          </p:cNvPicPr>
          <p:nvPr/>
        </p:nvPicPr>
        <p:blipFill>
          <a:blip r:embed="rId5" cstate="print"/>
          <a:srcRect r="9686"/>
          <a:stretch>
            <a:fillRect/>
          </a:stretch>
        </p:blipFill>
        <p:spPr bwMode="auto">
          <a:xfrm>
            <a:off x="5413375" y="109538"/>
            <a:ext cx="2892425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0252" name="TextBox 2"/>
          <p:cNvSpPr txBox="1">
            <a:spLocks noChangeArrowheads="1"/>
          </p:cNvSpPr>
          <p:nvPr/>
        </p:nvSpPr>
        <p:spPr bwMode="auto">
          <a:xfrm>
            <a:off x="1697038" y="5357813"/>
            <a:ext cx="6765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8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588" y="792163"/>
            <a:ext cx="10158412" cy="4632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46" name="Round Same Side Corner Rectangle 85"/>
          <p:cNvSpPr/>
          <p:nvPr/>
        </p:nvSpPr>
        <p:spPr>
          <a:xfrm rot="5400000">
            <a:off x="3101975" y="-2781300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48" name="Round Same Side Corner Rectangle 85"/>
          <p:cNvSpPr/>
          <p:nvPr/>
        </p:nvSpPr>
        <p:spPr>
          <a:xfrm rot="5400000">
            <a:off x="8112125" y="-1095375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pic>
        <p:nvPicPr>
          <p:cNvPr id="18438" name="Рисунок 5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813" y="79375"/>
            <a:ext cx="2251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      5</a:t>
            </a:r>
          </a:p>
        </p:txBody>
      </p:sp>
      <p:sp>
        <p:nvSpPr>
          <p:cNvPr id="18440" name="Заголовок 1"/>
          <p:cNvSpPr txBox="1">
            <a:spLocks/>
          </p:cNvSpPr>
          <p:nvPr/>
        </p:nvSpPr>
        <p:spPr bwMode="auto">
          <a:xfrm>
            <a:off x="473075" y="184934"/>
            <a:ext cx="5927725" cy="570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defTabSz="760413">
              <a:lnSpc>
                <a:spcPct val="9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ПО ОБЕСПЕЧЕНИЮ БЕЗОПАСНОСТИ ДОРОЖНОГО ДВИЖЕНИЯ НА УЧАСТКАХ ПРОВЕДЕНИЯ РЕМОНТНЫХ РАБОТ.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3" name="Рисунок 52" descr="C:\Documents and Settings\Subachev\Рабочий стол\Фото участок КР\DSCN090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64363" y="3382572"/>
            <a:ext cx="2949575" cy="1831975"/>
          </a:xfrm>
          <a:prstGeom prst="rect">
            <a:avLst/>
          </a:prstGeom>
          <a:noFill/>
          <a:ln w="9525">
            <a:solidFill>
              <a:schemeClr val="accent6">
                <a:lumMod val="10000"/>
              </a:schemeClr>
            </a:solidFill>
            <a:miter lim="800000"/>
            <a:headEnd/>
            <a:tailEnd/>
          </a:ln>
        </p:spPr>
      </p:pic>
      <p:pic>
        <p:nvPicPr>
          <p:cNvPr id="54" name="Рисунок 53" descr="C:\Documents and Settings\Subachev\Рабочий стол\Фото участок КР\P816004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6550" y="3382572"/>
            <a:ext cx="2690813" cy="1831975"/>
          </a:xfrm>
          <a:prstGeom prst="rect">
            <a:avLst/>
          </a:prstGeom>
          <a:noFill/>
          <a:ln w="9525">
            <a:solidFill>
              <a:schemeClr val="accent6">
                <a:lumMod val="10000"/>
              </a:schemeClr>
            </a:solidFill>
            <a:miter lim="800000"/>
            <a:headEnd/>
            <a:tailEnd/>
          </a:ln>
        </p:spPr>
      </p:pic>
      <p:sp>
        <p:nvSpPr>
          <p:cNvPr id="56" name="Round Same Side Corner Rectangle 85"/>
          <p:cNvSpPr/>
          <p:nvPr/>
        </p:nvSpPr>
        <p:spPr>
          <a:xfrm rot="5400000">
            <a:off x="5347494" y="-2929731"/>
            <a:ext cx="585787" cy="85058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57" name="Rectangle 86"/>
          <p:cNvSpPr>
            <a:spLocks noChangeArrowheads="1"/>
          </p:cNvSpPr>
          <p:nvPr/>
        </p:nvSpPr>
        <p:spPr bwMode="auto">
          <a:xfrm>
            <a:off x="1630364" y="968375"/>
            <a:ext cx="81403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Предотвращение ДТП, связанных с изменением условий движения в местах производства работ.</a:t>
            </a:r>
          </a:p>
        </p:txBody>
      </p:sp>
      <p:sp>
        <p:nvSpPr>
          <p:cNvPr id="61" name="Round Same Side Corner Rectangle 85"/>
          <p:cNvSpPr/>
          <p:nvPr/>
        </p:nvSpPr>
        <p:spPr>
          <a:xfrm rot="5400000">
            <a:off x="5347494" y="-2220119"/>
            <a:ext cx="585788" cy="85058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63" name="Rectangle 86"/>
          <p:cNvSpPr>
            <a:spLocks noChangeArrowheads="1"/>
          </p:cNvSpPr>
          <p:nvPr/>
        </p:nvSpPr>
        <p:spPr bwMode="auto">
          <a:xfrm>
            <a:off x="1633538" y="1697038"/>
            <a:ext cx="813718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нормативных требований ОДМ 218.6.019 – 2016  Рекомендации по организации движения и ограждению мест производства дорожных работ». </a:t>
            </a:r>
          </a:p>
        </p:txBody>
      </p:sp>
      <p:sp>
        <p:nvSpPr>
          <p:cNvPr id="67" name="Round Same Side Corner Rectangle 85"/>
          <p:cNvSpPr/>
          <p:nvPr/>
        </p:nvSpPr>
        <p:spPr>
          <a:xfrm rot="5400000">
            <a:off x="5306218" y="-1483518"/>
            <a:ext cx="668340" cy="85058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69" name="Rectangle 86"/>
          <p:cNvSpPr>
            <a:spLocks noChangeArrowheads="1"/>
          </p:cNvSpPr>
          <p:nvPr/>
        </p:nvSpPr>
        <p:spPr bwMode="auto">
          <a:xfrm>
            <a:off x="1633538" y="2468563"/>
            <a:ext cx="813718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технологии выполнения ремонта с целью минимизации периода нахождения участка дороги без основных технических средств организации движения. </a:t>
            </a:r>
          </a:p>
        </p:txBody>
      </p:sp>
      <p:sp>
        <p:nvSpPr>
          <p:cNvPr id="72" name="Freeform 101"/>
          <p:cNvSpPr>
            <a:spLocks noEditPoints="1"/>
          </p:cNvSpPr>
          <p:nvPr/>
        </p:nvSpPr>
        <p:spPr bwMode="auto">
          <a:xfrm>
            <a:off x="473075" y="1027113"/>
            <a:ext cx="631825" cy="595312"/>
          </a:xfrm>
          <a:custGeom>
            <a:avLst/>
            <a:gdLst>
              <a:gd name="T0" fmla="*/ 61 w 61"/>
              <a:gd name="T1" fmla="*/ 4 h 60"/>
              <a:gd name="T2" fmla="*/ 57 w 61"/>
              <a:gd name="T3" fmla="*/ 0 h 60"/>
              <a:gd name="T4" fmla="*/ 47 w 61"/>
              <a:gd name="T5" fmla="*/ 11 h 60"/>
              <a:gd name="T6" fmla="*/ 28 w 61"/>
              <a:gd name="T7" fmla="*/ 4 h 60"/>
              <a:gd name="T8" fmla="*/ 0 w 61"/>
              <a:gd name="T9" fmla="*/ 32 h 60"/>
              <a:gd name="T10" fmla="*/ 28 w 61"/>
              <a:gd name="T11" fmla="*/ 60 h 60"/>
              <a:gd name="T12" fmla="*/ 56 w 61"/>
              <a:gd name="T13" fmla="*/ 32 h 60"/>
              <a:gd name="T14" fmla="*/ 51 w 61"/>
              <a:gd name="T15" fmla="*/ 17 h 60"/>
              <a:gd name="T16" fmla="*/ 61 w 61"/>
              <a:gd name="T17" fmla="*/ 4 h 60"/>
              <a:gd name="T18" fmla="*/ 52 w 61"/>
              <a:gd name="T19" fmla="*/ 32 h 60"/>
              <a:gd name="T20" fmla="*/ 28 w 61"/>
              <a:gd name="T21" fmla="*/ 56 h 60"/>
              <a:gd name="T22" fmla="*/ 4 w 61"/>
              <a:gd name="T23" fmla="*/ 32 h 60"/>
              <a:gd name="T24" fmla="*/ 28 w 61"/>
              <a:gd name="T25" fmla="*/ 8 h 60"/>
              <a:gd name="T26" fmla="*/ 44 w 61"/>
              <a:gd name="T27" fmla="*/ 14 h 60"/>
              <a:gd name="T28" fmla="*/ 27 w 61"/>
              <a:gd name="T29" fmla="*/ 34 h 60"/>
              <a:gd name="T30" fmla="*/ 14 w 61"/>
              <a:gd name="T31" fmla="*/ 21 h 60"/>
              <a:gd name="T32" fmla="*/ 10 w 61"/>
              <a:gd name="T33" fmla="*/ 30 h 60"/>
              <a:gd name="T34" fmla="*/ 23 w 61"/>
              <a:gd name="T35" fmla="*/ 45 h 60"/>
              <a:gd name="T36" fmla="*/ 26 w 61"/>
              <a:gd name="T37" fmla="*/ 49 h 60"/>
              <a:gd name="T38" fmla="*/ 29 w 61"/>
              <a:gd name="T39" fmla="*/ 45 h 60"/>
              <a:gd name="T40" fmla="*/ 49 w 61"/>
              <a:gd name="T41" fmla="*/ 20 h 60"/>
              <a:gd name="T42" fmla="*/ 52 w 61"/>
              <a:gd name="T43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" h="60">
                <a:moveTo>
                  <a:pt x="61" y="4"/>
                </a:moveTo>
                <a:cubicBezTo>
                  <a:pt x="57" y="0"/>
                  <a:pt x="57" y="0"/>
                  <a:pt x="57" y="0"/>
                </a:cubicBezTo>
                <a:cubicBezTo>
                  <a:pt x="47" y="11"/>
                  <a:pt x="47" y="11"/>
                  <a:pt x="47" y="11"/>
                </a:cubicBezTo>
                <a:cubicBezTo>
                  <a:pt x="42" y="7"/>
                  <a:pt x="35" y="4"/>
                  <a:pt x="28" y="4"/>
                </a:cubicBezTo>
                <a:cubicBezTo>
                  <a:pt x="12" y="4"/>
                  <a:pt x="0" y="16"/>
                  <a:pt x="0" y="32"/>
                </a:cubicBezTo>
                <a:cubicBezTo>
                  <a:pt x="0" y="47"/>
                  <a:pt x="12" y="60"/>
                  <a:pt x="28" y="60"/>
                </a:cubicBezTo>
                <a:cubicBezTo>
                  <a:pt x="43" y="60"/>
                  <a:pt x="56" y="47"/>
                  <a:pt x="56" y="32"/>
                </a:cubicBezTo>
                <a:cubicBezTo>
                  <a:pt x="56" y="26"/>
                  <a:pt x="54" y="21"/>
                  <a:pt x="51" y="17"/>
                </a:cubicBezTo>
                <a:lnTo>
                  <a:pt x="61" y="4"/>
                </a:lnTo>
                <a:close/>
                <a:moveTo>
                  <a:pt x="52" y="32"/>
                </a:moveTo>
                <a:cubicBezTo>
                  <a:pt x="52" y="45"/>
                  <a:pt x="41" y="56"/>
                  <a:pt x="28" y="56"/>
                </a:cubicBezTo>
                <a:cubicBezTo>
                  <a:pt x="14" y="56"/>
                  <a:pt x="4" y="45"/>
                  <a:pt x="4" y="32"/>
                </a:cubicBezTo>
                <a:cubicBezTo>
                  <a:pt x="4" y="19"/>
                  <a:pt x="14" y="8"/>
                  <a:pt x="28" y="8"/>
                </a:cubicBezTo>
                <a:cubicBezTo>
                  <a:pt x="34" y="8"/>
                  <a:pt x="40" y="10"/>
                  <a:pt x="44" y="14"/>
                </a:cubicBezTo>
                <a:cubicBezTo>
                  <a:pt x="27" y="34"/>
                  <a:pt x="27" y="34"/>
                  <a:pt x="27" y="34"/>
                </a:cubicBezTo>
                <a:cubicBezTo>
                  <a:pt x="14" y="21"/>
                  <a:pt x="14" y="21"/>
                  <a:pt x="14" y="21"/>
                </a:cubicBezTo>
                <a:cubicBezTo>
                  <a:pt x="10" y="30"/>
                  <a:pt x="10" y="30"/>
                  <a:pt x="10" y="30"/>
                </a:cubicBezTo>
                <a:cubicBezTo>
                  <a:pt x="23" y="45"/>
                  <a:pt x="23" y="45"/>
                  <a:pt x="23" y="45"/>
                </a:cubicBezTo>
                <a:cubicBezTo>
                  <a:pt x="26" y="49"/>
                  <a:pt x="26" y="49"/>
                  <a:pt x="26" y="49"/>
                </a:cubicBezTo>
                <a:cubicBezTo>
                  <a:pt x="29" y="45"/>
                  <a:pt x="29" y="45"/>
                  <a:pt x="29" y="45"/>
                </a:cubicBezTo>
                <a:cubicBezTo>
                  <a:pt x="49" y="20"/>
                  <a:pt x="49" y="20"/>
                  <a:pt x="49" y="20"/>
                </a:cubicBezTo>
                <a:cubicBezTo>
                  <a:pt x="51" y="24"/>
                  <a:pt x="52" y="28"/>
                  <a:pt x="52" y="32"/>
                </a:cubicBezTo>
                <a:close/>
              </a:path>
            </a:pathLst>
          </a:custGeom>
          <a:solidFill>
            <a:srgbClr val="1F5F7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1404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3" name="Freeform 101"/>
          <p:cNvSpPr>
            <a:spLocks noEditPoints="1"/>
          </p:cNvSpPr>
          <p:nvPr/>
        </p:nvSpPr>
        <p:spPr bwMode="auto">
          <a:xfrm>
            <a:off x="473075" y="1718693"/>
            <a:ext cx="631825" cy="593725"/>
          </a:xfrm>
          <a:custGeom>
            <a:avLst/>
            <a:gdLst>
              <a:gd name="T0" fmla="*/ 61 w 61"/>
              <a:gd name="T1" fmla="*/ 4 h 60"/>
              <a:gd name="T2" fmla="*/ 57 w 61"/>
              <a:gd name="T3" fmla="*/ 0 h 60"/>
              <a:gd name="T4" fmla="*/ 47 w 61"/>
              <a:gd name="T5" fmla="*/ 11 h 60"/>
              <a:gd name="T6" fmla="*/ 28 w 61"/>
              <a:gd name="T7" fmla="*/ 4 h 60"/>
              <a:gd name="T8" fmla="*/ 0 w 61"/>
              <a:gd name="T9" fmla="*/ 32 h 60"/>
              <a:gd name="T10" fmla="*/ 28 w 61"/>
              <a:gd name="T11" fmla="*/ 60 h 60"/>
              <a:gd name="T12" fmla="*/ 56 w 61"/>
              <a:gd name="T13" fmla="*/ 32 h 60"/>
              <a:gd name="T14" fmla="*/ 51 w 61"/>
              <a:gd name="T15" fmla="*/ 17 h 60"/>
              <a:gd name="T16" fmla="*/ 61 w 61"/>
              <a:gd name="T17" fmla="*/ 4 h 60"/>
              <a:gd name="T18" fmla="*/ 52 w 61"/>
              <a:gd name="T19" fmla="*/ 32 h 60"/>
              <a:gd name="T20" fmla="*/ 28 w 61"/>
              <a:gd name="T21" fmla="*/ 56 h 60"/>
              <a:gd name="T22" fmla="*/ 4 w 61"/>
              <a:gd name="T23" fmla="*/ 32 h 60"/>
              <a:gd name="T24" fmla="*/ 28 w 61"/>
              <a:gd name="T25" fmla="*/ 8 h 60"/>
              <a:gd name="T26" fmla="*/ 44 w 61"/>
              <a:gd name="T27" fmla="*/ 14 h 60"/>
              <a:gd name="T28" fmla="*/ 27 w 61"/>
              <a:gd name="T29" fmla="*/ 34 h 60"/>
              <a:gd name="T30" fmla="*/ 14 w 61"/>
              <a:gd name="T31" fmla="*/ 21 h 60"/>
              <a:gd name="T32" fmla="*/ 10 w 61"/>
              <a:gd name="T33" fmla="*/ 30 h 60"/>
              <a:gd name="T34" fmla="*/ 23 w 61"/>
              <a:gd name="T35" fmla="*/ 45 h 60"/>
              <a:gd name="T36" fmla="*/ 26 w 61"/>
              <a:gd name="T37" fmla="*/ 49 h 60"/>
              <a:gd name="T38" fmla="*/ 29 w 61"/>
              <a:gd name="T39" fmla="*/ 45 h 60"/>
              <a:gd name="T40" fmla="*/ 49 w 61"/>
              <a:gd name="T41" fmla="*/ 20 h 60"/>
              <a:gd name="T42" fmla="*/ 52 w 61"/>
              <a:gd name="T43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" h="60">
                <a:moveTo>
                  <a:pt x="61" y="4"/>
                </a:moveTo>
                <a:cubicBezTo>
                  <a:pt x="57" y="0"/>
                  <a:pt x="57" y="0"/>
                  <a:pt x="57" y="0"/>
                </a:cubicBezTo>
                <a:cubicBezTo>
                  <a:pt x="47" y="11"/>
                  <a:pt x="47" y="11"/>
                  <a:pt x="47" y="11"/>
                </a:cubicBezTo>
                <a:cubicBezTo>
                  <a:pt x="42" y="7"/>
                  <a:pt x="35" y="4"/>
                  <a:pt x="28" y="4"/>
                </a:cubicBezTo>
                <a:cubicBezTo>
                  <a:pt x="12" y="4"/>
                  <a:pt x="0" y="16"/>
                  <a:pt x="0" y="32"/>
                </a:cubicBezTo>
                <a:cubicBezTo>
                  <a:pt x="0" y="47"/>
                  <a:pt x="12" y="60"/>
                  <a:pt x="28" y="60"/>
                </a:cubicBezTo>
                <a:cubicBezTo>
                  <a:pt x="43" y="60"/>
                  <a:pt x="56" y="47"/>
                  <a:pt x="56" y="32"/>
                </a:cubicBezTo>
                <a:cubicBezTo>
                  <a:pt x="56" y="26"/>
                  <a:pt x="54" y="21"/>
                  <a:pt x="51" y="17"/>
                </a:cubicBezTo>
                <a:lnTo>
                  <a:pt x="61" y="4"/>
                </a:lnTo>
                <a:close/>
                <a:moveTo>
                  <a:pt x="52" y="32"/>
                </a:moveTo>
                <a:cubicBezTo>
                  <a:pt x="52" y="45"/>
                  <a:pt x="41" y="56"/>
                  <a:pt x="28" y="56"/>
                </a:cubicBezTo>
                <a:cubicBezTo>
                  <a:pt x="14" y="56"/>
                  <a:pt x="4" y="45"/>
                  <a:pt x="4" y="32"/>
                </a:cubicBezTo>
                <a:cubicBezTo>
                  <a:pt x="4" y="19"/>
                  <a:pt x="14" y="8"/>
                  <a:pt x="28" y="8"/>
                </a:cubicBezTo>
                <a:cubicBezTo>
                  <a:pt x="34" y="8"/>
                  <a:pt x="40" y="10"/>
                  <a:pt x="44" y="14"/>
                </a:cubicBezTo>
                <a:cubicBezTo>
                  <a:pt x="27" y="34"/>
                  <a:pt x="27" y="34"/>
                  <a:pt x="27" y="34"/>
                </a:cubicBezTo>
                <a:cubicBezTo>
                  <a:pt x="14" y="21"/>
                  <a:pt x="14" y="21"/>
                  <a:pt x="14" y="21"/>
                </a:cubicBezTo>
                <a:cubicBezTo>
                  <a:pt x="10" y="30"/>
                  <a:pt x="10" y="30"/>
                  <a:pt x="10" y="30"/>
                </a:cubicBezTo>
                <a:cubicBezTo>
                  <a:pt x="23" y="45"/>
                  <a:pt x="23" y="45"/>
                  <a:pt x="23" y="45"/>
                </a:cubicBezTo>
                <a:cubicBezTo>
                  <a:pt x="26" y="49"/>
                  <a:pt x="26" y="49"/>
                  <a:pt x="26" y="49"/>
                </a:cubicBezTo>
                <a:cubicBezTo>
                  <a:pt x="29" y="45"/>
                  <a:pt x="29" y="45"/>
                  <a:pt x="29" y="45"/>
                </a:cubicBezTo>
                <a:cubicBezTo>
                  <a:pt x="49" y="20"/>
                  <a:pt x="49" y="20"/>
                  <a:pt x="49" y="20"/>
                </a:cubicBezTo>
                <a:cubicBezTo>
                  <a:pt x="51" y="24"/>
                  <a:pt x="52" y="28"/>
                  <a:pt x="52" y="32"/>
                </a:cubicBezTo>
                <a:close/>
              </a:path>
            </a:pathLst>
          </a:custGeom>
          <a:solidFill>
            <a:srgbClr val="1F5F7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1404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4" name="Freeform 101"/>
          <p:cNvSpPr>
            <a:spLocks noEditPoints="1"/>
          </p:cNvSpPr>
          <p:nvPr/>
        </p:nvSpPr>
        <p:spPr bwMode="auto">
          <a:xfrm>
            <a:off x="473075" y="2446606"/>
            <a:ext cx="631825" cy="595313"/>
          </a:xfrm>
          <a:custGeom>
            <a:avLst/>
            <a:gdLst>
              <a:gd name="T0" fmla="*/ 61 w 61"/>
              <a:gd name="T1" fmla="*/ 4 h 60"/>
              <a:gd name="T2" fmla="*/ 57 w 61"/>
              <a:gd name="T3" fmla="*/ 0 h 60"/>
              <a:gd name="T4" fmla="*/ 47 w 61"/>
              <a:gd name="T5" fmla="*/ 11 h 60"/>
              <a:gd name="T6" fmla="*/ 28 w 61"/>
              <a:gd name="T7" fmla="*/ 4 h 60"/>
              <a:gd name="T8" fmla="*/ 0 w 61"/>
              <a:gd name="T9" fmla="*/ 32 h 60"/>
              <a:gd name="T10" fmla="*/ 28 w 61"/>
              <a:gd name="T11" fmla="*/ 60 h 60"/>
              <a:gd name="T12" fmla="*/ 56 w 61"/>
              <a:gd name="T13" fmla="*/ 32 h 60"/>
              <a:gd name="T14" fmla="*/ 51 w 61"/>
              <a:gd name="T15" fmla="*/ 17 h 60"/>
              <a:gd name="T16" fmla="*/ 61 w 61"/>
              <a:gd name="T17" fmla="*/ 4 h 60"/>
              <a:gd name="T18" fmla="*/ 52 w 61"/>
              <a:gd name="T19" fmla="*/ 32 h 60"/>
              <a:gd name="T20" fmla="*/ 28 w 61"/>
              <a:gd name="T21" fmla="*/ 56 h 60"/>
              <a:gd name="T22" fmla="*/ 4 w 61"/>
              <a:gd name="T23" fmla="*/ 32 h 60"/>
              <a:gd name="T24" fmla="*/ 28 w 61"/>
              <a:gd name="T25" fmla="*/ 8 h 60"/>
              <a:gd name="T26" fmla="*/ 44 w 61"/>
              <a:gd name="T27" fmla="*/ 14 h 60"/>
              <a:gd name="T28" fmla="*/ 27 w 61"/>
              <a:gd name="T29" fmla="*/ 34 h 60"/>
              <a:gd name="T30" fmla="*/ 14 w 61"/>
              <a:gd name="T31" fmla="*/ 21 h 60"/>
              <a:gd name="T32" fmla="*/ 10 w 61"/>
              <a:gd name="T33" fmla="*/ 30 h 60"/>
              <a:gd name="T34" fmla="*/ 23 w 61"/>
              <a:gd name="T35" fmla="*/ 45 h 60"/>
              <a:gd name="T36" fmla="*/ 26 w 61"/>
              <a:gd name="T37" fmla="*/ 49 h 60"/>
              <a:gd name="T38" fmla="*/ 29 w 61"/>
              <a:gd name="T39" fmla="*/ 45 h 60"/>
              <a:gd name="T40" fmla="*/ 49 w 61"/>
              <a:gd name="T41" fmla="*/ 20 h 60"/>
              <a:gd name="T42" fmla="*/ 52 w 61"/>
              <a:gd name="T43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" h="60">
                <a:moveTo>
                  <a:pt x="61" y="4"/>
                </a:moveTo>
                <a:cubicBezTo>
                  <a:pt x="57" y="0"/>
                  <a:pt x="57" y="0"/>
                  <a:pt x="57" y="0"/>
                </a:cubicBezTo>
                <a:cubicBezTo>
                  <a:pt x="47" y="11"/>
                  <a:pt x="47" y="11"/>
                  <a:pt x="47" y="11"/>
                </a:cubicBezTo>
                <a:cubicBezTo>
                  <a:pt x="42" y="7"/>
                  <a:pt x="35" y="4"/>
                  <a:pt x="28" y="4"/>
                </a:cubicBezTo>
                <a:cubicBezTo>
                  <a:pt x="12" y="4"/>
                  <a:pt x="0" y="16"/>
                  <a:pt x="0" y="32"/>
                </a:cubicBezTo>
                <a:cubicBezTo>
                  <a:pt x="0" y="47"/>
                  <a:pt x="12" y="60"/>
                  <a:pt x="28" y="60"/>
                </a:cubicBezTo>
                <a:cubicBezTo>
                  <a:pt x="43" y="60"/>
                  <a:pt x="56" y="47"/>
                  <a:pt x="56" y="32"/>
                </a:cubicBezTo>
                <a:cubicBezTo>
                  <a:pt x="56" y="26"/>
                  <a:pt x="54" y="21"/>
                  <a:pt x="51" y="17"/>
                </a:cubicBezTo>
                <a:lnTo>
                  <a:pt x="61" y="4"/>
                </a:lnTo>
                <a:close/>
                <a:moveTo>
                  <a:pt x="52" y="32"/>
                </a:moveTo>
                <a:cubicBezTo>
                  <a:pt x="52" y="45"/>
                  <a:pt x="41" y="56"/>
                  <a:pt x="28" y="56"/>
                </a:cubicBezTo>
                <a:cubicBezTo>
                  <a:pt x="14" y="56"/>
                  <a:pt x="4" y="45"/>
                  <a:pt x="4" y="32"/>
                </a:cubicBezTo>
                <a:cubicBezTo>
                  <a:pt x="4" y="19"/>
                  <a:pt x="14" y="8"/>
                  <a:pt x="28" y="8"/>
                </a:cubicBezTo>
                <a:cubicBezTo>
                  <a:pt x="34" y="8"/>
                  <a:pt x="40" y="10"/>
                  <a:pt x="44" y="14"/>
                </a:cubicBezTo>
                <a:cubicBezTo>
                  <a:pt x="27" y="34"/>
                  <a:pt x="27" y="34"/>
                  <a:pt x="27" y="34"/>
                </a:cubicBezTo>
                <a:cubicBezTo>
                  <a:pt x="14" y="21"/>
                  <a:pt x="14" y="21"/>
                  <a:pt x="14" y="21"/>
                </a:cubicBezTo>
                <a:cubicBezTo>
                  <a:pt x="10" y="30"/>
                  <a:pt x="10" y="30"/>
                  <a:pt x="10" y="30"/>
                </a:cubicBezTo>
                <a:cubicBezTo>
                  <a:pt x="23" y="45"/>
                  <a:pt x="23" y="45"/>
                  <a:pt x="23" y="45"/>
                </a:cubicBezTo>
                <a:cubicBezTo>
                  <a:pt x="26" y="49"/>
                  <a:pt x="26" y="49"/>
                  <a:pt x="26" y="49"/>
                </a:cubicBezTo>
                <a:cubicBezTo>
                  <a:pt x="29" y="45"/>
                  <a:pt x="29" y="45"/>
                  <a:pt x="29" y="45"/>
                </a:cubicBezTo>
                <a:cubicBezTo>
                  <a:pt x="49" y="20"/>
                  <a:pt x="49" y="20"/>
                  <a:pt x="49" y="20"/>
                </a:cubicBezTo>
                <a:cubicBezTo>
                  <a:pt x="51" y="24"/>
                  <a:pt x="52" y="28"/>
                  <a:pt x="52" y="32"/>
                </a:cubicBezTo>
                <a:close/>
              </a:path>
            </a:pathLst>
          </a:custGeom>
          <a:solidFill>
            <a:srgbClr val="1F5F7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1404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78" name="Рисунок 77" descr="C:\Documents and Settings\Subachev\Рабочий стол\Фото участок КР\IMG_070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21113" y="3382572"/>
            <a:ext cx="2517775" cy="1831975"/>
          </a:xfrm>
          <a:prstGeom prst="rect">
            <a:avLst/>
          </a:prstGeom>
          <a:noFill/>
          <a:ln w="9525">
            <a:solidFill>
              <a:schemeClr val="accent6">
                <a:lumMod val="10000"/>
              </a:schemeClr>
            </a:solidFill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26345" y="3386697"/>
            <a:ext cx="2311222" cy="430887"/>
          </a:xfrm>
          <a:prstGeom prst="rect">
            <a:avLst/>
          </a:prstGeom>
          <a:noFill/>
          <a:ln>
            <a:noFill/>
          </a:ln>
          <a:effectLst>
            <a:glow>
              <a:schemeClr val="accent6">
                <a:lumMod val="1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Кап. ремонт Р-256 «Чуйский тракт» км 353 – км 363 2016 год 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24389" y="3381556"/>
            <a:ext cx="23112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Кап. ремонт Р-256 «Чуйский тракт» км 353 – км 363 2016 год 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35914" y="3410918"/>
            <a:ext cx="23112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Кап. ремонт Р-256 «Чуйский тракт» км 353 – км 363 2016 год 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1588" y="792163"/>
            <a:ext cx="10158412" cy="4632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16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5" name="Round Same Side Corner Rectangle 85"/>
          <p:cNvSpPr/>
          <p:nvPr/>
        </p:nvSpPr>
        <p:spPr>
          <a:xfrm rot="5400000">
            <a:off x="3117850" y="-2813050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20" name="Round Same Side Corner Rectangle 85"/>
          <p:cNvSpPr/>
          <p:nvPr/>
        </p:nvSpPr>
        <p:spPr>
          <a:xfrm rot="5400000">
            <a:off x="8112125" y="-1095375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pic>
        <p:nvPicPr>
          <p:cNvPr id="12293" name="Рисунок 2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813" y="79375"/>
            <a:ext cx="2251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66700" y="1089025"/>
            <a:ext cx="3678238" cy="40306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39" name="Заголовок 1"/>
          <p:cNvSpPr txBox="1">
            <a:spLocks/>
          </p:cNvSpPr>
          <p:nvPr/>
        </p:nvSpPr>
        <p:spPr>
          <a:xfrm>
            <a:off x="546100" y="204788"/>
            <a:ext cx="5721350" cy="481012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АВАРИЙНО-ОПАСНЫЕ УЧАСТКИ</a:t>
            </a:r>
            <a:endParaRPr lang="ru-RU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20688" y="1200150"/>
            <a:ext cx="3421847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/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      Понятие аварийно-опасный участок дороги </a:t>
            </a:r>
            <a: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(</a:t>
            </a:r>
            <a:r>
              <a:rPr lang="ru-RU" dirty="0">
                <a:solidFill>
                  <a:schemeClr val="accent6"/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введено </a:t>
            </a:r>
            <a: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Федеральным </a:t>
            </a:r>
            <a:r>
              <a:rPr lang="ru-RU" dirty="0">
                <a:solidFill>
                  <a:schemeClr val="accent6"/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законом от 03.07.2016 N 296-ФЗ)</a:t>
            </a: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accent6"/>
              </a:solidFill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6"/>
              </a:solidFill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/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      Статья 2   -…. участок дороги, улицы, не превышающий 1000 метров вне населенного пункта или 200 метров в населенном пункте, либо пересечение дорог, улиц, где в течение отчетного года произошло три и более дорожно-транспортных происшествия одного вида или пять и более дорожно-транспортных происшествий независимо от их вида, в результате которых погибли или были ранены люди. </a:t>
            </a:r>
            <a:endParaRPr lang="en-US" sz="700" dirty="0">
              <a:solidFill>
                <a:schemeClr val="accent6"/>
              </a:solidFill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297" name="TextBox 1"/>
          <p:cNvSpPr txBox="1">
            <a:spLocks noChangeArrowheads="1"/>
          </p:cNvSpPr>
          <p:nvPr/>
        </p:nvSpPr>
        <p:spPr bwMode="auto">
          <a:xfrm>
            <a:off x="6408738" y="4657725"/>
            <a:ext cx="825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>
                <a:solidFill>
                  <a:schemeClr val="bg2"/>
                </a:solidFill>
                <a:latin typeface="Calibri" pitchFamily="34" charset="0"/>
              </a:rPr>
              <a:t>Казахстан</a:t>
            </a:r>
          </a:p>
        </p:txBody>
      </p:sp>
      <p:sp>
        <p:nvSpPr>
          <p:cNvPr id="19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      3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76713" y="889000"/>
            <a:ext cx="5907087" cy="4452938"/>
          </a:xfrm>
          <a:prstGeom prst="rect">
            <a:avLst/>
          </a:prstGeom>
          <a:ln>
            <a:solidFill>
              <a:schemeClr val="tx1">
                <a:lumMod val="10000"/>
              </a:schemeClr>
            </a:soli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588" y="792163"/>
            <a:ext cx="10158412" cy="4632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28" name="Round Same Side Corner Rectangle 85"/>
          <p:cNvSpPr/>
          <p:nvPr/>
        </p:nvSpPr>
        <p:spPr>
          <a:xfrm rot="5400000">
            <a:off x="3117850" y="-2813050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31" name="Round Same Side Corner Rectangle 85"/>
          <p:cNvSpPr/>
          <p:nvPr/>
        </p:nvSpPr>
        <p:spPr>
          <a:xfrm rot="5400000">
            <a:off x="8112125" y="-1095375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pic>
        <p:nvPicPr>
          <p:cNvPr id="14342" name="Рисунок 3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813" y="79375"/>
            <a:ext cx="2251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      13</a:t>
            </a:r>
          </a:p>
        </p:txBody>
      </p:sp>
      <p:sp>
        <p:nvSpPr>
          <p:cNvPr id="51" name="Заголовок 1"/>
          <p:cNvSpPr txBox="1">
            <a:spLocks/>
          </p:cNvSpPr>
          <p:nvPr/>
        </p:nvSpPr>
        <p:spPr>
          <a:xfrm>
            <a:off x="320675" y="106364"/>
            <a:ext cx="6248400" cy="601661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ТЕНДЕНЦИИ ИЗМЕНЕНИЯ УРОВНЯ АВАРИЙНОСТИ НА УЧАСТКАХ КОНЦЕНТРАЦИИ ДТП НА ФЕДЕРАЛЬНЫХ АВТОМОБИЛЬНЫХ ДОРОГАХ</a:t>
            </a:r>
            <a:endParaRPr 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6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7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1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2" name="Rectangle 8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graphicFrame>
        <p:nvGraphicFramePr>
          <p:cNvPr id="46" name="Диаграмма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221704"/>
              </p:ext>
            </p:extLst>
          </p:nvPr>
        </p:nvGraphicFramePr>
        <p:xfrm>
          <a:off x="220882" y="1210856"/>
          <a:ext cx="5912789" cy="3861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7" name="Прямоугольник 46"/>
          <p:cNvSpPr/>
          <p:nvPr/>
        </p:nvSpPr>
        <p:spPr>
          <a:xfrm>
            <a:off x="6308725" y="1100138"/>
            <a:ext cx="3678238" cy="40306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48" name="TextBox 47"/>
          <p:cNvSpPr txBox="1"/>
          <p:nvPr/>
        </p:nvSpPr>
        <p:spPr>
          <a:xfrm>
            <a:off x="6400800" y="1211263"/>
            <a:ext cx="3411538" cy="369331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/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Федеральный закон </a:t>
            </a:r>
            <a:r>
              <a:rPr lang="ru-RU" b="1" dirty="0" smtClean="0">
                <a:solidFill>
                  <a:schemeClr val="accent6"/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№196-ФЗ </a:t>
            </a:r>
            <a:endParaRPr lang="ru-RU" b="1" dirty="0">
              <a:solidFill>
                <a:schemeClr val="accent6"/>
              </a:solidFill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/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от </a:t>
            </a:r>
            <a:r>
              <a:rPr lang="ru-RU" b="1" dirty="0" smtClean="0">
                <a:solidFill>
                  <a:schemeClr val="accent6"/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10.12.1995 г «О безопасности дорожного движения»</a:t>
            </a:r>
            <a:endParaRPr lang="ru-RU" b="1" dirty="0">
              <a:solidFill>
                <a:schemeClr val="accent6"/>
              </a:solidFill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6"/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 </a:t>
            </a: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6"/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    Статья 6 - … к полномочиям владельцев автомобильных дорог общего пользования федерального значения, в области обеспечения безопасности дорожного движения относятся осуществление мероприятий по обеспечению безопасности дорожного движения на автомобильных дорогах общего пользования федерального значения при осуществлении дорожной деятельности, </a:t>
            </a:r>
            <a:r>
              <a:rPr lang="ru-RU" sz="1200" b="1" dirty="0" smtClean="0">
                <a:solidFill>
                  <a:schemeClr val="accent6"/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включая </a:t>
            </a:r>
            <a:r>
              <a:rPr lang="ru-RU" sz="1200" b="1" dirty="0">
                <a:solidFill>
                  <a:schemeClr val="accent6"/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ежегодное </a:t>
            </a:r>
            <a:r>
              <a:rPr lang="ru-RU" sz="1200" b="1" dirty="0" smtClean="0">
                <a:solidFill>
                  <a:schemeClr val="accent6"/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утверждение </a:t>
            </a:r>
            <a:r>
              <a:rPr lang="ru-RU" sz="1200" b="1" dirty="0">
                <a:solidFill>
                  <a:schemeClr val="accent6"/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перечней аварийно-опасных участков дорог, и разработка первоочередных мер, направленных на устранение причин и условий совершения дорожно-транспортных происшествий.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88" y="792163"/>
            <a:ext cx="10158412" cy="4632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19" name="Round Same Side Corner Rectangle 85"/>
          <p:cNvSpPr/>
          <p:nvPr/>
        </p:nvSpPr>
        <p:spPr>
          <a:xfrm rot="5400000">
            <a:off x="3117850" y="-2813050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20" name="Round Same Side Corner Rectangle 85"/>
          <p:cNvSpPr/>
          <p:nvPr/>
        </p:nvSpPr>
        <p:spPr>
          <a:xfrm rot="5400000">
            <a:off x="8112125" y="-1095375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pic>
        <p:nvPicPr>
          <p:cNvPr id="22534" name="Рисунок 2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813" y="79375"/>
            <a:ext cx="2251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      7</a:t>
            </a:r>
          </a:p>
        </p:txBody>
      </p:sp>
      <p:sp>
        <p:nvSpPr>
          <p:cNvPr id="55" name="Заголовок 1"/>
          <p:cNvSpPr txBox="1">
            <a:spLocks/>
          </p:cNvSpPr>
          <p:nvPr/>
        </p:nvSpPr>
        <p:spPr>
          <a:xfrm>
            <a:off x="307975" y="128588"/>
            <a:ext cx="6249988" cy="658812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400" cap="all" dirty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Мероприятия по повышению уровня безопасности дорожного движения на аварийно-опасных участках</a:t>
            </a:r>
            <a:endParaRPr lang="en-US" sz="1400" cap="all" dirty="0"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80975" y="1543050"/>
            <a:ext cx="11571288" cy="460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pic>
        <p:nvPicPr>
          <p:cNvPr id="23" name="Рисунок 22" descr="F:\Доклад на НТС\Для НТС\Выбор НТС\Светофор Новоалтайск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974" y="981075"/>
            <a:ext cx="3752849" cy="2430463"/>
          </a:xfrm>
          <a:prstGeom prst="rect">
            <a:avLst/>
          </a:prstGeom>
          <a:noFill/>
          <a:ln w="9525">
            <a:solidFill>
              <a:schemeClr val="tx1">
                <a:lumMod val="10000"/>
              </a:schemeClr>
            </a:solidFill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>
            <a:off x="4089400" y="1019175"/>
            <a:ext cx="5915025" cy="16240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6" name="TextBox 5"/>
          <p:cNvSpPr txBox="1"/>
          <p:nvPr/>
        </p:nvSpPr>
        <p:spPr>
          <a:xfrm>
            <a:off x="4211638" y="1157288"/>
            <a:ext cx="5748337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Р - 256 «Чуйский тракт» - подъезд к г. Барнаулу, км 4+500  установка светофорного объекта.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Итоги:  за год  эксплуатации не зарегистрировано ни одного ДТП с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травмированием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людей.   За аналогичный период  до  установки, светофора на перекрестке произошло 7 ДТП при которых один человек погиб и 16 ранено.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970588" y="3497263"/>
            <a:ext cx="3708400" cy="304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/>
            <a:r>
              <a:rPr lang="ru-RU">
                <a:latin typeface="Calibri" pitchFamily="34" charset="0"/>
              </a:rPr>
              <a:t>      </a:t>
            </a:r>
          </a:p>
        </p:txBody>
      </p:sp>
      <p:pic>
        <p:nvPicPr>
          <p:cNvPr id="21" name="Рисунок 20" descr="F:\Доклад на НТС\Для НТС\Выбор НТС\Пешеходное ограждение Казачий (2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85654" y="2762945"/>
            <a:ext cx="4190392" cy="2513013"/>
          </a:xfrm>
          <a:prstGeom prst="rect">
            <a:avLst/>
          </a:prstGeom>
          <a:noFill/>
          <a:ln w="9525">
            <a:solidFill>
              <a:schemeClr val="accent6">
                <a:lumMod val="10000"/>
              </a:schemeClr>
            </a:solidFill>
            <a:miter lim="800000"/>
            <a:headEnd/>
            <a:tailEnd/>
          </a:ln>
        </p:spPr>
      </p:pic>
      <p:sp>
        <p:nvSpPr>
          <p:cNvPr id="26" name="Прямоугольник 25"/>
          <p:cNvSpPr/>
          <p:nvPr/>
        </p:nvSpPr>
        <p:spPr>
          <a:xfrm>
            <a:off x="6431622" y="3317875"/>
            <a:ext cx="3572802" cy="145573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27" name="TextBox 26"/>
          <p:cNvSpPr txBox="1"/>
          <p:nvPr/>
        </p:nvSpPr>
        <p:spPr>
          <a:xfrm>
            <a:off x="6532491" y="3455988"/>
            <a:ext cx="3427483" cy="1172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Р - 256 «Чуйский тракт» -  км 183, пос. Казачий. Устройство пешеходного ограждения на разделительной полосе . </a:t>
            </a: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Итоги: ДТП с участием пешеходов не допущено.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588" y="792163"/>
            <a:ext cx="10158412" cy="4632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 dirty="0"/>
          </a:p>
        </p:txBody>
      </p:sp>
      <p:sp>
        <p:nvSpPr>
          <p:cNvPr id="35" name="Round Same Side Corner Rectangle 85"/>
          <p:cNvSpPr/>
          <p:nvPr/>
        </p:nvSpPr>
        <p:spPr>
          <a:xfrm rot="5400000">
            <a:off x="3117850" y="-2813050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39" name="Round Same Side Corner Rectangle 85"/>
          <p:cNvSpPr/>
          <p:nvPr/>
        </p:nvSpPr>
        <p:spPr>
          <a:xfrm rot="5400000">
            <a:off x="8112125" y="-1095375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pic>
        <p:nvPicPr>
          <p:cNvPr id="24582" name="Рисунок 4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813" y="79375"/>
            <a:ext cx="2251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      8</a:t>
            </a:r>
          </a:p>
        </p:txBody>
      </p:sp>
      <p:sp>
        <p:nvSpPr>
          <p:cNvPr id="75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76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339725" y="407988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219575" y="1179513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37" name="Заголовок 1"/>
          <p:cNvSpPr txBox="1">
            <a:spLocks/>
          </p:cNvSpPr>
          <p:nvPr/>
        </p:nvSpPr>
        <p:spPr>
          <a:xfrm>
            <a:off x="307975" y="128588"/>
            <a:ext cx="6249988" cy="658812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400" cap="all" dirty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Мероприятия по повышению уровня безопасности дорожного движения на аварийно-опасных участках</a:t>
            </a:r>
            <a:endParaRPr lang="en-US" sz="1400" cap="all" dirty="0"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8" name="Рисунок 47" descr="F:\Доклад на НТС\Для НТС\Выбор НТС\Знак обратной связи Ваша-Скорость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59142" y="1014413"/>
            <a:ext cx="3245283" cy="4325937"/>
          </a:xfrm>
          <a:prstGeom prst="rect">
            <a:avLst/>
          </a:prstGeom>
          <a:noFill/>
          <a:ln w="9525">
            <a:solidFill>
              <a:schemeClr val="accent6">
                <a:lumMod val="10000"/>
              </a:schemeClr>
            </a:solidFill>
            <a:miter lim="800000"/>
            <a:headEnd/>
            <a:tailEnd/>
          </a:ln>
        </p:spPr>
      </p:pic>
      <p:sp>
        <p:nvSpPr>
          <p:cNvPr id="49" name="Прямоугольник 48"/>
          <p:cNvSpPr/>
          <p:nvPr/>
        </p:nvSpPr>
        <p:spPr>
          <a:xfrm>
            <a:off x="249238" y="3505639"/>
            <a:ext cx="6308725" cy="170410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50" name="TextBox 49"/>
          <p:cNvSpPr txBox="1"/>
          <p:nvPr/>
        </p:nvSpPr>
        <p:spPr>
          <a:xfrm>
            <a:off x="358342" y="3630040"/>
            <a:ext cx="6090516" cy="1388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Р-256 «Чуйский тракт» - оснащение нерегулируемых пешеходных переходов инновационными техническими средствами -  дорожные знаки с внутренней светодиодной подсветкой, светофорная сигнализация Т.7, электронные устройства «Сверчок», табло «Ваша - Скорость». Оборудованы 5 пешеходных переходов.  </a:t>
            </a: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Итоги: за период эксплуатации не допущено случаев гибели пешеходов. </a:t>
            </a:r>
          </a:p>
        </p:txBody>
      </p:sp>
      <p:pic>
        <p:nvPicPr>
          <p:cNvPr id="24" name="Рисунок 23" descr="F:\Доклад на НТС\Для НТС\Выбор НТС\Обустройство пешеходных переходов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420" y="1013983"/>
            <a:ext cx="5891890" cy="2269836"/>
          </a:xfrm>
          <a:prstGeom prst="rect">
            <a:avLst/>
          </a:prstGeom>
          <a:noFill/>
          <a:ln w="9525">
            <a:solidFill>
              <a:schemeClr val="tx1">
                <a:lumMod val="1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588" y="792163"/>
            <a:ext cx="10158412" cy="4632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26" name="Round Same Side Corner Rectangle 85"/>
          <p:cNvSpPr/>
          <p:nvPr/>
        </p:nvSpPr>
        <p:spPr>
          <a:xfrm rot="5400000">
            <a:off x="3117850" y="-2813050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27" name="Round Same Side Corner Rectangle 85"/>
          <p:cNvSpPr/>
          <p:nvPr/>
        </p:nvSpPr>
        <p:spPr>
          <a:xfrm rot="5400000">
            <a:off x="8112125" y="-1095375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pic>
        <p:nvPicPr>
          <p:cNvPr id="9298" name="Рисунок 2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2813" y="79375"/>
            <a:ext cx="2251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      9</a:t>
            </a:r>
          </a:p>
        </p:txBody>
      </p:sp>
      <p:sp>
        <p:nvSpPr>
          <p:cNvPr id="75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76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339725" y="407988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11175" y="1139825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219575" y="1179513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307975" y="128588"/>
            <a:ext cx="6249988" cy="658812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400" cap="all" dirty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Мероприятия по повышению уровня безопасности дорожного движения на аварийно-опасных участках</a:t>
            </a:r>
            <a:endParaRPr lang="en-US" sz="1400" cap="all" dirty="0"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4" name="Рисунок 33" descr="F:\Доклад на НТС\Для НТС\Выбор НТС\Знак Обгон запрещен свременем действия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5425" y="965201"/>
            <a:ext cx="4521200" cy="2554288"/>
          </a:xfrm>
          <a:prstGeom prst="rect">
            <a:avLst/>
          </a:prstGeom>
          <a:noFill/>
          <a:ln w="9525">
            <a:solidFill>
              <a:schemeClr val="accent6">
                <a:lumMod val="10000"/>
              </a:schemeClr>
            </a:solidFill>
            <a:miter lim="800000"/>
            <a:headEnd/>
            <a:tailEnd/>
          </a:ln>
        </p:spPr>
      </p:pic>
      <p:sp>
        <p:nvSpPr>
          <p:cNvPr id="35" name="Прямоугольник 34"/>
          <p:cNvSpPr/>
          <p:nvPr/>
        </p:nvSpPr>
        <p:spPr>
          <a:xfrm>
            <a:off x="5008563" y="1019175"/>
            <a:ext cx="4995862" cy="12001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36" name="TextBox 35"/>
          <p:cNvSpPr txBox="1"/>
          <p:nvPr/>
        </p:nvSpPr>
        <p:spPr>
          <a:xfrm>
            <a:off x="5102225" y="1031875"/>
            <a:ext cx="4791075" cy="1173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Р - 256 «Чуйский тракт» -  км 218 регламентирование режимов движения транспортных средств в период максимального риска ДТП. </a:t>
            </a: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Итоги: общее количество столкновений   сократилось на 83 </a:t>
            </a:r>
            <a:r>
              <a:rPr lang="ru-RU" sz="140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  (с 6 до 1 ДТП), </a:t>
            </a:r>
            <a:r>
              <a:rPr lang="ru-RU" sz="140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погибших на 30 </a:t>
            </a:r>
            <a:r>
              <a:rPr lang="ru-RU" sz="140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%. (с 3х до 1го)</a:t>
            </a:r>
            <a:endParaRPr lang="ru-RU" sz="140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12713" y="3640139"/>
            <a:ext cx="5403850" cy="163671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38" name="TextBox 37"/>
          <p:cNvSpPr txBox="1"/>
          <p:nvPr/>
        </p:nvSpPr>
        <p:spPr>
          <a:xfrm>
            <a:off x="139700" y="3671923"/>
            <a:ext cx="5280025" cy="160492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А-322 «Барнаул-Рубцовск-граница с Республикой Казахстан», км 88, км 177, км 213 применение на примыкающих второстепенных дорогах дорожных знаков 2.5 «Проезд без остановки запрещен», вместо знаков 2.4 «Уступите дорогу».</a:t>
            </a: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Итоги: с 2015 года перекрестки не являются участками концентрации ДТП.  Снизилось общее количество ДТП на 15-18%.</a:t>
            </a:r>
          </a:p>
        </p:txBody>
      </p:sp>
      <p:graphicFrame>
        <p:nvGraphicFramePr>
          <p:cNvPr id="9292" name="Object 76"/>
          <p:cNvGraphicFramePr>
            <a:graphicFrameLocks noChangeAspect="1"/>
          </p:cNvGraphicFramePr>
          <p:nvPr/>
        </p:nvGraphicFramePr>
        <p:xfrm>
          <a:off x="5619750" y="2500313"/>
          <a:ext cx="4262438" cy="270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0" r:id="rId6" imgW="9963932" imgH="6315469" progId="">
                  <p:embed/>
                </p:oleObj>
              </mc:Choice>
              <mc:Fallback>
                <p:oleObj r:id="rId6" imgW="9963932" imgH="6315469" progId="">
                  <p:embed/>
                  <p:pic>
                    <p:nvPicPr>
                      <p:cNvPr id="0" name="Picture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9750" y="2500313"/>
                        <a:ext cx="4262438" cy="27019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191919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88" y="792163"/>
            <a:ext cx="10158412" cy="4632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11" name="Round Same Side Corner Rectangle 85"/>
          <p:cNvSpPr/>
          <p:nvPr/>
        </p:nvSpPr>
        <p:spPr>
          <a:xfrm rot="5400000">
            <a:off x="3117850" y="-2813050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 Same Side Corner Rectangle 85"/>
          <p:cNvSpPr/>
          <p:nvPr/>
        </p:nvSpPr>
        <p:spPr>
          <a:xfrm rot="5400000">
            <a:off x="8112125" y="-1095375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pic>
        <p:nvPicPr>
          <p:cNvPr id="28677" name="Рисунок 1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813" y="79375"/>
            <a:ext cx="2251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      10</a:t>
            </a:r>
          </a:p>
        </p:txBody>
      </p:sp>
      <p:sp>
        <p:nvSpPr>
          <p:cNvPr id="39" name="Заголовок 1"/>
          <p:cNvSpPr txBox="1">
            <a:spLocks/>
          </p:cNvSpPr>
          <p:nvPr/>
        </p:nvSpPr>
        <p:spPr>
          <a:xfrm>
            <a:off x="193321" y="97658"/>
            <a:ext cx="6391275" cy="603250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altLang="ru-RU" sz="1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ПРЕДЛОЖЕНИЯ ГОСУДАРСТВА И ОБЩЕСТВЕННОСТИ ПО ПОВЫШЕНИЮ БЕЗОПАСНОСТИ ДОРОЖНОГО ДВИЖЕНИЯ </a:t>
            </a:r>
            <a:endParaRPr lang="ru-RU" altLang="ru-RU" sz="16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5425" y="1011238"/>
            <a:ext cx="9667875" cy="419735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0"/>
          </a:gra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20" name="Rectangle 86"/>
          <p:cNvSpPr/>
          <p:nvPr/>
        </p:nvSpPr>
        <p:spPr>
          <a:xfrm>
            <a:off x="334964" y="1119188"/>
            <a:ext cx="94043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Из резолюции расширенного </a:t>
            </a:r>
            <a:r>
              <a:rPr lang="ru-RU" sz="16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заседания </a:t>
            </a:r>
            <a:r>
              <a:rPr lang="ru-RU" sz="1600" b="1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Общественного совета при ФДА </a:t>
            </a:r>
            <a:r>
              <a:rPr lang="ru-RU" sz="16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по </a:t>
            </a:r>
            <a:r>
              <a:rPr lang="ru-RU" sz="1600" b="1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вопросам безопасности дорожного движения в 2015 г:</a:t>
            </a:r>
            <a:endParaRPr lang="bg-BG" sz="1600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Rectangle 86"/>
          <p:cNvSpPr/>
          <p:nvPr/>
        </p:nvSpPr>
        <p:spPr>
          <a:xfrm>
            <a:off x="884238" y="1811717"/>
            <a:ext cx="885507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Обеспечить на федеральной сети автомобильных дорог соблюдение условий видимости, соответствующих требованиям свода правил СП 34.13330.2012 «Автомобильные дороги»;</a:t>
            </a:r>
            <a:endParaRPr lang="bg-BG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Rectangle 86"/>
          <p:cNvSpPr/>
          <p:nvPr/>
        </p:nvSpPr>
        <p:spPr>
          <a:xfrm>
            <a:off x="881063" y="2416554"/>
            <a:ext cx="8856662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Считать целесообразным широкое использование практики применения не капиталоемких мероприятий по снижению аварийности в местах концентрации ДТП;</a:t>
            </a:r>
            <a:endParaRPr lang="bg-BG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86"/>
          <p:cNvSpPr/>
          <p:nvPr/>
        </p:nvSpPr>
        <p:spPr>
          <a:xfrm>
            <a:off x="879475" y="3670090"/>
            <a:ext cx="8856663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Обеспечить освещение пешеходных переходов, особенно находящихся вне границ населенных пунктов;</a:t>
            </a:r>
            <a:endParaRPr lang="bg-BG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Rectangle 86"/>
          <p:cNvSpPr/>
          <p:nvPr/>
        </p:nvSpPr>
        <p:spPr>
          <a:xfrm>
            <a:off x="879475" y="3011297"/>
            <a:ext cx="8856663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Довести </a:t>
            </a:r>
            <a:r>
              <a:rPr lang="ru-RU" b="1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категорийность</a:t>
            </a:r>
            <a:r>
              <a:rPr lang="ru-RU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 федеральных дорог до категорий, позволяющих повсеместное устройство ограждений, разделяющих встречные потоки; </a:t>
            </a:r>
            <a:endParaRPr lang="bg-BG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Rectangle 86"/>
          <p:cNvSpPr/>
          <p:nvPr/>
        </p:nvSpPr>
        <p:spPr>
          <a:xfrm>
            <a:off x="882650" y="4087424"/>
            <a:ext cx="8856663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Внести изменения в ГОСТ, СП в целях применения на автомобильных дорогах: </a:t>
            </a:r>
            <a:r>
              <a:rPr lang="ru-RU" b="1" dirty="0" smtClean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желтой </a:t>
            </a:r>
            <a:r>
              <a:rPr lang="ru-RU" b="1" dirty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линии разметки для разделения транспортных потоков встречного направления; </a:t>
            </a:r>
            <a:r>
              <a:rPr lang="ru-RU" b="1" dirty="0" smtClean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инновационных </a:t>
            </a:r>
            <a:r>
              <a:rPr lang="ru-RU" b="1" dirty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технических средств организации дорожного движения  для обозначения границ зоны начала и запрещения </a:t>
            </a:r>
            <a:r>
              <a:rPr lang="ru-RU" b="1" dirty="0" smtClean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обгона; </a:t>
            </a:r>
            <a:r>
              <a:rPr lang="ru-RU" b="1" dirty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дорожных знаков на контрастирующем фоне и иных средств. (План мероприятий </a:t>
            </a:r>
            <a:r>
              <a:rPr lang="ru-RU" b="1" dirty="0" smtClean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Правительства </a:t>
            </a:r>
            <a:r>
              <a:rPr lang="ru-RU" b="1" dirty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РФ от 19.12.2016 г);</a:t>
            </a:r>
            <a:endParaRPr lang="bg-BG" b="1" dirty="0">
              <a:solidFill>
                <a:srgbClr val="191919"/>
              </a:solidFill>
              <a:latin typeface="Times New Roman" panose="02020603050405020304" pitchFamily="18" charset="0"/>
              <a:ea typeface="Open Sans Light"/>
              <a:cs typeface="Times New Roman" panose="02020603050405020304" pitchFamily="18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441789" y="1952090"/>
            <a:ext cx="297950" cy="22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441789" y="2565475"/>
            <a:ext cx="297950" cy="22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441789" y="3159424"/>
            <a:ext cx="297950" cy="22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441789" y="3711061"/>
            <a:ext cx="297950" cy="22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>
            <a:off x="441789" y="4242150"/>
            <a:ext cx="297950" cy="22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1" grpId="0"/>
      <p:bldP spid="32" grpId="0"/>
      <p:bldP spid="33" grpId="0"/>
      <p:bldP spid="34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588" y="792163"/>
            <a:ext cx="10158412" cy="4632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41" name="Freeform 292"/>
          <p:cNvSpPr>
            <a:spLocks noEditPoints="1"/>
          </p:cNvSpPr>
          <p:nvPr/>
        </p:nvSpPr>
        <p:spPr bwMode="auto">
          <a:xfrm>
            <a:off x="12441238" y="2387600"/>
            <a:ext cx="449262" cy="365125"/>
          </a:xfrm>
          <a:custGeom>
            <a:avLst/>
            <a:gdLst>
              <a:gd name="T0" fmla="*/ 152 w 512"/>
              <a:gd name="T1" fmla="*/ 240 h 416"/>
              <a:gd name="T2" fmla="*/ 256 w 512"/>
              <a:gd name="T3" fmla="*/ 344 h 416"/>
              <a:gd name="T4" fmla="*/ 360 w 512"/>
              <a:gd name="T5" fmla="*/ 240 h 416"/>
              <a:gd name="T6" fmla="*/ 256 w 512"/>
              <a:gd name="T7" fmla="*/ 136 h 416"/>
              <a:gd name="T8" fmla="*/ 152 w 512"/>
              <a:gd name="T9" fmla="*/ 240 h 416"/>
              <a:gd name="T10" fmla="*/ 480 w 512"/>
              <a:gd name="T11" fmla="*/ 64 h 416"/>
              <a:gd name="T12" fmla="*/ 368 w 512"/>
              <a:gd name="T13" fmla="*/ 64 h 416"/>
              <a:gd name="T14" fmla="*/ 320 w 512"/>
              <a:gd name="T15" fmla="*/ 0 h 416"/>
              <a:gd name="T16" fmla="*/ 192 w 512"/>
              <a:gd name="T17" fmla="*/ 0 h 416"/>
              <a:gd name="T18" fmla="*/ 144 w 512"/>
              <a:gd name="T19" fmla="*/ 64 h 416"/>
              <a:gd name="T20" fmla="*/ 32 w 512"/>
              <a:gd name="T21" fmla="*/ 64 h 416"/>
              <a:gd name="T22" fmla="*/ 0 w 512"/>
              <a:gd name="T23" fmla="*/ 96 h 416"/>
              <a:gd name="T24" fmla="*/ 0 w 512"/>
              <a:gd name="T25" fmla="*/ 384 h 416"/>
              <a:gd name="T26" fmla="*/ 32 w 512"/>
              <a:gd name="T27" fmla="*/ 416 h 416"/>
              <a:gd name="T28" fmla="*/ 480 w 512"/>
              <a:gd name="T29" fmla="*/ 416 h 416"/>
              <a:gd name="T30" fmla="*/ 512 w 512"/>
              <a:gd name="T31" fmla="*/ 384 h 416"/>
              <a:gd name="T32" fmla="*/ 512 w 512"/>
              <a:gd name="T33" fmla="*/ 96 h 416"/>
              <a:gd name="T34" fmla="*/ 480 w 512"/>
              <a:gd name="T35" fmla="*/ 64 h 416"/>
              <a:gd name="T36" fmla="*/ 256 w 512"/>
              <a:gd name="T37" fmla="*/ 382 h 416"/>
              <a:gd name="T38" fmla="*/ 114 w 512"/>
              <a:gd name="T39" fmla="*/ 240 h 416"/>
              <a:gd name="T40" fmla="*/ 256 w 512"/>
              <a:gd name="T41" fmla="*/ 98 h 416"/>
              <a:gd name="T42" fmla="*/ 398 w 512"/>
              <a:gd name="T43" fmla="*/ 240 h 416"/>
              <a:gd name="T44" fmla="*/ 256 w 512"/>
              <a:gd name="T45" fmla="*/ 382 h 416"/>
              <a:gd name="T46" fmla="*/ 480 w 512"/>
              <a:gd name="T47" fmla="*/ 160 h 416"/>
              <a:gd name="T48" fmla="*/ 416 w 512"/>
              <a:gd name="T49" fmla="*/ 160 h 416"/>
              <a:gd name="T50" fmla="*/ 416 w 512"/>
              <a:gd name="T51" fmla="*/ 128 h 416"/>
              <a:gd name="T52" fmla="*/ 480 w 512"/>
              <a:gd name="T53" fmla="*/ 128 h 416"/>
              <a:gd name="T54" fmla="*/ 480 w 512"/>
              <a:gd name="T55" fmla="*/ 16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2" h="416">
                <a:moveTo>
                  <a:pt x="152" y="240"/>
                </a:moveTo>
                <a:cubicBezTo>
                  <a:pt x="152" y="297"/>
                  <a:pt x="199" y="344"/>
                  <a:pt x="256" y="344"/>
                </a:cubicBezTo>
                <a:cubicBezTo>
                  <a:pt x="313" y="344"/>
                  <a:pt x="360" y="297"/>
                  <a:pt x="360" y="240"/>
                </a:cubicBezTo>
                <a:cubicBezTo>
                  <a:pt x="360" y="183"/>
                  <a:pt x="313" y="136"/>
                  <a:pt x="256" y="136"/>
                </a:cubicBezTo>
                <a:cubicBezTo>
                  <a:pt x="199" y="136"/>
                  <a:pt x="152" y="183"/>
                  <a:pt x="152" y="240"/>
                </a:cubicBezTo>
                <a:close/>
                <a:moveTo>
                  <a:pt x="480" y="64"/>
                </a:moveTo>
                <a:cubicBezTo>
                  <a:pt x="368" y="64"/>
                  <a:pt x="368" y="64"/>
                  <a:pt x="368" y="64"/>
                </a:cubicBezTo>
                <a:cubicBezTo>
                  <a:pt x="360" y="32"/>
                  <a:pt x="352" y="0"/>
                  <a:pt x="320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60" y="0"/>
                  <a:pt x="152" y="32"/>
                  <a:pt x="144" y="64"/>
                </a:cubicBezTo>
                <a:cubicBezTo>
                  <a:pt x="32" y="64"/>
                  <a:pt x="32" y="64"/>
                  <a:pt x="32" y="64"/>
                </a:cubicBezTo>
                <a:cubicBezTo>
                  <a:pt x="14" y="64"/>
                  <a:pt x="0" y="78"/>
                  <a:pt x="0" y="96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402"/>
                  <a:pt x="14" y="416"/>
                  <a:pt x="32" y="416"/>
                </a:cubicBezTo>
                <a:cubicBezTo>
                  <a:pt x="480" y="416"/>
                  <a:pt x="480" y="416"/>
                  <a:pt x="480" y="416"/>
                </a:cubicBezTo>
                <a:cubicBezTo>
                  <a:pt x="498" y="416"/>
                  <a:pt x="512" y="402"/>
                  <a:pt x="512" y="384"/>
                </a:cubicBezTo>
                <a:cubicBezTo>
                  <a:pt x="512" y="96"/>
                  <a:pt x="512" y="96"/>
                  <a:pt x="512" y="96"/>
                </a:cubicBezTo>
                <a:cubicBezTo>
                  <a:pt x="512" y="78"/>
                  <a:pt x="498" y="64"/>
                  <a:pt x="480" y="64"/>
                </a:cubicBezTo>
                <a:close/>
                <a:moveTo>
                  <a:pt x="256" y="382"/>
                </a:moveTo>
                <a:cubicBezTo>
                  <a:pt x="178" y="382"/>
                  <a:pt x="114" y="318"/>
                  <a:pt x="114" y="240"/>
                </a:cubicBezTo>
                <a:cubicBezTo>
                  <a:pt x="114" y="162"/>
                  <a:pt x="178" y="98"/>
                  <a:pt x="256" y="98"/>
                </a:cubicBezTo>
                <a:cubicBezTo>
                  <a:pt x="334" y="98"/>
                  <a:pt x="398" y="162"/>
                  <a:pt x="398" y="240"/>
                </a:cubicBezTo>
                <a:cubicBezTo>
                  <a:pt x="398" y="318"/>
                  <a:pt x="334" y="382"/>
                  <a:pt x="256" y="382"/>
                </a:cubicBezTo>
                <a:close/>
                <a:moveTo>
                  <a:pt x="480" y="160"/>
                </a:moveTo>
                <a:cubicBezTo>
                  <a:pt x="416" y="160"/>
                  <a:pt x="416" y="160"/>
                  <a:pt x="416" y="160"/>
                </a:cubicBezTo>
                <a:cubicBezTo>
                  <a:pt x="416" y="128"/>
                  <a:pt x="416" y="128"/>
                  <a:pt x="416" y="128"/>
                </a:cubicBezTo>
                <a:cubicBezTo>
                  <a:pt x="480" y="128"/>
                  <a:pt x="480" y="128"/>
                  <a:pt x="480" y="128"/>
                </a:cubicBezTo>
                <a:lnTo>
                  <a:pt x="480" y="16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4">
              <a:latin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3943350" y="2209800"/>
            <a:ext cx="2263775" cy="22415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4392613" y="2643188"/>
            <a:ext cx="1365250" cy="1374775"/>
          </a:xfrm>
          <a:custGeom>
            <a:avLst/>
            <a:gdLst>
              <a:gd name="T0" fmla="*/ 143 w 361"/>
              <a:gd name="T1" fmla="*/ 19 h 364"/>
              <a:gd name="T2" fmla="*/ 198 w 361"/>
              <a:gd name="T3" fmla="*/ 64 h 364"/>
              <a:gd name="T4" fmla="*/ 170 w 361"/>
              <a:gd name="T5" fmla="*/ 55 h 364"/>
              <a:gd name="T6" fmla="*/ 151 w 361"/>
              <a:gd name="T7" fmla="*/ 52 h 364"/>
              <a:gd name="T8" fmla="*/ 358 w 361"/>
              <a:gd name="T9" fmla="*/ 167 h 364"/>
              <a:gd name="T10" fmla="*/ 324 w 361"/>
              <a:gd name="T11" fmla="*/ 61 h 364"/>
              <a:gd name="T12" fmla="*/ 310 w 361"/>
              <a:gd name="T13" fmla="*/ 122 h 364"/>
              <a:gd name="T14" fmla="*/ 213 w 361"/>
              <a:gd name="T15" fmla="*/ 7 h 364"/>
              <a:gd name="T16" fmla="*/ 191 w 361"/>
              <a:gd name="T17" fmla="*/ 27 h 364"/>
              <a:gd name="T18" fmla="*/ 245 w 361"/>
              <a:gd name="T19" fmla="*/ 104 h 364"/>
              <a:gd name="T20" fmla="*/ 270 w 361"/>
              <a:gd name="T21" fmla="*/ 152 h 364"/>
              <a:gd name="T22" fmla="*/ 231 w 361"/>
              <a:gd name="T23" fmla="*/ 236 h 364"/>
              <a:gd name="T24" fmla="*/ 266 w 361"/>
              <a:gd name="T25" fmla="*/ 297 h 364"/>
              <a:gd name="T26" fmla="*/ 358 w 361"/>
              <a:gd name="T27" fmla="*/ 167 h 364"/>
              <a:gd name="T28" fmla="*/ 133 w 361"/>
              <a:gd name="T29" fmla="*/ 60 h 364"/>
              <a:gd name="T30" fmla="*/ 110 w 361"/>
              <a:gd name="T31" fmla="*/ 60 h 364"/>
              <a:gd name="T32" fmla="*/ 125 w 361"/>
              <a:gd name="T33" fmla="*/ 69 h 364"/>
              <a:gd name="T34" fmla="*/ 188 w 361"/>
              <a:gd name="T35" fmla="*/ 275 h 364"/>
              <a:gd name="T36" fmla="*/ 252 w 361"/>
              <a:gd name="T37" fmla="*/ 140 h 364"/>
              <a:gd name="T38" fmla="*/ 225 w 361"/>
              <a:gd name="T39" fmla="*/ 128 h 364"/>
              <a:gd name="T40" fmla="*/ 167 w 361"/>
              <a:gd name="T41" fmla="*/ 203 h 364"/>
              <a:gd name="T42" fmla="*/ 207 w 361"/>
              <a:gd name="T43" fmla="*/ 83 h 364"/>
              <a:gd name="T44" fmla="*/ 140 w 361"/>
              <a:gd name="T45" fmla="*/ 191 h 364"/>
              <a:gd name="T46" fmla="*/ 169 w 361"/>
              <a:gd name="T47" fmla="*/ 91 h 364"/>
              <a:gd name="T48" fmla="*/ 142 w 361"/>
              <a:gd name="T49" fmla="*/ 79 h 364"/>
              <a:gd name="T50" fmla="*/ 79 w 361"/>
              <a:gd name="T51" fmla="*/ 166 h 364"/>
              <a:gd name="T52" fmla="*/ 104 w 361"/>
              <a:gd name="T53" fmla="*/ 77 h 364"/>
              <a:gd name="T54" fmla="*/ 34 w 361"/>
              <a:gd name="T55" fmla="*/ 192 h 364"/>
              <a:gd name="T56" fmla="*/ 18 w 361"/>
              <a:gd name="T57" fmla="*/ 230 h 364"/>
              <a:gd name="T58" fmla="*/ 160 w 361"/>
              <a:gd name="T59" fmla="*/ 343 h 364"/>
              <a:gd name="T60" fmla="*/ 251 w 361"/>
              <a:gd name="T61" fmla="*/ 261 h 364"/>
              <a:gd name="T62" fmla="*/ 219 w 361"/>
              <a:gd name="T63" fmla="*/ 255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1" h="364">
                <a:moveTo>
                  <a:pt x="142" y="40"/>
                </a:moveTo>
                <a:cubicBezTo>
                  <a:pt x="137" y="34"/>
                  <a:pt x="137" y="25"/>
                  <a:pt x="143" y="19"/>
                </a:cubicBezTo>
                <a:cubicBezTo>
                  <a:pt x="151" y="15"/>
                  <a:pt x="160" y="15"/>
                  <a:pt x="164" y="22"/>
                </a:cubicBezTo>
                <a:cubicBezTo>
                  <a:pt x="198" y="64"/>
                  <a:pt x="198" y="64"/>
                  <a:pt x="198" y="64"/>
                </a:cubicBezTo>
                <a:cubicBezTo>
                  <a:pt x="194" y="64"/>
                  <a:pt x="189" y="66"/>
                  <a:pt x="185" y="69"/>
                </a:cubicBezTo>
                <a:cubicBezTo>
                  <a:pt x="182" y="63"/>
                  <a:pt x="176" y="58"/>
                  <a:pt x="170" y="55"/>
                </a:cubicBezTo>
                <a:cubicBezTo>
                  <a:pt x="166" y="54"/>
                  <a:pt x="160" y="52"/>
                  <a:pt x="155" y="52"/>
                </a:cubicBezTo>
                <a:cubicBezTo>
                  <a:pt x="151" y="52"/>
                  <a:pt x="151" y="52"/>
                  <a:pt x="151" y="52"/>
                </a:cubicBezTo>
                <a:lnTo>
                  <a:pt x="142" y="40"/>
                </a:lnTo>
                <a:close/>
                <a:moveTo>
                  <a:pt x="358" y="167"/>
                </a:moveTo>
                <a:cubicBezTo>
                  <a:pt x="348" y="80"/>
                  <a:pt x="348" y="80"/>
                  <a:pt x="348" y="80"/>
                </a:cubicBezTo>
                <a:cubicBezTo>
                  <a:pt x="346" y="69"/>
                  <a:pt x="336" y="60"/>
                  <a:pt x="324" y="61"/>
                </a:cubicBezTo>
                <a:cubicBezTo>
                  <a:pt x="312" y="63"/>
                  <a:pt x="304" y="73"/>
                  <a:pt x="306" y="86"/>
                </a:cubicBezTo>
                <a:cubicBezTo>
                  <a:pt x="310" y="122"/>
                  <a:pt x="310" y="122"/>
                  <a:pt x="310" y="122"/>
                </a:cubicBezTo>
                <a:cubicBezTo>
                  <a:pt x="303" y="115"/>
                  <a:pt x="303" y="115"/>
                  <a:pt x="303" y="115"/>
                </a:cubicBezTo>
                <a:cubicBezTo>
                  <a:pt x="213" y="7"/>
                  <a:pt x="213" y="7"/>
                  <a:pt x="213" y="7"/>
                </a:cubicBezTo>
                <a:cubicBezTo>
                  <a:pt x="209" y="1"/>
                  <a:pt x="198" y="0"/>
                  <a:pt x="192" y="6"/>
                </a:cubicBezTo>
                <a:cubicBezTo>
                  <a:pt x="186" y="10"/>
                  <a:pt x="185" y="21"/>
                  <a:pt x="191" y="27"/>
                </a:cubicBezTo>
                <a:cubicBezTo>
                  <a:pt x="252" y="101"/>
                  <a:pt x="252" y="101"/>
                  <a:pt x="252" y="101"/>
                </a:cubicBezTo>
                <a:cubicBezTo>
                  <a:pt x="249" y="101"/>
                  <a:pt x="248" y="103"/>
                  <a:pt x="245" y="104"/>
                </a:cubicBezTo>
                <a:cubicBezTo>
                  <a:pt x="248" y="104"/>
                  <a:pt x="251" y="106"/>
                  <a:pt x="254" y="107"/>
                </a:cubicBezTo>
                <a:cubicBezTo>
                  <a:pt x="270" y="115"/>
                  <a:pt x="278" y="136"/>
                  <a:pt x="270" y="152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1" y="236"/>
                  <a:pt x="231" y="236"/>
                  <a:pt x="231" y="236"/>
                </a:cubicBezTo>
                <a:cubicBezTo>
                  <a:pt x="245" y="236"/>
                  <a:pt x="258" y="243"/>
                  <a:pt x="266" y="254"/>
                </a:cubicBezTo>
                <a:cubicBezTo>
                  <a:pt x="275" y="267"/>
                  <a:pt x="273" y="284"/>
                  <a:pt x="266" y="297"/>
                </a:cubicBezTo>
                <a:cubicBezTo>
                  <a:pt x="279" y="293"/>
                  <a:pt x="295" y="284"/>
                  <a:pt x="315" y="269"/>
                </a:cubicBezTo>
                <a:cubicBezTo>
                  <a:pt x="352" y="236"/>
                  <a:pt x="361" y="210"/>
                  <a:pt x="358" y="167"/>
                </a:cubicBezTo>
                <a:close/>
                <a:moveTo>
                  <a:pt x="125" y="69"/>
                </a:moveTo>
                <a:cubicBezTo>
                  <a:pt x="127" y="66"/>
                  <a:pt x="130" y="63"/>
                  <a:pt x="133" y="60"/>
                </a:cubicBezTo>
                <a:cubicBezTo>
                  <a:pt x="128" y="54"/>
                  <a:pt x="118" y="52"/>
                  <a:pt x="112" y="58"/>
                </a:cubicBezTo>
                <a:cubicBezTo>
                  <a:pt x="112" y="58"/>
                  <a:pt x="112" y="60"/>
                  <a:pt x="110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8" y="61"/>
                  <a:pt x="122" y="66"/>
                  <a:pt x="125" y="69"/>
                </a:cubicBezTo>
                <a:close/>
                <a:moveTo>
                  <a:pt x="219" y="255"/>
                </a:moveTo>
                <a:cubicBezTo>
                  <a:pt x="188" y="275"/>
                  <a:pt x="188" y="275"/>
                  <a:pt x="188" y="275"/>
                </a:cubicBezTo>
                <a:cubicBezTo>
                  <a:pt x="192" y="266"/>
                  <a:pt x="192" y="266"/>
                  <a:pt x="192" y="266"/>
                </a:cubicBezTo>
                <a:cubicBezTo>
                  <a:pt x="252" y="140"/>
                  <a:pt x="252" y="140"/>
                  <a:pt x="252" y="140"/>
                </a:cubicBezTo>
                <a:cubicBezTo>
                  <a:pt x="255" y="133"/>
                  <a:pt x="252" y="124"/>
                  <a:pt x="245" y="121"/>
                </a:cubicBezTo>
                <a:cubicBezTo>
                  <a:pt x="237" y="118"/>
                  <a:pt x="228" y="121"/>
                  <a:pt x="225" y="128"/>
                </a:cubicBezTo>
                <a:cubicBezTo>
                  <a:pt x="184" y="215"/>
                  <a:pt x="184" y="215"/>
                  <a:pt x="184" y="215"/>
                </a:cubicBezTo>
                <a:cubicBezTo>
                  <a:pt x="179" y="210"/>
                  <a:pt x="175" y="206"/>
                  <a:pt x="167" y="203"/>
                </a:cubicBezTo>
                <a:cubicBezTo>
                  <a:pt x="215" y="103"/>
                  <a:pt x="215" y="103"/>
                  <a:pt x="215" y="103"/>
                </a:cubicBezTo>
                <a:cubicBezTo>
                  <a:pt x="218" y="95"/>
                  <a:pt x="215" y="86"/>
                  <a:pt x="207" y="83"/>
                </a:cubicBezTo>
                <a:cubicBezTo>
                  <a:pt x="200" y="80"/>
                  <a:pt x="191" y="83"/>
                  <a:pt x="188" y="91"/>
                </a:cubicBezTo>
                <a:cubicBezTo>
                  <a:pt x="140" y="191"/>
                  <a:pt x="140" y="191"/>
                  <a:pt x="140" y="191"/>
                </a:cubicBezTo>
                <a:cubicBezTo>
                  <a:pt x="122" y="182"/>
                  <a:pt x="122" y="182"/>
                  <a:pt x="122" y="182"/>
                </a:cubicBezTo>
                <a:cubicBezTo>
                  <a:pt x="169" y="91"/>
                  <a:pt x="169" y="91"/>
                  <a:pt x="169" y="91"/>
                </a:cubicBezTo>
                <a:cubicBezTo>
                  <a:pt x="172" y="83"/>
                  <a:pt x="169" y="74"/>
                  <a:pt x="161" y="71"/>
                </a:cubicBezTo>
                <a:cubicBezTo>
                  <a:pt x="154" y="69"/>
                  <a:pt x="145" y="71"/>
                  <a:pt x="142" y="79"/>
                </a:cubicBezTo>
                <a:cubicBezTo>
                  <a:pt x="98" y="170"/>
                  <a:pt x="98" y="170"/>
                  <a:pt x="98" y="170"/>
                </a:cubicBezTo>
                <a:cubicBezTo>
                  <a:pt x="92" y="167"/>
                  <a:pt x="85" y="166"/>
                  <a:pt x="79" y="166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5" y="89"/>
                  <a:pt x="112" y="80"/>
                  <a:pt x="104" y="77"/>
                </a:cubicBezTo>
                <a:cubicBezTo>
                  <a:pt x="98" y="74"/>
                  <a:pt x="89" y="77"/>
                  <a:pt x="85" y="85"/>
                </a:cubicBezTo>
                <a:cubicBezTo>
                  <a:pt x="34" y="192"/>
                  <a:pt x="34" y="192"/>
                  <a:pt x="34" y="192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18" y="230"/>
                  <a:pt x="18" y="230"/>
                  <a:pt x="18" y="230"/>
                </a:cubicBezTo>
                <a:cubicBezTo>
                  <a:pt x="0" y="270"/>
                  <a:pt x="3" y="316"/>
                  <a:pt x="60" y="343"/>
                </a:cubicBezTo>
                <a:cubicBezTo>
                  <a:pt x="103" y="364"/>
                  <a:pt x="139" y="358"/>
                  <a:pt x="160" y="343"/>
                </a:cubicBezTo>
                <a:cubicBezTo>
                  <a:pt x="243" y="293"/>
                  <a:pt x="243" y="293"/>
                  <a:pt x="243" y="293"/>
                </a:cubicBezTo>
                <a:cubicBezTo>
                  <a:pt x="254" y="285"/>
                  <a:pt x="257" y="272"/>
                  <a:pt x="251" y="261"/>
                </a:cubicBezTo>
                <a:cubicBezTo>
                  <a:pt x="245" y="251"/>
                  <a:pt x="231" y="249"/>
                  <a:pt x="219" y="255"/>
                </a:cubicBezTo>
                <a:close/>
                <a:moveTo>
                  <a:pt x="219" y="255"/>
                </a:moveTo>
                <a:cubicBezTo>
                  <a:pt x="219" y="255"/>
                  <a:pt x="219" y="255"/>
                  <a:pt x="219" y="255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>
              <a:latin typeface="+mn-lt"/>
            </a:endParaRPr>
          </a:p>
        </p:txBody>
      </p:sp>
      <p:sp>
        <p:nvSpPr>
          <p:cNvPr id="29" name="Title 2"/>
          <p:cNvSpPr txBox="1">
            <a:spLocks/>
          </p:cNvSpPr>
          <p:nvPr/>
        </p:nvSpPr>
        <p:spPr>
          <a:xfrm>
            <a:off x="1128713" y="1657350"/>
            <a:ext cx="7886700" cy="42862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СПАСИБО ЗА ВНИМАНИЕ!!!</a:t>
            </a:r>
            <a:endParaRPr lang="bg-BG" sz="2400" b="1" dirty="0">
              <a:solidFill>
                <a:schemeClr val="accent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      21</a:t>
            </a: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4806950" y="-2179637"/>
            <a:ext cx="606425" cy="512445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pic>
        <p:nvPicPr>
          <p:cNvPr id="38922" name="Рисунок 1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2700" y="79375"/>
            <a:ext cx="2251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3" name="Рисунок 12"/>
          <p:cNvPicPr>
            <a:picLocks noChangeAspect="1"/>
          </p:cNvPicPr>
          <p:nvPr/>
        </p:nvPicPr>
        <p:blipFill>
          <a:blip r:embed="rId4" cstate="print"/>
          <a:srcRect l="6241" r="-102"/>
          <a:stretch>
            <a:fillRect/>
          </a:stretch>
        </p:blipFill>
        <p:spPr bwMode="auto">
          <a:xfrm>
            <a:off x="2832100" y="79375"/>
            <a:ext cx="2173288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88" y="792163"/>
            <a:ext cx="10158412" cy="4632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 dirty="0"/>
          </a:p>
        </p:txBody>
      </p:sp>
      <p:sp>
        <p:nvSpPr>
          <p:cNvPr id="39" name="Round Same Side Corner Rectangle 85"/>
          <p:cNvSpPr/>
          <p:nvPr/>
        </p:nvSpPr>
        <p:spPr>
          <a:xfrm rot="5400000">
            <a:off x="3117850" y="-2813050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100"/>
          </a:p>
        </p:txBody>
      </p:sp>
      <p:sp>
        <p:nvSpPr>
          <p:cNvPr id="40" name="Round Same Side Corner Rectangle 85"/>
          <p:cNvSpPr/>
          <p:nvPr/>
        </p:nvSpPr>
        <p:spPr>
          <a:xfrm rot="5400000">
            <a:off x="8112125" y="-1095375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pic>
        <p:nvPicPr>
          <p:cNvPr id="36870" name="Рисунок 5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813" y="79375"/>
            <a:ext cx="2251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Заголовок 1"/>
          <p:cNvSpPr txBox="1">
            <a:spLocks/>
          </p:cNvSpPr>
          <p:nvPr/>
        </p:nvSpPr>
        <p:spPr>
          <a:xfrm>
            <a:off x="469900" y="115888"/>
            <a:ext cx="5878513" cy="511175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16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Динамика основных показателей аварийности на дорогах ФКУ </a:t>
            </a:r>
            <a:r>
              <a:rPr lang="ru-RU" sz="1600" cap="all" dirty="0" err="1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Упрдор</a:t>
            </a:r>
            <a:r>
              <a:rPr lang="ru-RU" sz="16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 «</a:t>
            </a:r>
            <a:r>
              <a:rPr lang="ru-RU" sz="1600" cap="all" dirty="0" err="1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алтай</a:t>
            </a:r>
            <a:r>
              <a:rPr lang="ru-RU" sz="16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»</a:t>
            </a:r>
            <a:endParaRPr lang="en-US" sz="1600" cap="all" dirty="0"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6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7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1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2" name="Rectangle 8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25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      2</a:t>
            </a:r>
          </a:p>
        </p:txBody>
      </p:sp>
      <p:graphicFrame>
        <p:nvGraphicFramePr>
          <p:cNvPr id="24" name="Диаграмм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842212"/>
              </p:ext>
            </p:extLst>
          </p:nvPr>
        </p:nvGraphicFramePr>
        <p:xfrm>
          <a:off x="3575407" y="3778910"/>
          <a:ext cx="6222579" cy="14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Диаграмм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820417"/>
              </p:ext>
            </p:extLst>
          </p:nvPr>
        </p:nvGraphicFramePr>
        <p:xfrm>
          <a:off x="3575407" y="2285182"/>
          <a:ext cx="6222579" cy="14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Диаграмм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953456"/>
              </p:ext>
            </p:extLst>
          </p:nvPr>
        </p:nvGraphicFramePr>
        <p:xfrm>
          <a:off x="3575407" y="791454"/>
          <a:ext cx="6222579" cy="14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376234" y="1199230"/>
            <a:ext cx="5822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b="1" i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(-18%)</a:t>
            </a:r>
            <a:endParaRPr lang="ru-RU" sz="1050" b="1" i="1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311089" y="2910777"/>
            <a:ext cx="5661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b="1" i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(-26%)</a:t>
            </a:r>
            <a:endParaRPr lang="ru-RU" sz="1050" b="1" i="1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369832" y="4150589"/>
            <a:ext cx="5661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b="1" i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(-14%)</a:t>
            </a:r>
            <a:endParaRPr lang="ru-RU" sz="1050" b="1" i="1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Рисунок 22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" r="40657"/>
          <a:stretch/>
        </p:blipFill>
        <p:spPr>
          <a:xfrm>
            <a:off x="309420" y="1046120"/>
            <a:ext cx="3042000" cy="4104000"/>
          </a:xfrm>
          <a:prstGeom prst="rect">
            <a:avLst/>
          </a:prstGeom>
          <a:ln>
            <a:solidFill>
              <a:schemeClr val="accent6">
                <a:lumMod val="10000"/>
              </a:schemeClr>
            </a:soli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88" y="792163"/>
            <a:ext cx="10158412" cy="4632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 dirty="0"/>
          </a:p>
        </p:txBody>
      </p:sp>
      <p:sp>
        <p:nvSpPr>
          <p:cNvPr id="39" name="Round Same Side Corner Rectangle 85"/>
          <p:cNvSpPr/>
          <p:nvPr/>
        </p:nvSpPr>
        <p:spPr>
          <a:xfrm rot="5400000">
            <a:off x="3117850" y="-2813050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100"/>
          </a:p>
        </p:txBody>
      </p:sp>
      <p:sp>
        <p:nvSpPr>
          <p:cNvPr id="40" name="Round Same Side Corner Rectangle 85"/>
          <p:cNvSpPr/>
          <p:nvPr/>
        </p:nvSpPr>
        <p:spPr>
          <a:xfrm rot="5400000">
            <a:off x="8112125" y="-1095375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pic>
        <p:nvPicPr>
          <p:cNvPr id="36870" name="Рисунок 5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813" y="79375"/>
            <a:ext cx="2251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Заголовок 1"/>
          <p:cNvSpPr txBox="1">
            <a:spLocks/>
          </p:cNvSpPr>
          <p:nvPr/>
        </p:nvSpPr>
        <p:spPr>
          <a:xfrm>
            <a:off x="469900" y="115888"/>
            <a:ext cx="5878513" cy="511175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16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Динамика основных показателей аварийности на дорогах ФКУ </a:t>
            </a:r>
            <a:r>
              <a:rPr lang="ru-RU" sz="1600" cap="all" dirty="0" err="1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Упрдор</a:t>
            </a:r>
            <a:r>
              <a:rPr lang="ru-RU" sz="16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 «</a:t>
            </a:r>
            <a:r>
              <a:rPr lang="ru-RU" sz="1600" cap="all" dirty="0" err="1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алтай</a:t>
            </a:r>
            <a:r>
              <a:rPr lang="ru-RU" sz="16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»</a:t>
            </a:r>
            <a:endParaRPr lang="en-US" sz="1600" cap="all" dirty="0"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6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7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1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2" name="Rectangle 8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25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graphicFrame>
        <p:nvGraphicFramePr>
          <p:cNvPr id="24" name="Диаграмм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103811"/>
              </p:ext>
            </p:extLst>
          </p:nvPr>
        </p:nvGraphicFramePr>
        <p:xfrm>
          <a:off x="3575407" y="3778910"/>
          <a:ext cx="6222579" cy="14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Диаграмм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018107"/>
              </p:ext>
            </p:extLst>
          </p:nvPr>
        </p:nvGraphicFramePr>
        <p:xfrm>
          <a:off x="3575407" y="2285182"/>
          <a:ext cx="6222579" cy="14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Диаграмм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734335"/>
              </p:ext>
            </p:extLst>
          </p:nvPr>
        </p:nvGraphicFramePr>
        <p:xfrm>
          <a:off x="3575407" y="791454"/>
          <a:ext cx="6222579" cy="1525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494953" y="1554149"/>
            <a:ext cx="5661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b="1" i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(-24%)</a:t>
            </a:r>
            <a:endParaRPr lang="ru-RU" sz="1050" b="1" i="1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468286" y="2829249"/>
            <a:ext cx="5661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b="1" i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(-23%)</a:t>
            </a:r>
            <a:endParaRPr lang="ru-RU" sz="1050" b="1" i="1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514895" y="4263428"/>
            <a:ext cx="5661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b="1" i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(-38%)</a:t>
            </a:r>
            <a:endParaRPr lang="ru-RU" sz="1050" b="1" i="1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38" r="20031"/>
          <a:stretch/>
        </p:blipFill>
        <p:spPr>
          <a:xfrm>
            <a:off x="309252" y="1050923"/>
            <a:ext cx="3042168" cy="4105280"/>
          </a:xfrm>
          <a:prstGeom prst="rect">
            <a:avLst/>
          </a:prstGeom>
          <a:ln>
            <a:solidFill>
              <a:schemeClr val="accent6">
                <a:lumMod val="1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333988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88" y="792163"/>
            <a:ext cx="10158412" cy="4632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39" name="Round Same Side Corner Rectangle 85"/>
          <p:cNvSpPr/>
          <p:nvPr/>
        </p:nvSpPr>
        <p:spPr>
          <a:xfrm rot="5400000">
            <a:off x="3117850" y="-2813050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40" name="Round Same Side Corner Rectangle 85"/>
          <p:cNvSpPr/>
          <p:nvPr/>
        </p:nvSpPr>
        <p:spPr>
          <a:xfrm rot="5400000">
            <a:off x="8112125" y="-1095375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pic>
        <p:nvPicPr>
          <p:cNvPr id="32774" name="Рисунок 5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813" y="79375"/>
            <a:ext cx="2251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Заголовок 1"/>
          <p:cNvSpPr txBox="1">
            <a:spLocks/>
          </p:cNvSpPr>
          <p:nvPr/>
        </p:nvSpPr>
        <p:spPr>
          <a:xfrm>
            <a:off x="469900" y="115888"/>
            <a:ext cx="5878513" cy="511175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18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ПОКАЗАТЕЛИ СОЦИАЛЬНОГО И ТРАНСПОРТНОГО РИСКА В РОССИЙСКОЙ ФЕДЕРАЦИИ</a:t>
            </a:r>
            <a:endParaRPr lang="en-US" sz="1800" cap="all" dirty="0"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6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7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1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2" name="Rectangle 8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25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4</a:t>
            </a:r>
            <a:endParaRPr lang="ru-RU" sz="1200" b="1" dirty="0">
              <a:solidFill>
                <a:schemeClr val="tx1"/>
              </a:solidFill>
            </a:endParaRPr>
          </a:p>
        </p:txBody>
      </p:sp>
      <p:graphicFrame>
        <p:nvGraphicFramePr>
          <p:cNvPr id="30" name="Диаграмм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496451"/>
              </p:ext>
            </p:extLst>
          </p:nvPr>
        </p:nvGraphicFramePr>
        <p:xfrm>
          <a:off x="226027" y="1084996"/>
          <a:ext cx="4769034" cy="3949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1" name="Диаграмм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710296"/>
              </p:ext>
            </p:extLst>
          </p:nvPr>
        </p:nvGraphicFramePr>
        <p:xfrm>
          <a:off x="5221673" y="1084996"/>
          <a:ext cx="4770000" cy="394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88" y="792163"/>
            <a:ext cx="10158412" cy="4632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11" name="Round Same Side Corner Rectangle 85"/>
          <p:cNvSpPr/>
          <p:nvPr/>
        </p:nvSpPr>
        <p:spPr>
          <a:xfrm rot="5400000">
            <a:off x="3117850" y="-2813050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 Same Side Corner Rectangle 85"/>
          <p:cNvSpPr/>
          <p:nvPr/>
        </p:nvSpPr>
        <p:spPr>
          <a:xfrm rot="5400000">
            <a:off x="8112125" y="-1095375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pic>
        <p:nvPicPr>
          <p:cNvPr id="28677" name="Рисунок 1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813" y="79375"/>
            <a:ext cx="2251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      10</a:t>
            </a:r>
          </a:p>
        </p:txBody>
      </p:sp>
      <p:sp>
        <p:nvSpPr>
          <p:cNvPr id="39" name="Заголовок 1"/>
          <p:cNvSpPr txBox="1">
            <a:spLocks/>
          </p:cNvSpPr>
          <p:nvPr/>
        </p:nvSpPr>
        <p:spPr>
          <a:xfrm>
            <a:off x="166688" y="120650"/>
            <a:ext cx="6391275" cy="603250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altLang="ru-RU" sz="15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ОСНОВНЫЕ МЕРЫ ГОСУДАРСТВЕННОЙ ПОЛИТИКИ В СФЕРЕ  </a:t>
            </a:r>
          </a:p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5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БЕЗОПАСНОСТИ ДОРОЖНОГО ДВИЖЕНИЯ </a:t>
            </a:r>
            <a:endParaRPr lang="ru-RU" altLang="ru-RU" sz="15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5425" y="1011238"/>
            <a:ext cx="9667875" cy="419735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0"/>
          </a:gra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20" name="Rectangle 86"/>
          <p:cNvSpPr/>
          <p:nvPr/>
        </p:nvSpPr>
        <p:spPr>
          <a:xfrm>
            <a:off x="334964" y="1119188"/>
            <a:ext cx="94043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задача - снижение смертности от ДТП</a:t>
            </a:r>
            <a:endParaRPr lang="bg-BG" sz="1600" b="1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Rectangle 86"/>
          <p:cNvSpPr/>
          <p:nvPr/>
        </p:nvSpPr>
        <p:spPr>
          <a:xfrm>
            <a:off x="884239" y="1508018"/>
            <a:ext cx="8855075" cy="37548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     Реализована </a:t>
            </a:r>
            <a:r>
              <a:rPr lang="ru-RU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Федеральная целевая программа «Повышение безопасности дорожного движении в 2006-2012 годах».  </a:t>
            </a:r>
            <a:r>
              <a:rPr lang="ru-RU" b="1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За </a:t>
            </a:r>
            <a:r>
              <a:rPr lang="ru-RU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7 лет действия Программы сохранены жизни более 35 тыс. </a:t>
            </a:r>
            <a:r>
              <a:rPr lang="ru-RU" b="1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человек;</a:t>
            </a: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     Внесены  </a:t>
            </a:r>
            <a:r>
              <a:rPr lang="ru-RU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изменения  в Правила дорожного движения (введено понятие опасное вождение, пешеходы должны иметь </a:t>
            </a:r>
            <a:r>
              <a:rPr lang="ru-RU" b="1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световозвращающие</a:t>
            </a:r>
            <a:r>
              <a:rPr lang="ru-RU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 элементы и др.);</a:t>
            </a:r>
            <a:endParaRPr lang="bg-BG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     Внесены </a:t>
            </a:r>
            <a:r>
              <a:rPr lang="ru-RU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изменения в  Административное законодательство в части усиления ответственности водителей, нарушающих требования ПДД; </a:t>
            </a:r>
            <a:endParaRPr lang="bg-BG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     Актуализированы </a:t>
            </a:r>
            <a:r>
              <a:rPr lang="ru-RU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действующие нормативы и стандарты в сфере строительства, реконструкции, ремонта и эксплуатации автомобильных дорог, в части улучшения безопасности дорожной инфраструктуры. Вступил в действие Технический регламент таможенного союза «Безопасность автомобильных дорог»;</a:t>
            </a:r>
            <a:endParaRPr lang="bg-BG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     Введена </a:t>
            </a:r>
            <a:r>
              <a:rPr lang="ru-RU" b="1" dirty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в эксплуатацию «ЭРА-ГЛОНАСС», Государственная информационная система экстренного реагирования при </a:t>
            </a:r>
            <a:r>
              <a:rPr lang="ru-RU" b="1" dirty="0" smtClean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ДТП;</a:t>
            </a:r>
            <a:endParaRPr lang="bg-BG" b="1" dirty="0">
              <a:solidFill>
                <a:srgbClr val="191919"/>
              </a:solidFill>
              <a:latin typeface="Times New Roman" panose="02020603050405020304" pitchFamily="18" charset="0"/>
              <a:ea typeface="Open Sans Light"/>
              <a:cs typeface="Times New Roman" panose="02020603050405020304" pitchFamily="18" charset="0"/>
            </a:endParaRP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     Применяются </a:t>
            </a:r>
            <a:r>
              <a:rPr lang="ru-RU" b="1" dirty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новые формы и методы информационно-пропагандистского воздействия на участников дорожного </a:t>
            </a:r>
            <a:r>
              <a:rPr lang="ru-RU" b="1" dirty="0" smtClean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движения;</a:t>
            </a:r>
            <a:endParaRPr lang="bg-BG" b="1" dirty="0">
              <a:solidFill>
                <a:srgbClr val="191919"/>
              </a:solidFill>
              <a:latin typeface="Times New Roman" panose="02020603050405020304" pitchFamily="18" charset="0"/>
              <a:ea typeface="Open Sans Light"/>
              <a:cs typeface="Times New Roman" panose="02020603050405020304" pitchFamily="18" charset="0"/>
            </a:endParaRP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     Действует </a:t>
            </a:r>
            <a:r>
              <a:rPr lang="ru-RU" b="1" dirty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Федеральная целевая  программа «Повышение безопасности дорожного движения в 2013-2020». Программа  предполагает сокращение смертности в ДТП к 2020 году на 28,8 % (на 8 тысяч человек от уровня 2012 года</a:t>
            </a:r>
            <a:r>
              <a:rPr lang="ru-RU" b="1" dirty="0" smtClean="0">
                <a:solidFill>
                  <a:srgbClr val="191919"/>
                </a:solidFill>
                <a:latin typeface="Times New Roman" panose="02020603050405020304" pitchFamily="18" charset="0"/>
                <a:ea typeface="Open Sans Light"/>
                <a:cs typeface="Times New Roman" panose="02020603050405020304" pitchFamily="18" charset="0"/>
              </a:rPr>
              <a:t>).</a:t>
            </a:r>
            <a:endParaRPr lang="bg-BG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441789" y="1624528"/>
            <a:ext cx="297950" cy="22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441789" y="2053313"/>
            <a:ext cx="297950" cy="22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441789" y="2502646"/>
            <a:ext cx="297950" cy="22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441789" y="3128478"/>
            <a:ext cx="297950" cy="22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>
            <a:off x="441789" y="3754310"/>
            <a:ext cx="297950" cy="22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443377" y="4205482"/>
            <a:ext cx="297950" cy="22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>
            <a:off x="448045" y="4707035"/>
            <a:ext cx="297950" cy="22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8910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88" y="792163"/>
            <a:ext cx="10158412" cy="4632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 dirty="0"/>
          </a:p>
        </p:txBody>
      </p:sp>
      <p:sp>
        <p:nvSpPr>
          <p:cNvPr id="39" name="Round Same Side Corner Rectangle 85"/>
          <p:cNvSpPr/>
          <p:nvPr/>
        </p:nvSpPr>
        <p:spPr>
          <a:xfrm rot="5400000">
            <a:off x="3117850" y="-2813050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100"/>
          </a:p>
        </p:txBody>
      </p:sp>
      <p:sp>
        <p:nvSpPr>
          <p:cNvPr id="40" name="Round Same Side Corner Rectangle 85"/>
          <p:cNvSpPr/>
          <p:nvPr/>
        </p:nvSpPr>
        <p:spPr>
          <a:xfrm rot="5400000">
            <a:off x="8112125" y="-1095375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pic>
        <p:nvPicPr>
          <p:cNvPr id="36870" name="Рисунок 5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813" y="79375"/>
            <a:ext cx="2251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6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7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1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2" name="Rectangle 8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25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5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469900" y="218628"/>
            <a:ext cx="5878513" cy="511175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18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Сравнение Показателей СОЦИАЛЬНОГО РИСКА</a:t>
            </a:r>
            <a:endParaRPr lang="en-US" sz="1800" cap="all" dirty="0"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9" name="Диаграмм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018548"/>
              </p:ext>
            </p:extLst>
          </p:nvPr>
        </p:nvGraphicFramePr>
        <p:xfrm>
          <a:off x="213441" y="974277"/>
          <a:ext cx="9740508" cy="2199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0" name="TextBox 1"/>
          <p:cNvSpPr txBox="1"/>
          <p:nvPr/>
        </p:nvSpPr>
        <p:spPr>
          <a:xfrm>
            <a:off x="2454953" y="2855583"/>
            <a:ext cx="6893960" cy="49595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                           Содружество независимых                      Евросоюз</a:t>
            </a:r>
          </a:p>
          <a:p>
            <a:r>
              <a:rPr lang="ru-RU" sz="1200" b="1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государств</a:t>
            </a:r>
            <a:endParaRPr lang="ru-RU" sz="1200" b="1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934948" y="871537"/>
            <a:ext cx="8247866" cy="423721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дорожно-транспортной смертности на 100 тыс. населения в странах Европейского региона </a:t>
            </a:r>
          </a:p>
        </p:txBody>
      </p:sp>
      <p:sp>
        <p:nvSpPr>
          <p:cNvPr id="32" name="TextBox 1"/>
          <p:cNvSpPr txBox="1"/>
          <p:nvPr/>
        </p:nvSpPr>
        <p:spPr>
          <a:xfrm>
            <a:off x="140484" y="5170489"/>
            <a:ext cx="8247866" cy="30718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50" b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*По данным Всемирной организации здравоохранения (Доклад о состоянии безопасности дорожного движения в мире 2015 год)</a:t>
            </a:r>
          </a:p>
        </p:txBody>
      </p:sp>
      <p:graphicFrame>
        <p:nvGraphicFramePr>
          <p:cNvPr id="33" name="Диаграмм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314545"/>
              </p:ext>
            </p:extLst>
          </p:nvPr>
        </p:nvGraphicFramePr>
        <p:xfrm>
          <a:off x="213441" y="2999282"/>
          <a:ext cx="9740508" cy="20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4" name="TextBox 1"/>
          <p:cNvSpPr txBox="1"/>
          <p:nvPr/>
        </p:nvSpPr>
        <p:spPr>
          <a:xfrm>
            <a:off x="2706224" y="4716160"/>
            <a:ext cx="6893960" cy="49595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Страны с высоким уровнем                Страны с низким и средним </a:t>
            </a:r>
          </a:p>
          <a:p>
            <a:r>
              <a:rPr lang="ru-RU" sz="1200" b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дохода                                                уровнем дохода</a:t>
            </a:r>
            <a:endParaRPr lang="ru-RU" sz="1200" b="1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0277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88" y="792163"/>
            <a:ext cx="10158412" cy="4632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 dirty="0"/>
          </a:p>
        </p:txBody>
      </p:sp>
      <p:sp>
        <p:nvSpPr>
          <p:cNvPr id="39" name="Round Same Side Corner Rectangle 85"/>
          <p:cNvSpPr/>
          <p:nvPr/>
        </p:nvSpPr>
        <p:spPr>
          <a:xfrm rot="5400000">
            <a:off x="3117850" y="-2813050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100"/>
          </a:p>
        </p:txBody>
      </p:sp>
      <p:sp>
        <p:nvSpPr>
          <p:cNvPr id="40" name="Round Same Side Corner Rectangle 85"/>
          <p:cNvSpPr/>
          <p:nvPr/>
        </p:nvSpPr>
        <p:spPr>
          <a:xfrm rot="5400000">
            <a:off x="8112125" y="-1095375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pic>
        <p:nvPicPr>
          <p:cNvPr id="36870" name="Рисунок 5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813" y="79375"/>
            <a:ext cx="2251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6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7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1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2" name="Rectangle 8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25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tx1"/>
                </a:solidFill>
              </a:rPr>
              <a:t>6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469900" y="115888"/>
            <a:ext cx="5878513" cy="511175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18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Сравнение состояния аварийности по автомобильным дорогам</a:t>
            </a:r>
            <a:endParaRPr lang="en-US" sz="1800" cap="all" dirty="0"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Диаграмм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753952"/>
              </p:ext>
            </p:extLst>
          </p:nvPr>
        </p:nvGraphicFramePr>
        <p:xfrm>
          <a:off x="225426" y="808038"/>
          <a:ext cx="468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Диаграмм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313082"/>
              </p:ext>
            </p:extLst>
          </p:nvPr>
        </p:nvGraphicFramePr>
        <p:xfrm>
          <a:off x="225425" y="2971661"/>
          <a:ext cx="468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Диаграмм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328758"/>
              </p:ext>
            </p:extLst>
          </p:nvPr>
        </p:nvGraphicFramePr>
        <p:xfrm>
          <a:off x="4940000" y="808038"/>
          <a:ext cx="468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5" name="Диаграмма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625090"/>
              </p:ext>
            </p:extLst>
          </p:nvPr>
        </p:nvGraphicFramePr>
        <p:xfrm>
          <a:off x="4940000" y="2971661"/>
          <a:ext cx="468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4254303" y="5158169"/>
            <a:ext cx="82550" cy="92075"/>
          </a:xfrm>
          <a:prstGeom prst="rect">
            <a:avLst/>
          </a:prstGeom>
          <a:solidFill>
            <a:srgbClr val="0C604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37" name="Прямоугольник 36"/>
          <p:cNvSpPr/>
          <p:nvPr/>
        </p:nvSpPr>
        <p:spPr>
          <a:xfrm>
            <a:off x="5180332" y="5158169"/>
            <a:ext cx="82550" cy="92075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41" name="TextBox 40"/>
          <p:cNvSpPr txBox="1"/>
          <p:nvPr/>
        </p:nvSpPr>
        <p:spPr>
          <a:xfrm>
            <a:off x="4401903" y="5065706"/>
            <a:ext cx="8609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г</a:t>
            </a:r>
            <a:endParaRPr lang="ru-RU" b="1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452655" y="5062994"/>
            <a:ext cx="8609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 г</a:t>
            </a:r>
            <a:endParaRPr lang="ru-RU" b="1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50759" y="5100838"/>
            <a:ext cx="2013735" cy="220719"/>
          </a:xfrm>
          <a:prstGeom prst="rect">
            <a:avLst/>
          </a:prstGeom>
          <a:noFill/>
          <a:ln>
            <a:solidFill>
              <a:schemeClr val="accent6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6106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88" y="792163"/>
            <a:ext cx="10158412" cy="4632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 dirty="0"/>
          </a:p>
        </p:txBody>
      </p:sp>
      <p:sp>
        <p:nvSpPr>
          <p:cNvPr id="18" name="Round Same Side Corner Rectangle 85"/>
          <p:cNvSpPr/>
          <p:nvPr/>
        </p:nvSpPr>
        <p:spPr>
          <a:xfrm rot="5400000">
            <a:off x="3117850" y="-2813050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ound Same Side Corner Rectangle 85"/>
          <p:cNvSpPr/>
          <p:nvPr/>
        </p:nvSpPr>
        <p:spPr>
          <a:xfrm rot="5400000">
            <a:off x="8112125" y="-1095375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pic>
        <p:nvPicPr>
          <p:cNvPr id="16390" name="Рисунок 1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813" y="79375"/>
            <a:ext cx="2251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Заголовок 1"/>
          <p:cNvSpPr txBox="1">
            <a:spLocks/>
          </p:cNvSpPr>
          <p:nvPr/>
        </p:nvSpPr>
        <p:spPr>
          <a:xfrm>
            <a:off x="439738" y="203200"/>
            <a:ext cx="5940425" cy="404813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67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РАСПРЕДЕЛЕНИЕ ДТП И ЧИСЛА ПОГИБШИХ</a:t>
            </a:r>
            <a:endParaRPr lang="ru-RU" altLang="ru-RU" sz="1875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      4</a:t>
            </a:r>
          </a:p>
        </p:txBody>
      </p:sp>
      <p:graphicFrame>
        <p:nvGraphicFramePr>
          <p:cNvPr id="13" name="Диаграмм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341531"/>
              </p:ext>
            </p:extLst>
          </p:nvPr>
        </p:nvGraphicFramePr>
        <p:xfrm>
          <a:off x="1" y="847814"/>
          <a:ext cx="3909108" cy="2602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434997"/>
              </p:ext>
            </p:extLst>
          </p:nvPr>
        </p:nvGraphicFramePr>
        <p:xfrm>
          <a:off x="6051550" y="847219"/>
          <a:ext cx="3909600" cy="260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Диаграмм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141798"/>
              </p:ext>
            </p:extLst>
          </p:nvPr>
        </p:nvGraphicFramePr>
        <p:xfrm>
          <a:off x="183291" y="3456783"/>
          <a:ext cx="4685016" cy="1591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195763" y="1430338"/>
            <a:ext cx="82550" cy="936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5" name="TextBox 4"/>
          <p:cNvSpPr txBox="1"/>
          <p:nvPr/>
        </p:nvSpPr>
        <p:spPr>
          <a:xfrm>
            <a:off x="4278313" y="1350963"/>
            <a:ext cx="1773237" cy="2309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Столкновение</a:t>
            </a:r>
          </a:p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Опрокидывание</a:t>
            </a:r>
          </a:p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Наезд на стоящее ТС</a:t>
            </a:r>
          </a:p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Наезд на препятствие</a:t>
            </a:r>
          </a:p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Наезд на пешехода</a:t>
            </a:r>
          </a:p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Съезд с дороги</a:t>
            </a:r>
          </a:p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Другой вид ДТП</a:t>
            </a:r>
          </a:p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195763" y="1739900"/>
            <a:ext cx="82550" cy="92075"/>
          </a:xfrm>
          <a:prstGeom prst="rect">
            <a:avLst/>
          </a:prstGeom>
          <a:solidFill>
            <a:srgbClr val="99B9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23" name="Прямоугольник 22"/>
          <p:cNvSpPr/>
          <p:nvPr/>
        </p:nvSpPr>
        <p:spPr>
          <a:xfrm>
            <a:off x="4195763" y="2049463"/>
            <a:ext cx="82550" cy="92075"/>
          </a:xfrm>
          <a:prstGeom prst="rect">
            <a:avLst/>
          </a:prstGeom>
          <a:solidFill>
            <a:srgbClr val="F19B1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27" name="Прямоугольник 26"/>
          <p:cNvSpPr/>
          <p:nvPr/>
        </p:nvSpPr>
        <p:spPr>
          <a:xfrm>
            <a:off x="4195763" y="2359025"/>
            <a:ext cx="82550" cy="92075"/>
          </a:xfrm>
          <a:prstGeom prst="rect">
            <a:avLst/>
          </a:prstGeom>
          <a:solidFill>
            <a:srgbClr val="BD38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28" name="Прямоугольник 27"/>
          <p:cNvSpPr/>
          <p:nvPr/>
        </p:nvSpPr>
        <p:spPr>
          <a:xfrm>
            <a:off x="4195763" y="2663825"/>
            <a:ext cx="82550" cy="92075"/>
          </a:xfrm>
          <a:prstGeom prst="rect">
            <a:avLst/>
          </a:prstGeom>
          <a:solidFill>
            <a:srgbClr val="4252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30" name="Прямоугольник 29"/>
          <p:cNvSpPr/>
          <p:nvPr/>
        </p:nvSpPr>
        <p:spPr>
          <a:xfrm>
            <a:off x="4195763" y="2971800"/>
            <a:ext cx="82550" cy="93663"/>
          </a:xfrm>
          <a:prstGeom prst="rect">
            <a:avLst/>
          </a:prstGeom>
          <a:solidFill>
            <a:srgbClr val="F7F7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31" name="Прямоугольник 30"/>
          <p:cNvSpPr/>
          <p:nvPr/>
        </p:nvSpPr>
        <p:spPr>
          <a:xfrm>
            <a:off x="4195763" y="3281363"/>
            <a:ext cx="82550" cy="92075"/>
          </a:xfrm>
          <a:prstGeom prst="rect">
            <a:avLst/>
          </a:prstGeom>
          <a:solidFill>
            <a:srgbClr val="0C604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graphicFrame>
        <p:nvGraphicFramePr>
          <p:cNvPr id="34" name="Диаграмма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994624"/>
              </p:ext>
            </p:extLst>
          </p:nvPr>
        </p:nvGraphicFramePr>
        <p:xfrm>
          <a:off x="5164796" y="3456783"/>
          <a:ext cx="4685016" cy="1591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307991" y="955941"/>
            <a:ext cx="10679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ДТП</a:t>
            </a:r>
            <a:endParaRPr lang="ru-RU" b="1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254303" y="5158169"/>
            <a:ext cx="82550" cy="9207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25" name="Прямоугольник 24"/>
          <p:cNvSpPr/>
          <p:nvPr/>
        </p:nvSpPr>
        <p:spPr>
          <a:xfrm>
            <a:off x="5180332" y="5158169"/>
            <a:ext cx="82550" cy="92075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4" name="TextBox 3"/>
          <p:cNvSpPr txBox="1"/>
          <p:nvPr/>
        </p:nvSpPr>
        <p:spPr>
          <a:xfrm>
            <a:off x="4401903" y="5065706"/>
            <a:ext cx="8609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г</a:t>
            </a:r>
            <a:endParaRPr lang="ru-RU" b="1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52655" y="5062994"/>
            <a:ext cx="8609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 г</a:t>
            </a:r>
            <a:endParaRPr lang="ru-RU" b="1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88" y="792163"/>
            <a:ext cx="10158412" cy="4632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39" name="Round Same Side Corner Rectangle 85"/>
          <p:cNvSpPr/>
          <p:nvPr/>
        </p:nvSpPr>
        <p:spPr>
          <a:xfrm rot="5400000">
            <a:off x="3117850" y="-2813050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40" name="Round Same Side Corner Rectangle 85"/>
          <p:cNvSpPr/>
          <p:nvPr/>
        </p:nvSpPr>
        <p:spPr>
          <a:xfrm rot="5400000">
            <a:off x="8112125" y="-1095375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pic>
        <p:nvPicPr>
          <p:cNvPr id="30726" name="Рисунок 5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813" y="79375"/>
            <a:ext cx="2251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Заголовок 1"/>
          <p:cNvSpPr txBox="1">
            <a:spLocks/>
          </p:cNvSpPr>
          <p:nvPr/>
        </p:nvSpPr>
        <p:spPr>
          <a:xfrm>
            <a:off x="469900" y="104775"/>
            <a:ext cx="5878513" cy="573088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1800" b="1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ТЯЖЕСТЬ ПОСЛЕДСТВИЙ ДТП НА ФЕДЕРАЛЬНЫХ ДОРОГАХ</a:t>
            </a:r>
            <a:endParaRPr lang="en-US" sz="1800" b="1" cap="all" dirty="0">
              <a:latin typeface="Times New Roman" panose="02020603050405020304" pitchFamily="18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6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7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1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62" name="Rectangle 8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</a:endParaRPr>
          </a:p>
        </p:txBody>
      </p:sp>
      <p:sp>
        <p:nvSpPr>
          <p:cNvPr id="25" name="Прямоугольник 3"/>
          <p:cNvSpPr/>
          <p:nvPr/>
        </p:nvSpPr>
        <p:spPr>
          <a:xfrm>
            <a:off x="0" y="5424488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      11</a:t>
            </a:r>
          </a:p>
        </p:txBody>
      </p:sp>
      <p:graphicFrame>
        <p:nvGraphicFramePr>
          <p:cNvPr id="32" name="Диаграмма 31"/>
          <p:cNvGraphicFramePr/>
          <p:nvPr/>
        </p:nvGraphicFramePr>
        <p:xfrm>
          <a:off x="226027" y="898455"/>
          <a:ext cx="4457700" cy="2541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3" name="Диаграмма 32"/>
          <p:cNvGraphicFramePr/>
          <p:nvPr/>
        </p:nvGraphicFramePr>
        <p:xfrm>
          <a:off x="5193463" y="898760"/>
          <a:ext cx="4456800" cy="254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val="962212278"/>
              </p:ext>
            </p:extLst>
          </p:nvPr>
        </p:nvGraphicFramePr>
        <p:xfrm>
          <a:off x="469611" y="3451227"/>
          <a:ext cx="8941518" cy="1859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Harmony_Bright_C1">
      <a:dk1>
        <a:srgbClr val="FAFAFA"/>
      </a:dk1>
      <a:lt1>
        <a:srgbClr val="297F9D"/>
      </a:lt1>
      <a:dk2>
        <a:srgbClr val="44546A"/>
      </a:dk2>
      <a:lt2>
        <a:srgbClr val="565656"/>
      </a:lt2>
      <a:accent1>
        <a:srgbClr val="15A185"/>
      </a:accent1>
      <a:accent2>
        <a:srgbClr val="9BBC57"/>
      </a:accent2>
      <a:accent3>
        <a:srgbClr val="F49D15"/>
      </a:accent3>
      <a:accent4>
        <a:srgbClr val="C0392B"/>
      </a:accent4>
      <a:accent5>
        <a:srgbClr val="44546A"/>
      </a:accent5>
      <a:accent6>
        <a:srgbClr val="FAFAFA"/>
      </a:accent6>
      <a:hlink>
        <a:srgbClr val="191919"/>
      </a:hlink>
      <a:folHlink>
        <a:srgbClr val="191919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29726</TotalTime>
  <Words>1668</Words>
  <Application>Microsoft Office PowerPoint</Application>
  <PresentationFormat>Произвольный</PresentationFormat>
  <Paragraphs>172</Paragraphs>
  <Slides>17</Slides>
  <Notes>17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Open Sans 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</dc:creator>
  <cp:lastModifiedBy>administrator</cp:lastModifiedBy>
  <cp:revision>583</cp:revision>
  <cp:lastPrinted>2016-11-11T08:01:14Z</cp:lastPrinted>
  <dcterms:created xsi:type="dcterms:W3CDTF">2014-12-06T22:49:37Z</dcterms:created>
  <dcterms:modified xsi:type="dcterms:W3CDTF">2017-03-14T09:59:05Z</dcterms:modified>
</cp:coreProperties>
</file>