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76;&#1080;&#1072;&#1075;&#1088;&#1072;&#1084;&#1084;&#1099;.xlsx" TargetMode="External"/><Relationship Id="rId1" Type="http://schemas.openxmlformats.org/officeDocument/2006/relationships/image" Target="../media/image5.jpeg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76;&#1080;&#1072;&#1075;&#1088;&#1072;&#1084;&#1084;&#1099;.xlsx" TargetMode="External"/><Relationship Id="rId1" Type="http://schemas.openxmlformats.org/officeDocument/2006/relationships/image" Target="../media/image5.jpe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user\Desktop\&#1076;&#1080;&#1072;&#1075;&#1088;&#1072;&#1084;&#1084;&#1099;%20&#1075;&#1088;&#1091;&#1085;&#1090;&#1099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J:\&#1076;&#1080;&#1072;&#1075;&#1088;&#1072;&#1084;&#1084;&#1099;\&#1076;&#1080;&#1072;&#1075;&#1088;&#1072;&#1084;&#1084;&#1099;\&#1076;&#1080;&#1072;&#1075;&#1088;&#1072;&#1084;&#1084;&#1099;%20&#1075;&#1088;&#1091;&#1085;&#1090;&#1099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J:\&#1076;&#1080;&#1072;&#1075;&#1088;&#1072;&#1084;&#1084;&#1099;\&#1076;&#1080;&#1072;&#1075;&#1088;&#1072;&#1084;&#1084;&#1099;\&#1076;&#1080;&#1072;&#1075;&#1088;&#1072;&#1084;&#1084;&#1099;%20&#1075;&#1088;&#1091;&#1085;&#1090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layout/>
      <c:txPr>
        <a:bodyPr/>
        <a:lstStyle/>
        <a:p>
          <a:pPr>
            <a:defRPr sz="2800"/>
          </a:pPr>
          <a:endParaRPr lang="ru-RU"/>
        </a:p>
      </c:txPr>
    </c:title>
    <c:view3D>
      <c:rotX val="20"/>
      <c:perspective val="30"/>
    </c:view3D>
    <c:plotArea>
      <c:layout>
        <c:manualLayout>
          <c:layoutTarget val="inner"/>
          <c:xMode val="edge"/>
          <c:yMode val="edge"/>
          <c:x val="2.599846499331987E-2"/>
          <c:y val="5.3503184713375812E-2"/>
          <c:w val="0.53474481935245577"/>
          <c:h val="0.94346697427152759"/>
        </c:manualLayout>
      </c:layout>
      <c:pie3DChart>
        <c:varyColors val="1"/>
        <c:ser>
          <c:idx val="0"/>
          <c:order val="0"/>
          <c:tx>
            <c:v>Состав №1</c:v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1"/>
              <c:delete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Percent val="1"/>
            <c:showLeaderLines val="1"/>
          </c:dLbls>
          <c:cat>
            <c:strRef>
              <c:f>Составы!$J$3:$K$3</c:f>
              <c:strCache>
                <c:ptCount val="2"/>
                <c:pt idx="0">
                  <c:v>Асфальтогранулят</c:v>
                </c:pt>
                <c:pt idx="1">
                  <c:v>Материал</c:v>
                </c:pt>
              </c:strCache>
            </c:strRef>
          </c:cat>
          <c:val>
            <c:numRef>
              <c:f>Составы!$F$3:$G$3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58069609710338665"/>
          <c:y val="0.33981944932042807"/>
          <c:w val="0.39228380567952514"/>
          <c:h val="0.19066312252369741"/>
        </c:manualLayout>
      </c:layout>
      <c:txPr>
        <a:bodyPr/>
        <a:lstStyle/>
        <a:p>
          <a:pPr>
            <a:defRPr sz="2600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/>
          </a:pPr>
          <a:endParaRPr lang="ru-RU"/>
        </a:p>
      </c:txPr>
    </c:title>
    <c:view3D>
      <c:rotX val="20"/>
      <c:perspective val="30"/>
    </c:view3D>
    <c:plotArea>
      <c:layout>
        <c:manualLayout>
          <c:layoutTarget val="inner"/>
          <c:xMode val="edge"/>
          <c:yMode val="edge"/>
          <c:x val="5.7354387254555522E-2"/>
          <c:y val="6.2396245263436921E-2"/>
          <c:w val="0.50574342300569763"/>
          <c:h val="0.93760375473656321"/>
        </c:manualLayout>
      </c:layout>
      <c:pie3DChart>
        <c:varyColors val="1"/>
        <c:ser>
          <c:idx val="0"/>
          <c:order val="0"/>
          <c:tx>
            <c:v>Состав №2</c:v>
          </c:tx>
          <c:spPr>
            <a:ln>
              <a:solidFill>
                <a:sysClr val="windowText" lastClr="000000"/>
              </a:solidFill>
            </a:ln>
          </c:spPr>
          <c:dPt>
            <c:idx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ysClr val="windowText" lastClr="000000"/>
                </a:solidFill>
              </a:ln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Percent val="1"/>
            <c:showLeaderLines val="1"/>
          </c:dLbls>
          <c:cat>
            <c:strRef>
              <c:f>Составы!$J$4:$K$4</c:f>
              <c:strCache>
                <c:ptCount val="2"/>
                <c:pt idx="0">
                  <c:v>Асфальтогранулят</c:v>
                </c:pt>
                <c:pt idx="1">
                  <c:v>ЩПС</c:v>
                </c:pt>
              </c:strCache>
            </c:strRef>
          </c:cat>
          <c:val>
            <c:numRef>
              <c:f>Составы!$F$4:$G$4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57983347234199034"/>
          <c:y val="0.29737231635259764"/>
          <c:w val="0.4016610921839438"/>
          <c:h val="0.38028374413930088"/>
        </c:manualLayout>
      </c:layout>
      <c:txPr>
        <a:bodyPr/>
        <a:lstStyle/>
        <a:p>
          <a:pPr rtl="0">
            <a:defRPr sz="2600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40091559111664116"/>
          <c:y val="0"/>
        </c:manualLayout>
      </c:layout>
      <c:txPr>
        <a:bodyPr/>
        <a:lstStyle/>
        <a:p>
          <a:pPr>
            <a:defRPr sz="2800"/>
          </a:pPr>
          <a:endParaRPr lang="ru-RU"/>
        </a:p>
      </c:txPr>
    </c:title>
    <c:view3D>
      <c:rotX val="20"/>
      <c:perspective val="30"/>
    </c:view3D>
    <c:plotArea>
      <c:layout>
        <c:manualLayout>
          <c:layoutTarget val="inner"/>
          <c:xMode val="edge"/>
          <c:yMode val="edge"/>
          <c:x val="5.3354443800449583E-2"/>
          <c:y val="7.8439152029073284E-2"/>
          <c:w val="0.51064719603047992"/>
          <c:h val="0.87517073288915959"/>
        </c:manualLayout>
      </c:layout>
      <c:pie3DChart>
        <c:varyColors val="1"/>
        <c:ser>
          <c:idx val="1"/>
          <c:order val="1"/>
          <c:tx>
            <c:v>Состав №3</c:v>
          </c:tx>
          <c:spPr>
            <a:ln>
              <a:solidFill>
                <a:schemeClr val="accent1">
                  <a:lumMod val="60000"/>
                  <a:lumOff val="40000"/>
                </a:schemeClr>
              </a:solidFill>
            </a:ln>
          </c:spPr>
          <c:dPt>
            <c:idx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chemeClr val="accent1"/>
              </a:solidFill>
              <a:ln w="19050"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Percent val="1"/>
          </c:dLbls>
          <c:cat>
            <c:strRef>
              <c:f>Составы!$J$5:$K$5</c:f>
              <c:strCache>
                <c:ptCount val="2"/>
                <c:pt idx="0">
                  <c:v>Асфальтогранулят</c:v>
                </c:pt>
                <c:pt idx="1">
                  <c:v>Песок отсев</c:v>
                </c:pt>
              </c:strCache>
            </c:strRef>
          </c:cat>
          <c:val>
            <c:numRef>
              <c:f>Составы!$F$5:$G$5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ser>
          <c:idx val="0"/>
          <c:order val="0"/>
          <c:tx>
            <c:v>Состав №2</c:v>
          </c:tx>
          <c:spPr>
            <a:ln>
              <a:solidFill>
                <a:sysClr val="windowText" lastClr="000000"/>
              </a:solidFill>
            </a:ln>
          </c:spPr>
          <c:dPt>
            <c:idx val="0"/>
            <c:spPr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spPr>
              <a:ln w="19050">
                <a:solidFill>
                  <a:sysClr val="windowText" lastClr="000000"/>
                </a:solidFill>
              </a:ln>
            </c:spPr>
          </c:dPt>
          <c:cat>
            <c:strRef>
              <c:f>Составы!$J$5:$K$5</c:f>
              <c:strCache>
                <c:ptCount val="2"/>
                <c:pt idx="0">
                  <c:v>Асфальтогранулят</c:v>
                </c:pt>
                <c:pt idx="1">
                  <c:v>Песок отсев</c:v>
                </c:pt>
              </c:strCache>
            </c:strRef>
          </c:cat>
          <c:val>
            <c:numRef>
              <c:f>Составы!$F$4:$G$4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57265214379620788"/>
          <c:y val="0.26295045427013924"/>
          <c:w val="0.38442590367407037"/>
          <c:h val="0.39097913991520361"/>
        </c:manualLayout>
      </c:layout>
      <c:txPr>
        <a:bodyPr/>
        <a:lstStyle/>
        <a:p>
          <a:pPr rtl="0">
            <a:defRPr sz="2600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/>
          </a:pPr>
          <a:endParaRPr lang="ru-RU"/>
        </a:p>
      </c:txPr>
    </c:title>
    <c:view3D>
      <c:rotX val="20"/>
      <c:perspective val="30"/>
    </c:view3D>
    <c:plotArea>
      <c:layout>
        <c:manualLayout>
          <c:layoutTarget val="inner"/>
          <c:xMode val="edge"/>
          <c:yMode val="edge"/>
          <c:x val="5.1703166600577805E-2"/>
          <c:y val="0.10426949842278889"/>
          <c:w val="0.49802821050246526"/>
          <c:h val="0.8468002600592357"/>
        </c:manualLayout>
      </c:layout>
      <c:pie3DChart>
        <c:varyColors val="1"/>
        <c:ser>
          <c:idx val="2"/>
          <c:order val="2"/>
          <c:tx>
            <c:v>Состав №4</c:v>
          </c:tx>
          <c:spPr>
            <a:ln>
              <a:solidFill>
                <a:sysClr val="windowText" lastClr="000000"/>
              </a:solidFill>
            </a:ln>
          </c:spPr>
          <c:dPt>
            <c:idx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  <a:ln w="19050">
                <a:solidFill>
                  <a:sysClr val="windowText" lastClr="000000"/>
                </a:solidFill>
              </a:ln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Percent val="1"/>
          </c:dLbls>
          <c:cat>
            <c:strRef>
              <c:f>Составы!$J$6:$K$6</c:f>
              <c:strCache>
                <c:ptCount val="2"/>
                <c:pt idx="0">
                  <c:v>Асфальтогранулят</c:v>
                </c:pt>
                <c:pt idx="1">
                  <c:v>Щебень 5-20</c:v>
                </c:pt>
              </c:strCache>
            </c:strRef>
          </c:cat>
          <c:val>
            <c:numRef>
              <c:f>Составы!$F$6:$G$6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ser>
          <c:idx val="1"/>
          <c:order val="1"/>
          <c:tx>
            <c:v>Состав №3</c:v>
          </c:tx>
          <c:spPr>
            <a:ln>
              <a:solidFill>
                <a:sysClr val="windowText" lastClr="000000"/>
              </a:solidFill>
            </a:ln>
          </c:spPr>
          <c:dPt>
            <c:idx val="0"/>
            <c:spPr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spPr>
              <a:ln w="19050">
                <a:solidFill>
                  <a:sysClr val="windowText" lastClr="000000"/>
                </a:solidFill>
              </a:ln>
            </c:spPr>
          </c:dPt>
          <c:cat>
            <c:strRef>
              <c:f>Составы!$J$6:$K$6</c:f>
              <c:strCache>
                <c:ptCount val="2"/>
                <c:pt idx="0">
                  <c:v>Асфальтогранулят</c:v>
                </c:pt>
                <c:pt idx="1">
                  <c:v>Щебень 5-20</c:v>
                </c:pt>
              </c:strCache>
            </c:strRef>
          </c:cat>
          <c:val>
            <c:numRef>
              <c:f>Составы!$F$5:$G$5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ser>
          <c:idx val="0"/>
          <c:order val="0"/>
          <c:tx>
            <c:v>Состав №2</c:v>
          </c:tx>
          <c:spPr>
            <a:ln>
              <a:solidFill>
                <a:sysClr val="windowText" lastClr="000000"/>
              </a:solidFill>
            </a:ln>
          </c:spPr>
          <c:dPt>
            <c:idx val="0"/>
            <c:spPr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spPr>
              <a:ln w="19050">
                <a:solidFill>
                  <a:sysClr val="windowText" lastClr="000000"/>
                </a:solidFill>
              </a:ln>
            </c:spPr>
          </c:dPt>
          <c:cat>
            <c:strRef>
              <c:f>Составы!$J$6:$K$6</c:f>
              <c:strCache>
                <c:ptCount val="2"/>
                <c:pt idx="0">
                  <c:v>Асфальтогранулят</c:v>
                </c:pt>
                <c:pt idx="1">
                  <c:v>Щебень 5-20</c:v>
                </c:pt>
              </c:strCache>
            </c:strRef>
          </c:cat>
          <c:val>
            <c:numRef>
              <c:f>Составы!$F$4:$G$4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5726418172548593"/>
          <c:y val="0.30580538900527404"/>
          <c:w val="0.39375041069506633"/>
          <c:h val="0.334765200221532"/>
        </c:manualLayout>
      </c:layout>
      <c:txPr>
        <a:bodyPr/>
        <a:lstStyle/>
        <a:p>
          <a:pPr rtl="0">
            <a:defRPr sz="2600"/>
          </a:pPr>
          <a:endParaRPr lang="ru-RU"/>
        </a:p>
      </c:txPr>
    </c:legend>
    <c:plotVisOnly val="1"/>
  </c:chart>
  <c:spPr>
    <a:ln>
      <a:noFill/>
    </a:ln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/>
          </a:pPr>
          <a:endParaRPr lang="ru-RU"/>
        </a:p>
      </c:txPr>
    </c:title>
    <c:view3D>
      <c:rotX val="20"/>
      <c:perspective val="30"/>
    </c:view3D>
    <c:plotArea>
      <c:layout>
        <c:manualLayout>
          <c:layoutTarget val="inner"/>
          <c:xMode val="edge"/>
          <c:yMode val="edge"/>
          <c:x val="2.0223865194588561E-2"/>
          <c:y val="5.5589212486630783E-2"/>
          <c:w val="0.54205776163078367"/>
          <c:h val="0.90941601187439258"/>
        </c:manualLayout>
      </c:layout>
      <c:pie3DChart>
        <c:varyColors val="1"/>
        <c:ser>
          <c:idx val="0"/>
          <c:order val="0"/>
          <c:tx>
            <c:v>Состав №5</c:v>
          </c:tx>
          <c:spPr>
            <a:ln w="19050">
              <a:solidFill>
                <a:sysClr val="windowText" lastClr="000000"/>
              </a:solidFill>
            </a:ln>
          </c:spPr>
          <c:dPt>
            <c:idx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  <a:ln w="19050">
                <a:solidFill>
                  <a:sysClr val="windowText" lastClr="000000"/>
                </a:solidFill>
              </a:ln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Percent val="1"/>
            <c:showLeaderLines val="1"/>
          </c:dLbls>
          <c:cat>
            <c:strRef>
              <c:f>Составы!$J$7:$K$7</c:f>
              <c:strCache>
                <c:ptCount val="2"/>
                <c:pt idx="0">
                  <c:v>Асфальтогранулят</c:v>
                </c:pt>
                <c:pt idx="1">
                  <c:v>Щебень 5-20 (18%) + Щебень 20-40 (12%)</c:v>
                </c:pt>
              </c:strCache>
            </c:strRef>
          </c:cat>
          <c:val>
            <c:numRef>
              <c:f>Составы!$F$7:$G$7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57122390760400965"/>
          <c:y val="0.33590032522524993"/>
          <c:w val="0.39160723221985166"/>
          <c:h val="0.33856819304275043"/>
        </c:manualLayout>
      </c:layout>
      <c:txPr>
        <a:bodyPr/>
        <a:lstStyle/>
        <a:p>
          <a:pPr rtl="0">
            <a:defRPr sz="2600"/>
          </a:pPr>
          <a:endParaRPr lang="ru-RU"/>
        </a:p>
      </c:txPr>
    </c:legend>
    <c:plotVisOnly val="1"/>
  </c:chart>
  <c:spPr>
    <a:ln>
      <a:noFill/>
    </a:ln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2"/>
  <c:chart>
    <c:title>
      <c:tx>
        <c:rich>
          <a:bodyPr/>
          <a:lstStyle/>
          <a:p>
            <a:pPr>
              <a:defRPr sz="2800"/>
            </a:pPr>
            <a:r>
              <a:rPr lang="ru-RU" sz="2800"/>
              <a:t>Плотность</a:t>
            </a:r>
          </a:p>
        </c:rich>
      </c:tx>
      <c:layout>
        <c:manualLayout>
          <c:xMode val="edge"/>
          <c:yMode val="edge"/>
          <c:x val="0.45096802755056342"/>
          <c:y val="2.2926836313220299E-2"/>
        </c:manualLayout>
      </c:layout>
    </c:title>
    <c:view3D>
      <c:rAngAx val="1"/>
    </c:view3D>
    <c:floor>
      <c:spPr>
        <a:noFill/>
        <a:ln w="9525">
          <a:noFill/>
        </a:ln>
      </c:spPr>
    </c:floor>
    <c:sideWall>
      <c:spPr>
        <a:ln>
          <a:solidFill>
            <a:sysClr val="windowText" lastClr="000000"/>
          </a:solidFill>
        </a:ln>
      </c:spPr>
    </c:sideWall>
    <c:backWall>
      <c:spPr>
        <a:ln>
          <a:solidFill>
            <a:sysClr val="windowText" lastClr="000000"/>
          </a:solidFill>
        </a:ln>
      </c:spPr>
    </c:backWall>
    <c:plotArea>
      <c:layout>
        <c:manualLayout>
          <c:layoutTarget val="inner"/>
          <c:xMode val="edge"/>
          <c:yMode val="edge"/>
          <c:x val="0.14230714948788845"/>
          <c:y val="9.2668893813791467E-2"/>
          <c:w val="0.83704483486992665"/>
          <c:h val="0.65513229621538238"/>
        </c:manualLayout>
      </c:layout>
      <c:bar3DChart>
        <c:barDir val="col"/>
        <c:grouping val="clustered"/>
        <c:dLbls>
          <c:showVal val="1"/>
        </c:dLbls>
        <c:shape val="box"/>
        <c:axId val="73403392"/>
        <c:axId val="73466624"/>
        <c:axId val="0"/>
      </c:bar3DChart>
      <c:catAx>
        <c:axId val="73403392"/>
        <c:scaling>
          <c:orientation val="minMax"/>
        </c:scaling>
        <c:delete val="1"/>
        <c:axPos val="b"/>
        <c:majorTickMark val="none"/>
        <c:tickLblPos val="none"/>
        <c:crossAx val="73466624"/>
        <c:crosses val="autoZero"/>
        <c:lblAlgn val="ctr"/>
        <c:lblOffset val="100"/>
      </c:catAx>
      <c:valAx>
        <c:axId val="73466624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800" b="0" i="0"/>
                </a:pPr>
                <a:r>
                  <a:rPr lang="ru-RU" sz="1800" b="0" i="0"/>
                  <a:t>Плотность, кг/м3</a:t>
                </a:r>
                <a:r>
                  <a:rPr lang="ru-RU" sz="1800" b="0" i="0" baseline="0"/>
                  <a:t> </a:t>
                </a:r>
                <a:endParaRPr lang="ru-RU" sz="1800" b="0" i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73403392"/>
        <c:crosses val="autoZero"/>
        <c:crossBetween val="between"/>
      </c:valAx>
      <c:spPr>
        <a:noFill/>
        <a:ln w="25400">
          <a:noFill/>
        </a:ln>
      </c:spPr>
    </c:plotArea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/>
            </a:pPr>
            <a:r>
              <a:rPr lang="ru-RU"/>
              <a:t>Плотность</a:t>
            </a:r>
          </a:p>
        </c:rich>
      </c:tx>
      <c:layout>
        <c:manualLayout>
          <c:xMode val="edge"/>
          <c:yMode val="edge"/>
          <c:x val="0.45644408269920361"/>
          <c:y val="0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9.0147751570456874E-2"/>
          <c:y val="4.3809547045978552E-2"/>
          <c:w val="0.90973578725875714"/>
          <c:h val="0.83650770563290489"/>
        </c:manualLayout>
      </c:layout>
      <c:bar3DChart>
        <c:barDir val="col"/>
        <c:grouping val="clustered"/>
        <c:ser>
          <c:idx val="0"/>
          <c:order val="0"/>
          <c:tx>
            <c:strRef>
              <c:f>Плотность!$F$3</c:f>
              <c:strCache>
                <c:ptCount val="1"/>
                <c:pt idx="0">
                  <c:v>Асфальтогранулят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7.7777800460134369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>
                        <a:latin typeface="Arial" pitchFamily="34" charset="0"/>
                        <a:cs typeface="Arial" pitchFamily="34" charset="0"/>
                      </a:rPr>
                      <a:t>1846</a:t>
                    </a:r>
                  </a:p>
                </c:rich>
              </c:tx>
              <c:showVal val="1"/>
            </c:dLbl>
            <c:showVal val="1"/>
          </c:dLbls>
          <c:cat>
            <c:strRef>
              <c:f>Плотность!$F$3:$F$7</c:f>
              <c:strCache>
                <c:ptCount val="5"/>
                <c:pt idx="0">
                  <c:v>Асфальтогранулят</c:v>
                </c:pt>
                <c:pt idx="1">
                  <c:v>Асфальтогранулят+ЩПС</c:v>
                </c:pt>
                <c:pt idx="2">
                  <c:v>Асфальтогранулят+Песок отсев</c:v>
                </c:pt>
                <c:pt idx="3">
                  <c:v>Асфальтогранулят+Щебень 5-20</c:v>
                </c:pt>
                <c:pt idx="4">
                  <c:v>Асфальтогранулят+Щебень 5-20 (18%) + Щебень 20-40 (12%)</c:v>
                </c:pt>
              </c:strCache>
            </c:strRef>
          </c:cat>
          <c:val>
            <c:numRef>
              <c:f>Плотность!$G$3</c:f>
              <c:numCache>
                <c:formatCode>General</c:formatCode>
                <c:ptCount val="1"/>
                <c:pt idx="0">
                  <c:v>1846</c:v>
                </c:pt>
              </c:numCache>
            </c:numRef>
          </c:val>
        </c:ser>
        <c:ser>
          <c:idx val="1"/>
          <c:order val="1"/>
          <c:tx>
            <c:strRef>
              <c:f>Плотность!$F$4</c:f>
              <c:strCache>
                <c:ptCount val="1"/>
                <c:pt idx="0">
                  <c:v>Асфальтогранулят+ЩПС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7.77778004601343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>
                        <a:latin typeface="Arial" pitchFamily="34" charset="0"/>
                        <a:cs typeface="Arial" pitchFamily="34" charset="0"/>
                      </a:rPr>
                      <a:t>1869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Плотность!$F$3:$F$7</c:f>
              <c:strCache>
                <c:ptCount val="5"/>
                <c:pt idx="0">
                  <c:v>Асфальтогранулят</c:v>
                </c:pt>
                <c:pt idx="1">
                  <c:v>Асфальтогранулят+ЩПС</c:v>
                </c:pt>
                <c:pt idx="2">
                  <c:v>Асфальтогранулят+Песок отсев</c:v>
                </c:pt>
                <c:pt idx="3">
                  <c:v>Асфальтогранулят+Щебень 5-20</c:v>
                </c:pt>
                <c:pt idx="4">
                  <c:v>Асфальтогранулят+Щебень 5-20 (18%) + Щебень 20-40 (12%)</c:v>
                </c:pt>
              </c:strCache>
            </c:strRef>
          </c:cat>
          <c:val>
            <c:numRef>
              <c:f>Плотность!$G$4</c:f>
              <c:numCache>
                <c:formatCode>General</c:formatCode>
                <c:ptCount val="1"/>
                <c:pt idx="0">
                  <c:v>1869</c:v>
                </c:pt>
              </c:numCache>
            </c:numRef>
          </c:val>
        </c:ser>
        <c:ser>
          <c:idx val="2"/>
          <c:order val="2"/>
          <c:tx>
            <c:strRef>
              <c:f>Плотность!$F$5</c:f>
              <c:strCache>
                <c:ptCount val="1"/>
                <c:pt idx="0">
                  <c:v>Асфальтогранулят+Песок отсев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8.1481505243950203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>
                        <a:latin typeface="Arial" pitchFamily="34" charset="0"/>
                        <a:cs typeface="Arial" pitchFamily="34" charset="0"/>
                      </a:rPr>
                      <a:t>1905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Плотность!$F$3:$F$7</c:f>
              <c:strCache>
                <c:ptCount val="5"/>
                <c:pt idx="0">
                  <c:v>Асфальтогранулят</c:v>
                </c:pt>
                <c:pt idx="1">
                  <c:v>Асфальтогранулят+ЩПС</c:v>
                </c:pt>
                <c:pt idx="2">
                  <c:v>Асфальтогранулят+Песок отсев</c:v>
                </c:pt>
                <c:pt idx="3">
                  <c:v>Асфальтогранулят+Щебень 5-20</c:v>
                </c:pt>
                <c:pt idx="4">
                  <c:v>Асфальтогранулят+Щебень 5-20 (18%) + Щебень 20-40 (12%)</c:v>
                </c:pt>
              </c:strCache>
            </c:strRef>
          </c:cat>
          <c:val>
            <c:numRef>
              <c:f>Плотность!$G$5</c:f>
              <c:numCache>
                <c:formatCode>General</c:formatCode>
                <c:ptCount val="1"/>
                <c:pt idx="0">
                  <c:v>1905</c:v>
                </c:pt>
              </c:numCache>
            </c:numRef>
          </c:val>
        </c:ser>
        <c:ser>
          <c:idx val="3"/>
          <c:order val="3"/>
          <c:tx>
            <c:strRef>
              <c:f>Плотность!$F$6</c:f>
              <c:strCache>
                <c:ptCount val="1"/>
                <c:pt idx="0">
                  <c:v>Асфальтогранулят+Щебень 5-20</c:v>
                </c:pt>
              </c:strCache>
            </c:strRef>
          </c:tx>
          <c:dLbls>
            <c:dLbl>
              <c:idx val="0"/>
              <c:layout>
                <c:manualLayout>
                  <c:x val="-2.4154589371980601E-3"/>
                  <c:y val="7.77778004601343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>
                        <a:latin typeface="Arial" pitchFamily="34" charset="0"/>
                        <a:cs typeface="Arial" pitchFamily="34" charset="0"/>
                      </a:rPr>
                      <a:t>1850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Плотность!$F$3:$F$7</c:f>
              <c:strCache>
                <c:ptCount val="5"/>
                <c:pt idx="0">
                  <c:v>Асфальтогранулят</c:v>
                </c:pt>
                <c:pt idx="1">
                  <c:v>Асфальтогранулят+ЩПС</c:v>
                </c:pt>
                <c:pt idx="2">
                  <c:v>Асфальтогранулят+Песок отсев</c:v>
                </c:pt>
                <c:pt idx="3">
                  <c:v>Асфальтогранулят+Щебень 5-20</c:v>
                </c:pt>
                <c:pt idx="4">
                  <c:v>Асфальтогранулят+Щебень 5-20 (18%) + Щебень 20-40 (12%)</c:v>
                </c:pt>
              </c:strCache>
            </c:strRef>
          </c:cat>
          <c:val>
            <c:numRef>
              <c:f>Плотность!$G$6</c:f>
              <c:numCache>
                <c:formatCode>General</c:formatCode>
                <c:ptCount val="1"/>
                <c:pt idx="0">
                  <c:v>1850</c:v>
                </c:pt>
              </c:numCache>
            </c:numRef>
          </c:val>
        </c:ser>
        <c:ser>
          <c:idx val="4"/>
          <c:order val="4"/>
          <c:tx>
            <c:strRef>
              <c:f>Плотность!$F$7</c:f>
              <c:strCache>
                <c:ptCount val="1"/>
                <c:pt idx="0">
                  <c:v>Асфальтогранулят+Щебень 5-20 (18%) + Щебень 20-40 (12%)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8.518521002776612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>
                        <a:latin typeface="Arial" pitchFamily="34" charset="0"/>
                        <a:cs typeface="Arial" pitchFamily="34" charset="0"/>
                      </a:rPr>
                      <a:t>1839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Плотность!$F$3:$F$7</c:f>
              <c:strCache>
                <c:ptCount val="5"/>
                <c:pt idx="0">
                  <c:v>Асфальтогранулят</c:v>
                </c:pt>
                <c:pt idx="1">
                  <c:v>Асфальтогранулят+ЩПС</c:v>
                </c:pt>
                <c:pt idx="2">
                  <c:v>Асфальтогранулят+Песок отсев</c:v>
                </c:pt>
                <c:pt idx="3">
                  <c:v>Асфальтогранулят+Щебень 5-20</c:v>
                </c:pt>
                <c:pt idx="4">
                  <c:v>Асфальтогранулят+Щебень 5-20 (18%) + Щебень 20-40 (12%)</c:v>
                </c:pt>
              </c:strCache>
            </c:strRef>
          </c:cat>
          <c:val>
            <c:numRef>
              <c:f>Плотность!$G$7</c:f>
              <c:numCache>
                <c:formatCode>General</c:formatCode>
                <c:ptCount val="1"/>
                <c:pt idx="0">
                  <c:v>1839</c:v>
                </c:pt>
              </c:numCache>
            </c:numRef>
          </c:val>
        </c:ser>
        <c:dLbls>
          <c:showVal val="1"/>
        </c:dLbls>
        <c:shape val="box"/>
        <c:axId val="74855168"/>
        <c:axId val="74856704"/>
        <c:axId val="0"/>
      </c:bar3DChart>
      <c:catAx>
        <c:axId val="74855168"/>
        <c:scaling>
          <c:orientation val="minMax"/>
        </c:scaling>
        <c:delete val="1"/>
        <c:axPos val="b"/>
        <c:majorTickMark val="none"/>
        <c:tickLblPos val="none"/>
        <c:crossAx val="74856704"/>
        <c:crosses val="autoZero"/>
        <c:lblAlgn val="ctr"/>
        <c:lblOffset val="100"/>
      </c:catAx>
      <c:valAx>
        <c:axId val="748567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800" b="0" dirty="0"/>
                  <a:t>Плотность, кг/м3 </a:t>
                </a:r>
              </a:p>
            </c:rich>
          </c:tx>
          <c:layout>
            <c:manualLayout>
              <c:xMode val="edge"/>
              <c:yMode val="edge"/>
              <c:x val="1.6023362534195992E-2"/>
              <c:y val="0.39157696389711849"/>
            </c:manualLayout>
          </c:layout>
        </c:title>
        <c:numFmt formatCode="General" sourceLinked="1"/>
        <c:tickLblPos val="nextTo"/>
        <c:crossAx val="74855168"/>
        <c:crosses val="autoZero"/>
        <c:crossBetween val="between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083132453070107"/>
          <c:y val="0.16992596060755152"/>
          <c:w val="0.89168675469298941"/>
          <c:h val="0.74665910136968905"/>
        </c:manualLayout>
      </c:layout>
      <c:bar3DChart>
        <c:barDir val="col"/>
        <c:grouping val="clustered"/>
        <c:ser>
          <c:idx val="0"/>
          <c:order val="0"/>
          <c:tx>
            <c:strRef>
              <c:f>Прочность!$Q$2</c:f>
              <c:strCache>
                <c:ptCount val="1"/>
                <c:pt idx="0">
                  <c:v>содержание цемента 4%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Прочность!$Q$31:$Q$35</c:f>
              <c:strCache>
                <c:ptCount val="5"/>
                <c:pt idx="0">
                  <c:v>Асфальтогранулят</c:v>
                </c:pt>
                <c:pt idx="1">
                  <c:v>Асфальтогранулят+ЩПС</c:v>
                </c:pt>
                <c:pt idx="2">
                  <c:v>Асфальтогранулят+Песок отсев</c:v>
                </c:pt>
                <c:pt idx="3">
                  <c:v>Асфальтогранулят+Щебень 5-20</c:v>
                </c:pt>
                <c:pt idx="4">
                  <c:v>Асфальтогранулят+Щебень фр. 5-20  и фр. 20-40</c:v>
                </c:pt>
              </c:strCache>
            </c:strRef>
          </c:cat>
          <c:val>
            <c:numRef>
              <c:f>Прочность!$Q$3:$Q$7</c:f>
              <c:numCache>
                <c:formatCode>0.00</c:formatCode>
                <c:ptCount val="5"/>
                <c:pt idx="0">
                  <c:v>0.65</c:v>
                </c:pt>
                <c:pt idx="1">
                  <c:v>0.9</c:v>
                </c:pt>
                <c:pt idx="2">
                  <c:v>1.4</c:v>
                </c:pt>
                <c:pt idx="3">
                  <c:v>1.1000000000000001</c:v>
                </c:pt>
                <c:pt idx="4">
                  <c:v>0.86</c:v>
                </c:pt>
              </c:numCache>
            </c:numRef>
          </c:val>
        </c:ser>
        <c:ser>
          <c:idx val="1"/>
          <c:order val="1"/>
          <c:tx>
            <c:strRef>
              <c:f>Прочность!$R$2</c:f>
              <c:strCache>
                <c:ptCount val="1"/>
                <c:pt idx="0">
                  <c:v>содержание цемента 5%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Прочность!$Q$31:$Q$35</c:f>
              <c:strCache>
                <c:ptCount val="5"/>
                <c:pt idx="0">
                  <c:v>Асфальтогранулят</c:v>
                </c:pt>
                <c:pt idx="1">
                  <c:v>Асфальтогранулят+ЩПС</c:v>
                </c:pt>
                <c:pt idx="2">
                  <c:v>Асфальтогранулят+Песок отсев</c:v>
                </c:pt>
                <c:pt idx="3">
                  <c:v>Асфальтогранулят+Щебень 5-20</c:v>
                </c:pt>
                <c:pt idx="4">
                  <c:v>Асфальтогранулят+Щебень фр. 5-20  и фр. 20-40</c:v>
                </c:pt>
              </c:strCache>
            </c:strRef>
          </c:cat>
          <c:val>
            <c:numRef>
              <c:f>Прочность!$R$3:$R$7</c:f>
              <c:numCache>
                <c:formatCode>0.00</c:formatCode>
                <c:ptCount val="5"/>
                <c:pt idx="0">
                  <c:v>1.2</c:v>
                </c:pt>
                <c:pt idx="1">
                  <c:v>1.5</c:v>
                </c:pt>
                <c:pt idx="2">
                  <c:v>2.4</c:v>
                </c:pt>
                <c:pt idx="3">
                  <c:v>1.8</c:v>
                </c:pt>
                <c:pt idx="4">
                  <c:v>1.4</c:v>
                </c:pt>
              </c:numCache>
            </c:numRef>
          </c:val>
        </c:ser>
        <c:ser>
          <c:idx val="2"/>
          <c:order val="2"/>
          <c:tx>
            <c:strRef>
              <c:f>Прочность!$S$2</c:f>
              <c:strCache>
                <c:ptCount val="1"/>
                <c:pt idx="0">
                  <c:v>содержание цемента 6%</c:v>
                </c:pt>
              </c:strCache>
            </c:strRef>
          </c:tx>
          <c:dLbls>
            <c:dLbl>
              <c:idx val="1"/>
              <c:layout>
                <c:manualLayout>
                  <c:x val="9.3036779492887758E-3"/>
                  <c:y val="5.0436856222324045E-3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Прочность!$Q$31:$Q$35</c:f>
              <c:strCache>
                <c:ptCount val="5"/>
                <c:pt idx="0">
                  <c:v>Асфальтогранулят</c:v>
                </c:pt>
                <c:pt idx="1">
                  <c:v>Асфальтогранулят+ЩПС</c:v>
                </c:pt>
                <c:pt idx="2">
                  <c:v>Асфальтогранулят+Песок отсев</c:v>
                </c:pt>
                <c:pt idx="3">
                  <c:v>Асфальтогранулят+Щебень 5-20</c:v>
                </c:pt>
                <c:pt idx="4">
                  <c:v>Асфальтогранулят+Щебень фр. 5-20  и фр. 20-40</c:v>
                </c:pt>
              </c:strCache>
            </c:strRef>
          </c:cat>
          <c:val>
            <c:numRef>
              <c:f>Прочность!$S$3:$S$7</c:f>
              <c:numCache>
                <c:formatCode>0.00</c:formatCode>
                <c:ptCount val="5"/>
                <c:pt idx="0">
                  <c:v>1.7</c:v>
                </c:pt>
                <c:pt idx="1">
                  <c:v>2.2999999999999998</c:v>
                </c:pt>
                <c:pt idx="2">
                  <c:v>3.5</c:v>
                </c:pt>
                <c:pt idx="3">
                  <c:v>2.6</c:v>
                </c:pt>
                <c:pt idx="4">
                  <c:v>1.9</c:v>
                </c:pt>
              </c:numCache>
            </c:numRef>
          </c:val>
        </c:ser>
        <c:dLbls>
          <c:showVal val="1"/>
        </c:dLbls>
        <c:shape val="box"/>
        <c:axId val="65083648"/>
        <c:axId val="75595136"/>
        <c:axId val="0"/>
      </c:bar3DChart>
      <c:catAx>
        <c:axId val="65083648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75595136"/>
        <c:crosses val="autoZero"/>
        <c:auto val="1"/>
        <c:lblAlgn val="ctr"/>
        <c:lblOffset val="1"/>
        <c:tickLblSkip val="1"/>
        <c:tickMarkSkip val="1"/>
      </c:catAx>
      <c:valAx>
        <c:axId val="755951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800" b="0"/>
                </a:pPr>
                <a:r>
                  <a:rPr lang="ru-RU" sz="1800" b="0"/>
                  <a:t>Прочность,</a:t>
                </a:r>
                <a:r>
                  <a:rPr lang="ru-RU" sz="1800" b="0" baseline="0"/>
                  <a:t> МПа</a:t>
                </a:r>
                <a:endParaRPr lang="ru-RU" sz="1800" b="0"/>
              </a:p>
            </c:rich>
          </c:tx>
          <c:layout>
            <c:manualLayout>
              <c:xMode val="edge"/>
              <c:yMode val="edge"/>
              <c:x val="0"/>
              <c:y val="0.40126394686304689"/>
            </c:manualLayout>
          </c:layout>
        </c:title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65083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"/>
          <c:y val="1.3373117272683987E-2"/>
          <c:w val="1"/>
          <c:h val="0.14241796623671069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0.1382</cdr:x>
      <cdr:y>0.79237</cdr:y>
    </cdr:from>
    <cdr:to>
      <cdr:x>0.37027</cdr:x>
      <cdr:y>0.89873</cdr:y>
    </cdr:to>
    <cdr:sp macro="" textlink="">
      <cdr:nvSpPr>
        <cdr:cNvPr id="6" name="TextBox 1"/>
        <cdr:cNvSpPr txBox="1"/>
      </cdr:nvSpPr>
      <cdr:spPr>
        <a:xfrm xmlns:a="http://schemas.openxmlformats.org/drawingml/2006/main" rot="19155141">
          <a:off x="1288654" y="4828155"/>
          <a:ext cx="2163973" cy="648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Book Antiqua"/>
            </a:defRPr>
          </a:lvl1pPr>
          <a:lvl2pPr marL="457200" indent="0">
            <a:defRPr sz="1100">
              <a:latin typeface="Book Antiqua"/>
            </a:defRPr>
          </a:lvl2pPr>
          <a:lvl3pPr marL="914400" indent="0">
            <a:defRPr sz="1100">
              <a:latin typeface="Book Antiqua"/>
            </a:defRPr>
          </a:lvl3pPr>
          <a:lvl4pPr marL="1371600" indent="0">
            <a:defRPr sz="1100">
              <a:latin typeface="Book Antiqua"/>
            </a:defRPr>
          </a:lvl4pPr>
          <a:lvl5pPr marL="1828800" indent="0">
            <a:defRPr sz="1100">
              <a:latin typeface="Book Antiqua"/>
            </a:defRPr>
          </a:lvl5pPr>
          <a:lvl6pPr marL="2286000" indent="0">
            <a:defRPr sz="1100">
              <a:latin typeface="Book Antiqua"/>
            </a:defRPr>
          </a:lvl6pPr>
          <a:lvl7pPr marL="2743200" indent="0">
            <a:defRPr sz="1100">
              <a:latin typeface="Book Antiqua"/>
            </a:defRPr>
          </a:lvl7pPr>
          <a:lvl8pPr marL="3200400" indent="0">
            <a:defRPr sz="1100">
              <a:latin typeface="Book Antiqua"/>
            </a:defRPr>
          </a:lvl8pPr>
          <a:lvl9pPr marL="3657600" indent="0">
            <a:defRPr sz="1100">
              <a:latin typeface="Book Antiqua"/>
            </a:defRPr>
          </a:lvl9pPr>
        </a:lstStyle>
        <a:p xmlns:a="http://schemas.openxmlformats.org/drawingml/2006/main">
          <a:r>
            <a:rPr lang="ru-RU" sz="1600" b="1" i="1" u="none" strike="noStrike" dirty="0" err="1" smtClean="0">
              <a:latin typeface="Book Antiqua"/>
              <a:ea typeface="+mn-ea"/>
              <a:cs typeface="+mn-cs"/>
            </a:rPr>
            <a:t>Асфальтогранулят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0.23728</cdr:x>
      <cdr:y>0.78967</cdr:y>
    </cdr:from>
    <cdr:to>
      <cdr:x>0.46935</cdr:x>
      <cdr:y>0.89603</cdr:y>
    </cdr:to>
    <cdr:sp macro="" textlink="">
      <cdr:nvSpPr>
        <cdr:cNvPr id="8" name="TextBox 1"/>
        <cdr:cNvSpPr txBox="1"/>
      </cdr:nvSpPr>
      <cdr:spPr>
        <a:xfrm xmlns:a="http://schemas.openxmlformats.org/drawingml/2006/main" rot="19122042">
          <a:off x="2212485" y="4811718"/>
          <a:ext cx="2163973" cy="648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Book Antiqua"/>
            </a:defRPr>
          </a:lvl1pPr>
          <a:lvl2pPr marL="457200" indent="0">
            <a:defRPr sz="1100">
              <a:latin typeface="Book Antiqua"/>
            </a:defRPr>
          </a:lvl2pPr>
          <a:lvl3pPr marL="914400" indent="0">
            <a:defRPr sz="1100">
              <a:latin typeface="Book Antiqua"/>
            </a:defRPr>
          </a:lvl3pPr>
          <a:lvl4pPr marL="1371600" indent="0">
            <a:defRPr sz="1100">
              <a:latin typeface="Book Antiqua"/>
            </a:defRPr>
          </a:lvl4pPr>
          <a:lvl5pPr marL="1828800" indent="0">
            <a:defRPr sz="1100">
              <a:latin typeface="Book Antiqua"/>
            </a:defRPr>
          </a:lvl5pPr>
          <a:lvl6pPr marL="2286000" indent="0">
            <a:defRPr sz="1100">
              <a:latin typeface="Book Antiqua"/>
            </a:defRPr>
          </a:lvl6pPr>
          <a:lvl7pPr marL="2743200" indent="0">
            <a:defRPr sz="1100">
              <a:latin typeface="Book Antiqua"/>
            </a:defRPr>
          </a:lvl7pPr>
          <a:lvl8pPr marL="3200400" indent="0">
            <a:defRPr sz="1100">
              <a:latin typeface="Book Antiqua"/>
            </a:defRPr>
          </a:lvl8pPr>
          <a:lvl9pPr marL="3657600" indent="0">
            <a:defRPr sz="1100">
              <a:latin typeface="Book Antiqua"/>
            </a:defRPr>
          </a:lvl9pPr>
        </a:lstStyle>
        <a:p xmlns:a="http://schemas.openxmlformats.org/drawingml/2006/main">
          <a:pPr algn="ctr"/>
          <a:r>
            <a:rPr lang="ru-RU" sz="1600" b="1" i="1" u="none" strike="noStrike" dirty="0" err="1" smtClean="0">
              <a:latin typeface="Book Antiqua"/>
            </a:rPr>
            <a:t>Асфальтогранулят</a:t>
          </a:r>
          <a:r>
            <a:rPr lang="ru-RU" sz="1600" b="1" i="1" u="none" strike="noStrike" dirty="0" smtClean="0">
              <a:latin typeface="Book Antiqua"/>
            </a:rPr>
            <a:t/>
          </a:r>
          <a:br>
            <a:rPr lang="ru-RU" sz="1600" b="1" i="1" u="none" strike="noStrike" dirty="0" smtClean="0">
              <a:latin typeface="Book Antiqua"/>
            </a:rPr>
          </a:br>
          <a:r>
            <a:rPr lang="ru-RU" sz="1600" b="1" i="1" u="none" strike="noStrike" dirty="0" smtClean="0">
              <a:latin typeface="Book Antiqua"/>
            </a:rPr>
            <a:t>+ ЩПС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0.56012</cdr:x>
      <cdr:y>0.78691</cdr:y>
    </cdr:from>
    <cdr:to>
      <cdr:x>0.79219</cdr:x>
      <cdr:y>0.89326</cdr:y>
    </cdr:to>
    <cdr:sp macro="" textlink="">
      <cdr:nvSpPr>
        <cdr:cNvPr id="9" name="TextBox 1"/>
        <cdr:cNvSpPr txBox="1"/>
      </cdr:nvSpPr>
      <cdr:spPr>
        <a:xfrm xmlns:a="http://schemas.openxmlformats.org/drawingml/2006/main" rot="19022909">
          <a:off x="5222824" y="4794846"/>
          <a:ext cx="2163973" cy="648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Book Antiqua"/>
            </a:defRPr>
          </a:lvl1pPr>
          <a:lvl2pPr marL="457200" indent="0">
            <a:defRPr sz="1100">
              <a:latin typeface="Book Antiqua"/>
            </a:defRPr>
          </a:lvl2pPr>
          <a:lvl3pPr marL="914400" indent="0">
            <a:defRPr sz="1100">
              <a:latin typeface="Book Antiqua"/>
            </a:defRPr>
          </a:lvl3pPr>
          <a:lvl4pPr marL="1371600" indent="0">
            <a:defRPr sz="1100">
              <a:latin typeface="Book Antiqua"/>
            </a:defRPr>
          </a:lvl4pPr>
          <a:lvl5pPr marL="1828800" indent="0">
            <a:defRPr sz="1100">
              <a:latin typeface="Book Antiqua"/>
            </a:defRPr>
          </a:lvl5pPr>
          <a:lvl6pPr marL="2286000" indent="0">
            <a:defRPr sz="1100">
              <a:latin typeface="Book Antiqua"/>
            </a:defRPr>
          </a:lvl6pPr>
          <a:lvl7pPr marL="2743200" indent="0">
            <a:defRPr sz="1100">
              <a:latin typeface="Book Antiqua"/>
            </a:defRPr>
          </a:lvl7pPr>
          <a:lvl8pPr marL="3200400" indent="0">
            <a:defRPr sz="1100">
              <a:latin typeface="Book Antiqua"/>
            </a:defRPr>
          </a:lvl8pPr>
          <a:lvl9pPr marL="3657600" indent="0">
            <a:defRPr sz="1100">
              <a:latin typeface="Book Antiqua"/>
            </a:defRPr>
          </a:lvl9pPr>
        </a:lstStyle>
        <a:p xmlns:a="http://schemas.openxmlformats.org/drawingml/2006/main">
          <a:pPr algn="ctr"/>
          <a:r>
            <a:rPr lang="ru-RU" sz="1600" b="1" i="1" u="none" strike="noStrike" dirty="0" err="1" smtClean="0">
              <a:latin typeface="Book Antiqua"/>
            </a:rPr>
            <a:t>Асфальтогранулят</a:t>
          </a:r>
          <a:r>
            <a:rPr lang="ru-RU" sz="1600" b="1" i="1" u="none" strike="noStrike" dirty="0" smtClean="0">
              <a:latin typeface="Book Antiqua"/>
            </a:rPr>
            <a:t/>
          </a:r>
          <a:br>
            <a:rPr lang="ru-RU" sz="1600" b="1" i="1" u="none" strike="noStrike" dirty="0" smtClean="0">
              <a:latin typeface="Book Antiqua"/>
            </a:rPr>
          </a:br>
          <a:r>
            <a:rPr lang="ru-RU" sz="1600" b="1" i="1" u="none" strike="noStrike" dirty="0" smtClean="0">
              <a:latin typeface="Book Antiqua"/>
            </a:rPr>
            <a:t>+ щебень фр. 5-20 и  фр. 20-40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0.44639</cdr:x>
      <cdr:y>0.79089</cdr:y>
    </cdr:from>
    <cdr:to>
      <cdr:x>0.67846</cdr:x>
      <cdr:y>0.89724</cdr:y>
    </cdr:to>
    <cdr:sp macro="" textlink="">
      <cdr:nvSpPr>
        <cdr:cNvPr id="10" name="TextBox 1"/>
        <cdr:cNvSpPr txBox="1"/>
      </cdr:nvSpPr>
      <cdr:spPr>
        <a:xfrm xmlns:a="http://schemas.openxmlformats.org/drawingml/2006/main" rot="19164022">
          <a:off x="4162372" y="4819104"/>
          <a:ext cx="2163973" cy="648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Book Antiqua"/>
            </a:defRPr>
          </a:lvl1pPr>
          <a:lvl2pPr marL="457200" indent="0">
            <a:defRPr sz="1100">
              <a:latin typeface="Book Antiqua"/>
            </a:defRPr>
          </a:lvl2pPr>
          <a:lvl3pPr marL="914400" indent="0">
            <a:defRPr sz="1100">
              <a:latin typeface="Book Antiqua"/>
            </a:defRPr>
          </a:lvl3pPr>
          <a:lvl4pPr marL="1371600" indent="0">
            <a:defRPr sz="1100">
              <a:latin typeface="Book Antiqua"/>
            </a:defRPr>
          </a:lvl4pPr>
          <a:lvl5pPr marL="1828800" indent="0">
            <a:defRPr sz="1100">
              <a:latin typeface="Book Antiqua"/>
            </a:defRPr>
          </a:lvl5pPr>
          <a:lvl6pPr marL="2286000" indent="0">
            <a:defRPr sz="1100">
              <a:latin typeface="Book Antiqua"/>
            </a:defRPr>
          </a:lvl6pPr>
          <a:lvl7pPr marL="2743200" indent="0">
            <a:defRPr sz="1100">
              <a:latin typeface="Book Antiqua"/>
            </a:defRPr>
          </a:lvl7pPr>
          <a:lvl8pPr marL="3200400" indent="0">
            <a:defRPr sz="1100">
              <a:latin typeface="Book Antiqua"/>
            </a:defRPr>
          </a:lvl8pPr>
          <a:lvl9pPr marL="3657600" indent="0">
            <a:defRPr sz="1100">
              <a:latin typeface="Book Antiqua"/>
            </a:defRPr>
          </a:lvl9pPr>
        </a:lstStyle>
        <a:p xmlns:a="http://schemas.openxmlformats.org/drawingml/2006/main">
          <a:pPr algn="ctr"/>
          <a:r>
            <a:rPr lang="ru-RU" sz="1600" b="1" i="1" u="none" strike="noStrike" dirty="0" err="1" smtClean="0">
              <a:latin typeface="Book Antiqua"/>
            </a:rPr>
            <a:t>Асфальтогранулят</a:t>
          </a:r>
          <a:r>
            <a:rPr lang="ru-RU" sz="1600" b="1" i="1" u="none" strike="noStrike" dirty="0" smtClean="0">
              <a:latin typeface="Book Antiqua"/>
            </a:rPr>
            <a:t/>
          </a:r>
          <a:br>
            <a:rPr lang="ru-RU" sz="1600" b="1" i="1" u="none" strike="noStrike" dirty="0" smtClean="0">
              <a:latin typeface="Book Antiqua"/>
            </a:rPr>
          </a:br>
          <a:r>
            <a:rPr lang="ru-RU" sz="1600" b="1" i="1" u="none" strike="noStrike" dirty="0" smtClean="0">
              <a:latin typeface="Book Antiqua"/>
            </a:rPr>
            <a:t>+ щебень фр. 5-20 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0.33922</cdr:x>
      <cdr:y>0.79289</cdr:y>
    </cdr:from>
    <cdr:to>
      <cdr:x>0.57129</cdr:x>
      <cdr:y>0.89924</cdr:y>
    </cdr:to>
    <cdr:sp macro="" textlink="">
      <cdr:nvSpPr>
        <cdr:cNvPr id="11" name="TextBox 1"/>
        <cdr:cNvSpPr txBox="1"/>
      </cdr:nvSpPr>
      <cdr:spPr>
        <a:xfrm xmlns:a="http://schemas.openxmlformats.org/drawingml/2006/main" rot="19109117">
          <a:off x="3163060" y="4831284"/>
          <a:ext cx="2163973" cy="648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Book Antiqua"/>
            </a:defRPr>
          </a:lvl1pPr>
          <a:lvl2pPr marL="457200" indent="0">
            <a:defRPr sz="1100">
              <a:latin typeface="Book Antiqua"/>
            </a:defRPr>
          </a:lvl2pPr>
          <a:lvl3pPr marL="914400" indent="0">
            <a:defRPr sz="1100">
              <a:latin typeface="Book Antiqua"/>
            </a:defRPr>
          </a:lvl3pPr>
          <a:lvl4pPr marL="1371600" indent="0">
            <a:defRPr sz="1100">
              <a:latin typeface="Book Antiqua"/>
            </a:defRPr>
          </a:lvl4pPr>
          <a:lvl5pPr marL="1828800" indent="0">
            <a:defRPr sz="1100">
              <a:latin typeface="Book Antiqua"/>
            </a:defRPr>
          </a:lvl5pPr>
          <a:lvl6pPr marL="2286000" indent="0">
            <a:defRPr sz="1100">
              <a:latin typeface="Book Antiqua"/>
            </a:defRPr>
          </a:lvl6pPr>
          <a:lvl7pPr marL="2743200" indent="0">
            <a:defRPr sz="1100">
              <a:latin typeface="Book Antiqua"/>
            </a:defRPr>
          </a:lvl7pPr>
          <a:lvl8pPr marL="3200400" indent="0">
            <a:defRPr sz="1100">
              <a:latin typeface="Book Antiqua"/>
            </a:defRPr>
          </a:lvl8pPr>
          <a:lvl9pPr marL="3657600" indent="0">
            <a:defRPr sz="1100">
              <a:latin typeface="Book Antiqua"/>
            </a:defRPr>
          </a:lvl9pPr>
        </a:lstStyle>
        <a:p xmlns:a="http://schemas.openxmlformats.org/drawingml/2006/main">
          <a:pPr algn="ctr"/>
          <a:r>
            <a:rPr lang="ru-RU" sz="1600" b="1" i="1" u="none" strike="noStrike" dirty="0" err="1" smtClean="0">
              <a:latin typeface="Book Antiqua"/>
            </a:rPr>
            <a:t>Асфальтогранулят</a:t>
          </a:r>
          <a:r>
            <a:rPr lang="ru-RU" sz="1600" b="1" i="1" u="none" strike="noStrike" dirty="0" smtClean="0">
              <a:latin typeface="Book Antiqua"/>
            </a:rPr>
            <a:t/>
          </a:r>
          <a:br>
            <a:rPr lang="ru-RU" sz="1600" b="1" i="1" u="none" strike="noStrike" dirty="0" smtClean="0">
              <a:latin typeface="Book Antiqua"/>
            </a:rPr>
          </a:br>
          <a:r>
            <a:rPr lang="ru-RU" sz="1600" b="1" i="1" u="none" strike="noStrike" dirty="0" smtClean="0">
              <a:latin typeface="Book Antiqua"/>
            </a:rPr>
            <a:t>+ отсев песка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0.20459</cdr:x>
      <cdr:y>0.72087</cdr:y>
    </cdr:from>
    <cdr:to>
      <cdr:x>0.37448</cdr:x>
      <cdr:y>0.94541</cdr:y>
    </cdr:to>
    <cdr:sp macro="" textlink="">
      <cdr:nvSpPr>
        <cdr:cNvPr id="13" name="Прямая соединительная линия 12"/>
        <cdr:cNvSpPr/>
      </cdr:nvSpPr>
      <cdr:spPr>
        <a:xfrm xmlns:a="http://schemas.openxmlformats.org/drawingml/2006/main" flipH="1">
          <a:off x="1907704" y="4392488"/>
          <a:ext cx="1584176" cy="136815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0.3127</cdr:x>
      <cdr:y>0.72087</cdr:y>
    </cdr:from>
    <cdr:to>
      <cdr:x>0.4826</cdr:x>
      <cdr:y>0.94541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flipH="1">
          <a:off x="2915816" y="4392488"/>
          <a:ext cx="1584176" cy="136815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ysClr val="windowText" lastClr="000000">
              <a:satMod val="120000"/>
            </a:sys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Book Antiqua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Book Antiqua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Book Antiqua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Book Antiqua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Book Antiqua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Book Antiqua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Book Antiqua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Book Antiqua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Book Antiqua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0.42082</cdr:x>
      <cdr:y>0.72087</cdr:y>
    </cdr:from>
    <cdr:to>
      <cdr:x>0.59071</cdr:x>
      <cdr:y>0.94541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flipH="1">
          <a:off x="3923928" y="4392488"/>
          <a:ext cx="1584176" cy="136815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ysClr val="windowText" lastClr="000000">
              <a:satMod val="120000"/>
            </a:sys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Book Antiqua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Book Antiqua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Book Antiqua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Book Antiqua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Book Antiqua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Book Antiqua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Book Antiqua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Book Antiqua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Book Antiqua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0.52893</cdr:x>
      <cdr:y>0.72087</cdr:y>
    </cdr:from>
    <cdr:to>
      <cdr:x>0.69883</cdr:x>
      <cdr:y>0.94541</cdr:y>
    </cdr:to>
    <cdr:sp macro="" textlink="">
      <cdr:nvSpPr>
        <cdr:cNvPr id="21" name="Прямая соединительная линия 20"/>
        <cdr:cNvSpPr/>
      </cdr:nvSpPr>
      <cdr:spPr>
        <a:xfrm xmlns:a="http://schemas.openxmlformats.org/drawingml/2006/main" flipH="1">
          <a:off x="4932040" y="4392488"/>
          <a:ext cx="1584176" cy="136815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ysClr val="windowText" lastClr="000000">
              <a:satMod val="120000"/>
            </a:sys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Book Antiqua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Book Antiqua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Book Antiqua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Book Antiqua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Book Antiqua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Book Antiqua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Book Antiqua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Book Antiqua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Book Antiqua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272808" cy="1656184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МИНИСТЕРСТВО   СТРОИТЕЛЬСТВА, ТРАНСПОРТА, </a:t>
            </a:r>
            <a:br>
              <a:rPr lang="ru-RU" sz="1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ЖИЛИЩНО-КОММУНАЛЬНОГО ХОЗЯЙСТВА АЛТАЙСКОГО КРАЯ</a:t>
            </a:r>
            <a:br>
              <a:rPr lang="ru-RU" sz="1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3563888" y="5661248"/>
            <a:ext cx="2592287" cy="864095"/>
          </a:xfrm>
        </p:spPr>
        <p:txBody>
          <a:bodyPr>
            <a:noAutofit/>
          </a:bodyPr>
          <a:lstStyle/>
          <a:p>
            <a:r>
              <a:rPr lang="ru-RU" sz="20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Барнаул, 2017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827584" y="2564904"/>
            <a:ext cx="7704856" cy="29523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АСФАЛЬТОГРАНУЛОБЕТОН</a:t>
            </a:r>
          </a:p>
          <a:p>
            <a:pPr algn="ctr">
              <a:buNone/>
            </a:pPr>
            <a:endParaRPr lang="ru-RU" sz="2800" dirty="0" smtClean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buNone/>
            </a:pPr>
            <a:r>
              <a:rPr lang="ru-RU" sz="28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ЛАБОРАТОРНЫЕ ИССЛЕДОВАНИЯ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55776" y="3411166"/>
            <a:ext cx="61916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user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358900" cy="12319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74625" y="936625"/>
          <a:ext cx="8794750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7504" y="116632"/>
          <a:ext cx="713635" cy="648071"/>
        </p:xfrm>
        <a:graphic>
          <a:graphicData uri="http://schemas.openxmlformats.org/presentationml/2006/ole">
            <p:oleObj spid="_x0000_s2050" name="Picture" r:id="rId4" imgW="1124640" imgH="1134000" progId="Word.Picture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5013176"/>
          <a:ext cx="2290455" cy="1121664"/>
        </p:xfrm>
        <a:graphic>
          <a:graphicData uri="http://schemas.openxmlformats.org/drawingml/2006/table">
            <a:tbl>
              <a:tblPr/>
              <a:tblGrid>
                <a:gridCol w="1287853"/>
                <a:gridCol w="358675"/>
                <a:gridCol w="64392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фр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. 20-40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10-20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5-10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0-5 мм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14,7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40,3%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22,3%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22,7%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7544" y="4581128"/>
          <a:ext cx="4536504" cy="280416"/>
        </p:xfrm>
        <a:graphic>
          <a:graphicData uri="http://schemas.openxmlformats.org/drawingml/2006/table">
            <a:tbl>
              <a:tblPr/>
              <a:tblGrid>
                <a:gridCol w="453650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Зерновой состав асфальтогранулобетонной смеси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150812" y="960438"/>
          <a:ext cx="8842375" cy="4937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07950" y="115888"/>
          <a:ext cx="712788" cy="649287"/>
        </p:xfrm>
        <a:graphic>
          <a:graphicData uri="http://schemas.openxmlformats.org/presentationml/2006/ole">
            <p:oleObj spid="_x0000_s3075" name="Picture" r:id="rId4" imgW="1124640" imgH="1134000" progId="Word.Picture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55576" y="4941168"/>
          <a:ext cx="2290455" cy="1121664"/>
        </p:xfrm>
        <a:graphic>
          <a:graphicData uri="http://schemas.openxmlformats.org/drawingml/2006/table">
            <a:tbl>
              <a:tblPr/>
              <a:tblGrid>
                <a:gridCol w="1287853"/>
                <a:gridCol w="358675"/>
                <a:gridCol w="64392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20-40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10-20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5-10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0-5 мм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18,4%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38,2%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19,7%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23,6%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55576" y="4581128"/>
          <a:ext cx="4536504" cy="280416"/>
        </p:xfrm>
        <a:graphic>
          <a:graphicData uri="http://schemas.openxmlformats.org/drawingml/2006/table">
            <a:tbl>
              <a:tblPr/>
              <a:tblGrid>
                <a:gridCol w="453650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Зерновой состав асфальтогранулобетонной смеси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150812" y="849312"/>
          <a:ext cx="8842375" cy="515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07950" y="115888"/>
          <a:ext cx="712788" cy="649287"/>
        </p:xfrm>
        <a:graphic>
          <a:graphicData uri="http://schemas.openxmlformats.org/presentationml/2006/ole">
            <p:oleObj spid="_x0000_s4099" name="Picture" r:id="rId4" imgW="1124640" imgH="1134000" progId="Word.Picture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55576" y="5013176"/>
          <a:ext cx="2433331" cy="1121664"/>
        </p:xfrm>
        <a:graphic>
          <a:graphicData uri="http://schemas.openxmlformats.org/drawingml/2006/table">
            <a:tbl>
              <a:tblPr/>
              <a:tblGrid>
                <a:gridCol w="1368188"/>
                <a:gridCol w="381049"/>
                <a:gridCol w="68409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20-40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10-20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5-10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0-5 мм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10,0%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27,6%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16,2%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46,2%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55576" y="4581128"/>
          <a:ext cx="4536504" cy="280416"/>
        </p:xfrm>
        <a:graphic>
          <a:graphicData uri="http://schemas.openxmlformats.org/drawingml/2006/table">
            <a:tbl>
              <a:tblPr/>
              <a:tblGrid>
                <a:gridCol w="453650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Зерновой состав асфальтогранулобетонной смеси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158750" y="833437"/>
          <a:ext cx="8826500" cy="519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07950" y="115888"/>
          <a:ext cx="712788" cy="649287"/>
        </p:xfrm>
        <a:graphic>
          <a:graphicData uri="http://schemas.openxmlformats.org/presentationml/2006/ole">
            <p:oleObj spid="_x0000_s5123" name="Picture" r:id="rId4" imgW="1124640" imgH="1134000" progId="Word.Picture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560" y="4941168"/>
          <a:ext cx="2361893" cy="1121664"/>
        </p:xfrm>
        <a:graphic>
          <a:graphicData uri="http://schemas.openxmlformats.org/drawingml/2006/table">
            <a:tbl>
              <a:tblPr/>
              <a:tblGrid>
                <a:gridCol w="1328021"/>
                <a:gridCol w="369862"/>
                <a:gridCol w="6640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20-40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10-20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5-10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0-5 мм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10,5%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46,5%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24,6%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18,4%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11560" y="4509120"/>
          <a:ext cx="4536504" cy="280416"/>
        </p:xfrm>
        <a:graphic>
          <a:graphicData uri="http://schemas.openxmlformats.org/drawingml/2006/table">
            <a:tbl>
              <a:tblPr/>
              <a:tblGrid>
                <a:gridCol w="453650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Зерновой состав асфальтогранулобетонной смеси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150812" y="793749"/>
          <a:ext cx="8842375" cy="5270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07950" y="115888"/>
          <a:ext cx="712788" cy="649287"/>
        </p:xfrm>
        <a:graphic>
          <a:graphicData uri="http://schemas.openxmlformats.org/presentationml/2006/ole">
            <p:oleObj spid="_x0000_s6147" name="Picture" r:id="rId4" imgW="1124640" imgH="1134000" progId="Word.Picture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4941168"/>
          <a:ext cx="2433332" cy="1121664"/>
        </p:xfrm>
        <a:graphic>
          <a:graphicData uri="http://schemas.openxmlformats.org/drawingml/2006/table">
            <a:tbl>
              <a:tblPr/>
              <a:tblGrid>
                <a:gridCol w="1368189"/>
                <a:gridCol w="381049"/>
                <a:gridCol w="68409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20-40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10-20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5-10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фр. 0-5 мм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―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21,2%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39,8%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21,0%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17,9%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9552" y="4509120"/>
          <a:ext cx="4536504" cy="280416"/>
        </p:xfrm>
        <a:graphic>
          <a:graphicData uri="http://schemas.openxmlformats.org/drawingml/2006/table">
            <a:tbl>
              <a:tblPr/>
              <a:tblGrid>
                <a:gridCol w="453650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Зерновой состав асфальтогранулобетонной смеси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07950" y="115888"/>
          <a:ext cx="712788" cy="649287"/>
        </p:xfrm>
        <a:graphic>
          <a:graphicData uri="http://schemas.openxmlformats.org/presentationml/2006/ole">
            <p:oleObj spid="_x0000_s7171" name="Picture" r:id="rId3" imgW="1124640" imgH="1134000" progId="Word.Picture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0" y="548680"/>
          <a:ext cx="9324528" cy="6309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67544" y="548680"/>
          <a:ext cx="8676456" cy="5328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23528" y="548681"/>
          <a:ext cx="856895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1"/>
          <p:cNvSpPr txBox="1"/>
          <p:nvPr/>
        </p:nvSpPr>
        <p:spPr>
          <a:xfrm rot="19022909">
            <a:off x="6199403" y="5647626"/>
            <a:ext cx="2163952" cy="76686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i="1" u="none" strike="noStrike" dirty="0" err="1" smtClean="0">
                <a:latin typeface="Book Antiqua"/>
              </a:rPr>
              <a:t>Асфальтогранулят</a:t>
            </a:r>
            <a:r>
              <a:rPr lang="ru-RU" sz="1600" b="1" i="1" u="none" strike="noStrike" dirty="0" smtClean="0">
                <a:latin typeface="Book Antiqua"/>
              </a:rPr>
              <a:t/>
            </a:r>
            <a:br>
              <a:rPr lang="ru-RU" sz="1600" b="1" i="1" u="none" strike="noStrike" dirty="0" smtClean="0">
                <a:latin typeface="Book Antiqua"/>
              </a:rPr>
            </a:br>
            <a:r>
              <a:rPr lang="ru-RU" sz="1600" b="1" i="1" u="none" strike="noStrike" dirty="0" smtClean="0">
                <a:latin typeface="Book Antiqua"/>
              </a:rPr>
              <a:t>+ щебень фр. 5-20 и  фр. 20-40</a:t>
            </a:r>
            <a:endParaRPr lang="ru-RU" sz="1600" dirty="0"/>
          </a:p>
        </p:txBody>
      </p:sp>
      <p:sp>
        <p:nvSpPr>
          <p:cNvPr id="6" name="TextBox 1"/>
          <p:cNvSpPr txBox="1"/>
          <p:nvPr/>
        </p:nvSpPr>
        <p:spPr>
          <a:xfrm rot="19164022">
            <a:off x="4777114" y="5624984"/>
            <a:ext cx="2163953" cy="76693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i="1" u="none" strike="noStrike" dirty="0" err="1" smtClean="0">
                <a:latin typeface="Book Antiqua"/>
              </a:rPr>
              <a:t>Асфальтогранулят</a:t>
            </a:r>
            <a:r>
              <a:rPr lang="ru-RU" sz="1600" b="1" i="1" u="none" strike="noStrike" dirty="0" smtClean="0">
                <a:latin typeface="Book Antiqua"/>
              </a:rPr>
              <a:t/>
            </a:r>
            <a:br>
              <a:rPr lang="ru-RU" sz="1600" b="1" i="1" u="none" strike="noStrike" dirty="0" smtClean="0">
                <a:latin typeface="Book Antiqua"/>
              </a:rPr>
            </a:br>
            <a:r>
              <a:rPr lang="ru-RU" sz="1600" b="1" i="1" u="none" strike="noStrike" dirty="0" smtClean="0">
                <a:latin typeface="Book Antiqua"/>
              </a:rPr>
              <a:t>+ гравий фр. 5-20  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283968" y="260648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Прочность </a:t>
            </a:r>
            <a:r>
              <a:rPr lang="ru-RU" sz="2800" b="1" dirty="0" smtClean="0"/>
              <a:t>(28 </a:t>
            </a:r>
            <a:r>
              <a:rPr lang="ru-RU" sz="2800" b="1" dirty="0" smtClean="0"/>
              <a:t>суток)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07950" y="115888"/>
          <a:ext cx="712788" cy="649287"/>
        </p:xfrm>
        <a:graphic>
          <a:graphicData uri="http://schemas.openxmlformats.org/presentationml/2006/ole">
            <p:oleObj spid="_x0000_s23554" name="Picture" r:id="rId4" imgW="1124640" imgH="1134000" progId="Word.Picture.8">
              <p:embed/>
            </p:oleObj>
          </a:graphicData>
        </a:graphic>
      </p:graphicFrame>
      <p:sp>
        <p:nvSpPr>
          <p:cNvPr id="11" name="TextBox 1"/>
          <p:cNvSpPr txBox="1"/>
          <p:nvPr/>
        </p:nvSpPr>
        <p:spPr>
          <a:xfrm rot="19109117">
            <a:off x="3330222" y="5633992"/>
            <a:ext cx="2163952" cy="7669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i="1" u="none" strike="noStrike" dirty="0" err="1" smtClean="0">
                <a:latin typeface="Book Antiqua"/>
              </a:rPr>
              <a:t>Асфальтогранулят</a:t>
            </a:r>
            <a:r>
              <a:rPr lang="ru-RU" sz="1600" b="1" i="1" u="none" strike="noStrike" dirty="0" smtClean="0">
                <a:latin typeface="Book Antiqua"/>
              </a:rPr>
              <a:t/>
            </a:r>
            <a:br>
              <a:rPr lang="ru-RU" sz="1600" b="1" i="1" u="none" strike="noStrike" dirty="0" smtClean="0">
                <a:latin typeface="Book Antiqua"/>
              </a:rPr>
            </a:br>
            <a:r>
              <a:rPr lang="ru-RU" sz="1600" b="1" i="1" u="none" strike="noStrike" dirty="0" smtClean="0">
                <a:latin typeface="Book Antiqua"/>
              </a:rPr>
              <a:t>+ песок отсев</a:t>
            </a:r>
            <a:endParaRPr lang="ru-RU" sz="1600" dirty="0"/>
          </a:p>
        </p:txBody>
      </p:sp>
      <p:sp>
        <p:nvSpPr>
          <p:cNvPr id="12" name="TextBox 1"/>
          <p:cNvSpPr txBox="1"/>
          <p:nvPr/>
        </p:nvSpPr>
        <p:spPr>
          <a:xfrm rot="19122042">
            <a:off x="2035688" y="5631894"/>
            <a:ext cx="2163952" cy="7669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i="1" u="none" strike="noStrike" dirty="0" err="1" smtClean="0">
                <a:latin typeface="Book Antiqua"/>
              </a:rPr>
              <a:t>Асфальтогранулят</a:t>
            </a:r>
            <a:r>
              <a:rPr lang="ru-RU" sz="1600" b="1" i="1" u="none" strike="noStrike" dirty="0" smtClean="0">
                <a:latin typeface="Book Antiqua"/>
              </a:rPr>
              <a:t/>
            </a:r>
            <a:br>
              <a:rPr lang="ru-RU" sz="1600" b="1" i="1" u="none" strike="noStrike" dirty="0" smtClean="0">
                <a:latin typeface="Book Antiqua"/>
              </a:rPr>
            </a:br>
            <a:r>
              <a:rPr lang="ru-RU" sz="1600" b="1" i="1" u="none" strike="noStrike" dirty="0" smtClean="0">
                <a:latin typeface="Book Antiqua"/>
              </a:rPr>
              <a:t>+ ЩПС</a:t>
            </a:r>
            <a:endParaRPr lang="ru-RU" sz="1600" dirty="0"/>
          </a:p>
        </p:txBody>
      </p:sp>
      <p:sp>
        <p:nvSpPr>
          <p:cNvPr id="13" name="TextBox 1"/>
          <p:cNvSpPr txBox="1"/>
          <p:nvPr/>
        </p:nvSpPr>
        <p:spPr>
          <a:xfrm rot="19155141">
            <a:off x="453490" y="5647689"/>
            <a:ext cx="2194747" cy="67104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u="none" strike="noStrike" dirty="0" err="1" smtClean="0">
                <a:latin typeface="Book Antiqua"/>
                <a:ea typeface="+mn-ea"/>
                <a:cs typeface="+mn-cs"/>
              </a:rPr>
              <a:t>Асфальтогранулят</a:t>
            </a:r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6632"/>
            <a:ext cx="39959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107950" y="115888"/>
          <a:ext cx="712788" cy="649287"/>
        </p:xfrm>
        <a:graphic>
          <a:graphicData uri="http://schemas.openxmlformats.org/presentationml/2006/ole">
            <p:oleObj spid="_x0000_s21506" name="Picture" r:id="rId3" imgW="1124640" imgH="1134000" progId="Word.Picture.8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КГКУ «Алтайавтодор»</a:t>
            </a:r>
            <a:b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Центральная строительная лаборатория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ysClr val="window" lastClr="FFFFFF"/>
      </a:lt1>
      <a:dk2>
        <a:srgbClr val="2C2C2C"/>
      </a:dk2>
      <a:lt2>
        <a:srgbClr val="C9C2D1"/>
      </a:lt2>
      <a:accent1>
        <a:srgbClr val="CEB966"/>
      </a:accent1>
      <a:accent2>
        <a:srgbClr val="9CB084"/>
      </a:accent2>
      <a:accent3>
        <a:srgbClr val="7A787F"/>
      </a:accent3>
      <a:accent4>
        <a:srgbClr val="C3CFB5"/>
      </a:accent4>
      <a:accent5>
        <a:srgbClr val="758C5A"/>
      </a:accent5>
      <a:accent6>
        <a:srgbClr val="908E95"/>
      </a:accent6>
      <a:hlink>
        <a:srgbClr val="5F5E64"/>
      </a:hlink>
      <a:folHlink>
        <a:srgbClr val="C2C1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268</TotalTime>
  <Words>253</Words>
  <Application>Microsoft Office PowerPoint</Application>
  <PresentationFormat>Экран (4:3)</PresentationFormat>
  <Paragraphs>106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Апекс</vt:lpstr>
      <vt:lpstr>Picture</vt:lpstr>
      <vt:lpstr>МИНИСТЕРСТВО   СТРОИТЕЛЬСТВА, ТРАНСПОРТА,  ЖИЛИЩНО-КОММУНАЛЬНОГО ХОЗЯЙСТВА АЛТАЙСКОГО КРАЯ КГКУ «Алтайавтодор» Центральная строительная лаборатория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Rannev</cp:lastModifiedBy>
  <cp:revision>37</cp:revision>
  <dcterms:created xsi:type="dcterms:W3CDTF">2017-03-09T10:05:36Z</dcterms:created>
  <dcterms:modified xsi:type="dcterms:W3CDTF">2017-03-13T11:20:27Z</dcterms:modified>
</cp:coreProperties>
</file>