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2" r:id="rId8"/>
    <p:sldId id="261" r:id="rId9"/>
    <p:sldId id="264" r:id="rId10"/>
    <p:sldId id="265" r:id="rId11"/>
    <p:sldId id="266" r:id="rId12"/>
    <p:sldId id="267" r:id="rId13"/>
    <p:sldId id="268" r:id="rId14"/>
    <p:sldId id="271" r:id="rId15"/>
    <p:sldId id="269" r:id="rId16"/>
    <p:sldId id="270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398" autoAdjust="0"/>
  </p:normalViewPr>
  <p:slideViewPr>
    <p:cSldViewPr>
      <p:cViewPr varScale="1">
        <p:scale>
          <a:sx n="63" d="100"/>
          <a:sy n="63" d="100"/>
        </p:scale>
        <p:origin x="-156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4E160-94E5-4DC7-B0FD-A4E65448D48A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D3E54-F231-4102-A594-4A525F5CDE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4E160-94E5-4DC7-B0FD-A4E65448D48A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D3E54-F231-4102-A594-4A525F5CDE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4E160-94E5-4DC7-B0FD-A4E65448D48A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D3E54-F231-4102-A594-4A525F5CDE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4E160-94E5-4DC7-B0FD-A4E65448D48A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D3E54-F231-4102-A594-4A525F5CDE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4E160-94E5-4DC7-B0FD-A4E65448D48A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D3E54-F231-4102-A594-4A525F5CDE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4E160-94E5-4DC7-B0FD-A4E65448D48A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D3E54-F231-4102-A594-4A525F5CDE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4E160-94E5-4DC7-B0FD-A4E65448D48A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D3E54-F231-4102-A594-4A525F5CDE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4E160-94E5-4DC7-B0FD-A4E65448D48A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D3E54-F231-4102-A594-4A525F5CDE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4E160-94E5-4DC7-B0FD-A4E65448D48A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D3E54-F231-4102-A594-4A525F5CDE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4E160-94E5-4DC7-B0FD-A4E65448D48A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D3E54-F231-4102-A594-4A525F5CDE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4E160-94E5-4DC7-B0FD-A4E65448D48A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D3E54-F231-4102-A594-4A525F5CDE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F4E160-94E5-4DC7-B0FD-A4E65448D48A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ED3E54-F231-4102-A594-4A525F5CDE2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4581128"/>
            <a:ext cx="6400800" cy="1752600"/>
          </a:xfrm>
        </p:spPr>
        <p:txBody>
          <a:bodyPr/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Директор филиала г. Кемерово</a:t>
            </a:r>
          </a:p>
          <a:p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</a:rPr>
              <a:t>Вершинин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 Александр Владимирович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6" name="Picture 1" descr="C:\Users\dementyev\Documents\KORRUS.RU\Лого\logo_korrus_teh_проз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92696"/>
            <a:ext cx="8974137" cy="37814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395537" y="263261"/>
            <a:ext cx="597666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Microsoft YaHei" pitchFamily="34" charset="-122"/>
                <a:cs typeface="Arial" pitchFamily="34" charset="0"/>
              </a:rPr>
              <a:t>Бункер хранения горячей смеси оборудован бункером отбракованного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Microsoft YaHei" pitchFamily="34" charset="-122"/>
                <a:cs typeface="Arial" pitchFamily="34" charset="0"/>
              </a:rPr>
              <a:t>материала. Любая смесь, признанная дефектной, может быть выгружена в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Microsoft YaHei" pitchFamily="34" charset="-122"/>
                <a:cs typeface="Arial" pitchFamily="34" charset="0"/>
              </a:rPr>
              <a:t>этот бункер, а затем разгружена и утилизирована с помощью грузовиков.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1844824"/>
            <a:ext cx="4680520" cy="4797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" descr="C:\Users\dementyev\Documents\KORRUS.RU\Лого\logo_korrus_teh_проз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188640"/>
            <a:ext cx="2498370" cy="10527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3568" y="620688"/>
            <a:ext cx="612068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Скип </a:t>
            </a:r>
            <a:r>
              <a:rPr lang="ru-RU" dirty="0"/>
              <a:t>двигается вдоль пути с помощью привода с частотным управлением. На пути установлены концевые выключатели. Привод и трансмиссия скипа с частотным управлением обеспечивает стабильную и надежную работу оборудования.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0844" y="2132856"/>
            <a:ext cx="3272324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3429000"/>
            <a:ext cx="4621829" cy="2689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611560" y="4941168"/>
            <a:ext cx="338437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Для повышения безопасности </a:t>
            </a:r>
            <a:r>
              <a:rPr lang="ru-RU" dirty="0" err="1" smtClean="0"/>
              <a:t>использутся</a:t>
            </a:r>
            <a:r>
              <a:rPr lang="ru-RU" dirty="0" smtClean="0"/>
              <a:t> разные типы датчиков. </a:t>
            </a:r>
            <a:endParaRPr lang="ru-RU" dirty="0"/>
          </a:p>
        </p:txBody>
      </p:sp>
      <p:pic>
        <p:nvPicPr>
          <p:cNvPr id="8" name="Picture 1" descr="C:\Users\dementyev\Documents\KORRUS.RU\Лого\logo_korrus_teh_проз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45630" y="188640"/>
            <a:ext cx="2498370" cy="10527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1628800"/>
            <a:ext cx="8071567" cy="4842941"/>
          </a:xfrm>
          <a:prstGeom prst="rect">
            <a:avLst/>
          </a:prstGeom>
        </p:spPr>
      </p:pic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dirty="0" smtClean="0"/>
              <a:t>Старение битума</a:t>
            </a:r>
            <a:endParaRPr lang="ru-RU" dirty="0"/>
          </a:p>
        </p:txBody>
      </p:sp>
      <p:pic>
        <p:nvPicPr>
          <p:cNvPr id="4" name="Picture 1" descr="C:\Users\dementyev\Documents\KORRUS.RU\Лого\logo_korrus_teh_проз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45630" y="0"/>
            <a:ext cx="2498370" cy="10527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6986" y="1268760"/>
            <a:ext cx="2055731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5836" y="3861048"/>
            <a:ext cx="2060265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63888" y="1196752"/>
            <a:ext cx="2016224" cy="2365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63888" y="3861048"/>
            <a:ext cx="2088232" cy="247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56176" y="1124744"/>
            <a:ext cx="1800200" cy="24174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56176" y="3837851"/>
            <a:ext cx="1869284" cy="2471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Старение в зависимости от температуры</a:t>
            </a:r>
            <a:endParaRPr lang="ru-RU" sz="3200" b="1" dirty="0"/>
          </a:p>
        </p:txBody>
      </p:sp>
      <p:pic>
        <p:nvPicPr>
          <p:cNvPr id="11" name="Picture 1" descr="C:\Users\dementyev\Documents\KORRUS.RU\Лого\logo_korrus_teh_проз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444208" y="0"/>
            <a:ext cx="2498370" cy="10527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681038" y="4572008"/>
            <a:ext cx="76708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Фраза «теплая асфальтовая смесь» относится к продукту для укладки и уплотнения которого требуется температура на 30-50 °  ниже, чем традиционная температура укладки и уплотнения.</a:t>
            </a:r>
            <a:endParaRPr lang="en-US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500035" y="252393"/>
            <a:ext cx="743111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Добавки для производства теплых смесей</a:t>
            </a:r>
            <a:endParaRPr lang="it-IT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725" y="785794"/>
            <a:ext cx="7704138" cy="3671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467544" y="332656"/>
            <a:ext cx="583460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Из 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27 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поставленных заводов только 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3 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без бункеров накопителей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6" name="Picture 2" descr="C:\Users\DNS\Desktop\бункера\Фото\100_327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628800"/>
            <a:ext cx="4023617" cy="3017713"/>
          </a:xfrm>
          <a:prstGeom prst="rect">
            <a:avLst/>
          </a:prstGeom>
          <a:noFill/>
        </p:spPr>
      </p:pic>
      <p:pic>
        <p:nvPicPr>
          <p:cNvPr id="1027" name="Picture 3" descr="C:\Users\DNS\Desktop\бункера\Фото\dg2000_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684584" y="4221088"/>
            <a:ext cx="4211017" cy="2809538"/>
          </a:xfrm>
          <a:prstGeom prst="rect">
            <a:avLst/>
          </a:prstGeom>
          <a:noFill/>
        </p:spPr>
      </p:pic>
      <p:pic>
        <p:nvPicPr>
          <p:cNvPr id="1028" name="Picture 4" descr="C:\Users\DNS\Desktop\бункера\Фото\dg2000_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03094" y="1628800"/>
            <a:ext cx="5240906" cy="3496667"/>
          </a:xfrm>
          <a:prstGeom prst="rect">
            <a:avLst/>
          </a:prstGeom>
          <a:noFill/>
        </p:spPr>
      </p:pic>
      <p:pic>
        <p:nvPicPr>
          <p:cNvPr id="1029" name="Picture 5" descr="C:\Users\DNS\Desktop\бункера\Фото\dg2500_vad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63888" y="4509120"/>
            <a:ext cx="4489168" cy="2995117"/>
          </a:xfrm>
          <a:prstGeom prst="rect">
            <a:avLst/>
          </a:prstGeom>
          <a:noFill/>
        </p:spPr>
      </p:pic>
      <p:pic>
        <p:nvPicPr>
          <p:cNvPr id="9" name="Picture 1" descr="C:\Users\dementyev\Documents\KORRUS.RU\Лого\logo_korrus_teh_проз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44208" y="188640"/>
            <a:ext cx="2498370" cy="10527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780928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Спасибо за внимание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86048"/>
            <a:ext cx="9144000" cy="56859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" descr="C:\Users\dementyev\Documents\KORRUS.RU\Лого\logo_korrus_teh_проз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45630" y="0"/>
            <a:ext cx="2498370" cy="10527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62474"/>
            <a:ext cx="9143999" cy="5733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" descr="C:\Users\dementyev\Documents\KORRUS.RU\Лого\logo_korrus_teh_проз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45630" y="0"/>
            <a:ext cx="2498370" cy="10527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526479"/>
            <a:ext cx="9144000" cy="5710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" descr="C:\Users\dementyev\Documents\KORRUS.RU\Лого\logo_korrus_teh_проз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45630" y="0"/>
            <a:ext cx="2498370" cy="10527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90872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Для Ваших условий предлагаем 2 вида бункеров</a:t>
            </a:r>
            <a:endParaRPr lang="ru-RU" dirty="0"/>
          </a:p>
        </p:txBody>
      </p:sp>
      <p:pic>
        <p:nvPicPr>
          <p:cNvPr id="5122" name="Picture 2" descr="100_3275"/>
          <p:cNvPicPr>
            <a:picLocks noChangeAspect="1" noChangeArrowheads="1"/>
          </p:cNvPicPr>
          <p:nvPr/>
        </p:nvPicPr>
        <p:blipFill>
          <a:blip r:embed="rId2" cstate="print"/>
          <a:srcRect l="42285" t="31737"/>
          <a:stretch>
            <a:fillRect/>
          </a:stretch>
        </p:blipFill>
        <p:spPr bwMode="auto">
          <a:xfrm>
            <a:off x="467544" y="2516839"/>
            <a:ext cx="3888432" cy="34395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 descr="P1000052"/>
          <p:cNvPicPr>
            <a:picLocks noChangeAspect="1" noChangeArrowheads="1"/>
          </p:cNvPicPr>
          <p:nvPr/>
        </p:nvPicPr>
        <p:blipFill>
          <a:blip r:embed="rId3" cstate="print"/>
          <a:srcRect l="19038" t="10092" r="18820" b="3773"/>
          <a:stretch>
            <a:fillRect/>
          </a:stretch>
        </p:blipFill>
        <p:spPr bwMode="auto">
          <a:xfrm>
            <a:off x="4644008" y="2492896"/>
            <a:ext cx="3688878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" descr="C:\Users\dementyev\Documents\KORRUS.RU\Лого\logo_korrus_teh_проз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4208" y="0"/>
            <a:ext cx="2498370" cy="10527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r>
              <a:rPr lang="ru-RU" sz="1800" b="1" dirty="0">
                <a:solidFill>
                  <a:schemeClr val="accent1">
                    <a:lumMod val="75000"/>
                  </a:schemeClr>
                </a:solidFill>
              </a:rPr>
              <a:t>Бункер-накопитель бокового расположения</a:t>
            </a:r>
            <a:r>
              <a:rPr lang="ru-RU" sz="1800" dirty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1800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sz="1800" b="1" dirty="0">
                <a:solidFill>
                  <a:schemeClr val="accent1">
                    <a:lumMod val="75000"/>
                  </a:schemeClr>
                </a:solidFill>
              </a:rPr>
              <a:t>D</a:t>
            </a:r>
            <a:r>
              <a:rPr lang="ru-RU" sz="1800" b="1" dirty="0">
                <a:solidFill>
                  <a:schemeClr val="accent1">
                    <a:lumMod val="75000"/>
                  </a:schemeClr>
                </a:solidFill>
              </a:rPr>
              <a:t>&amp;</a:t>
            </a:r>
            <a:r>
              <a:rPr lang="en-US" sz="1800" b="1" dirty="0">
                <a:solidFill>
                  <a:schemeClr val="accent1">
                    <a:lumMod val="75000"/>
                  </a:schemeClr>
                </a:solidFill>
              </a:rPr>
              <a:t>G </a:t>
            </a:r>
            <a:r>
              <a:rPr lang="en-US" sz="1800" b="1" dirty="0" smtClean="0">
                <a:solidFill>
                  <a:schemeClr val="accent1">
                    <a:lumMod val="75000"/>
                  </a:schemeClr>
                </a:solidFill>
              </a:rPr>
              <a:t>MACHINERY</a:t>
            </a: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</a:rPr>
              <a:t> ТРАНСПОРТАБЕЛЬНЫЙ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1800" b="1" dirty="0">
                <a:solidFill>
                  <a:schemeClr val="accent1">
                    <a:lumMod val="75000"/>
                  </a:schemeClr>
                </a:solidFill>
              </a:rPr>
              <a:t>ОБЪЁМ </a:t>
            </a:r>
            <a:r>
              <a:rPr lang="ru-RU" sz="1800" b="1" u="sng" dirty="0">
                <a:solidFill>
                  <a:schemeClr val="accent1">
                    <a:lumMod val="75000"/>
                  </a:schemeClr>
                </a:solidFill>
              </a:rPr>
              <a:t>50 м</a:t>
            </a:r>
            <a:r>
              <a:rPr lang="ru-RU" sz="1800" b="1" u="sng" baseline="30000" dirty="0">
                <a:solidFill>
                  <a:schemeClr val="accent1">
                    <a:lumMod val="75000"/>
                  </a:schemeClr>
                </a:solidFill>
              </a:rPr>
              <a:t>3</a:t>
            </a:r>
            <a:r>
              <a:rPr lang="ru-RU" sz="18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118051"/>
            <a:ext cx="4824536" cy="4002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323528" y="5207133"/>
            <a:ext cx="91440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>Б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>ункер-накопитель готового асфальта "</a:t>
            </a:r>
            <a:r>
              <a:rPr kumimoji="0" lang="it-IT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Microsoft YaHei" pitchFamily="34" charset="-122"/>
                <a:cs typeface="Tahoma" pitchFamily="34" charset="0"/>
              </a:rPr>
              <a:t>CCPG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Microsoft YaHei" pitchFamily="34" charset="-122"/>
                <a:cs typeface="Tahoma" pitchFamily="34" charset="0"/>
              </a:rPr>
              <a:t>5</a:t>
            </a:r>
            <a:r>
              <a:rPr kumimoji="0" lang="it-IT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Microsoft YaHei" pitchFamily="34" charset="-122"/>
                <a:cs typeface="Tahoma" pitchFamily="34" charset="0"/>
              </a:rPr>
              <a:t>0</a:t>
            </a: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Microsoft YaHei" pitchFamily="34" charset="-122"/>
                <a:cs typeface="Tahoma" pitchFamily="34" charset="0"/>
              </a:rPr>
              <a:t>D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>" в стороне: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>количество камер 2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>шт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>, с электропневматическим управлением из кабины. 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>объём камер 25+25=50 м</a:t>
            </a:r>
            <a:r>
              <a:rPr kumimoji="0" lang="ru-RU" sz="1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>3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> (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>~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>90 т).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Microsoft YaHei" pitchFamily="34" charset="-122"/>
                <a:cs typeface="Arial" pitchFamily="34" charset="0"/>
              </a:rPr>
              <a:t>Вместимость скипа: 1,3 м</a:t>
            </a:r>
            <a:r>
              <a:rPr kumimoji="0" lang="ru-RU" sz="1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Microsoft YaHei" pitchFamily="34" charset="-122"/>
                <a:cs typeface="Arial" pitchFamily="34" charset="0"/>
              </a:rPr>
              <a:t>3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Microsoft YaHei" pitchFamily="34" charset="-122"/>
                <a:cs typeface="Arial" pitchFamily="34" charset="0"/>
              </a:rPr>
              <a:t>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Microsoft YaHei" pitchFamily="34" charset="-122"/>
                <a:cs typeface="Arial" pitchFamily="34" charset="0"/>
              </a:rPr>
              <a:t>Вместимость бункера для бракованных замесов: 2,5 м</a:t>
            </a:r>
            <a:r>
              <a:rPr kumimoji="0" lang="ru-RU" sz="1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Microsoft YaHei" pitchFamily="34" charset="-122"/>
                <a:cs typeface="Arial" pitchFamily="34" charset="0"/>
              </a:rPr>
              <a:t>3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Microsoft YaHei" pitchFamily="34" charset="-122"/>
                <a:cs typeface="Arial" pitchFamily="34" charset="0"/>
              </a:rPr>
              <a:t>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Microsoft YaHei" pitchFamily="34" charset="-122"/>
                <a:cs typeface="Arial" pitchFamily="34" charset="0"/>
              </a:rPr>
              <a:t>Лебёдка с частотным управлением мощностью: 37 кВт.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Microsoft YaHei" pitchFamily="34" charset="-122"/>
                <a:cs typeface="Arial" pitchFamily="34" charset="0"/>
              </a:rPr>
              <a:t>Привод подъёма скипового пути: 0,6 кВт.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1" descr="C:\Users\dementyev\Documents\KORRUS.RU\Лого\logo_korrus_teh_проз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45630" y="0"/>
            <a:ext cx="2498370" cy="10527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ru-RU" sz="1800" b="1" dirty="0">
                <a:solidFill>
                  <a:schemeClr val="accent1">
                    <a:lumMod val="75000"/>
                  </a:schemeClr>
                </a:solidFill>
              </a:rPr>
              <a:t>Бункер-накопитель бокового расположения</a:t>
            </a:r>
            <a:r>
              <a:rPr lang="ru-RU" sz="1800" dirty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1800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sz="1800" b="1" dirty="0">
                <a:solidFill>
                  <a:schemeClr val="accent1">
                    <a:lumMod val="75000"/>
                  </a:schemeClr>
                </a:solidFill>
              </a:rPr>
              <a:t>D</a:t>
            </a:r>
            <a:r>
              <a:rPr lang="ru-RU" sz="1800" b="1" dirty="0">
                <a:solidFill>
                  <a:schemeClr val="accent1">
                    <a:lumMod val="75000"/>
                  </a:schemeClr>
                </a:solidFill>
              </a:rPr>
              <a:t>&amp;</a:t>
            </a:r>
            <a:r>
              <a:rPr lang="en-US" sz="1800" b="1" dirty="0">
                <a:solidFill>
                  <a:schemeClr val="accent1">
                    <a:lumMod val="75000"/>
                  </a:schemeClr>
                </a:solidFill>
              </a:rPr>
              <a:t>G </a:t>
            </a:r>
            <a:r>
              <a:rPr lang="en-US" sz="1800" b="1" dirty="0" smtClean="0">
                <a:solidFill>
                  <a:schemeClr val="accent1">
                    <a:lumMod val="75000"/>
                  </a:schemeClr>
                </a:solidFill>
              </a:rPr>
              <a:t>MACHINERY</a:t>
            </a: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</a:rPr>
              <a:t> ТРАНСПОРТАБЕЛЬНЫЙ</a:t>
            </a:r>
            <a:r>
              <a:rPr lang="ru-RU" sz="1800" dirty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1800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1800" b="1" dirty="0">
                <a:solidFill>
                  <a:schemeClr val="accent1">
                    <a:lumMod val="75000"/>
                  </a:schemeClr>
                </a:solidFill>
              </a:rPr>
              <a:t>ОБЪЁМ </a:t>
            </a:r>
            <a:r>
              <a:rPr lang="ru-RU" sz="1800" b="1" u="sng" dirty="0">
                <a:solidFill>
                  <a:schemeClr val="accent1">
                    <a:lumMod val="75000"/>
                  </a:schemeClr>
                </a:solidFill>
              </a:rPr>
              <a:t>35+45 м</a:t>
            </a:r>
            <a:r>
              <a:rPr lang="ru-RU" sz="1800" b="1" u="sng" baseline="30000" dirty="0">
                <a:solidFill>
                  <a:schemeClr val="accent1">
                    <a:lumMod val="75000"/>
                  </a:schemeClr>
                </a:solidFill>
              </a:rPr>
              <a:t>3</a:t>
            </a:r>
            <a:r>
              <a:rPr lang="ru-RU" sz="18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292080" y="1700808"/>
            <a:ext cx="3600400" cy="4392488"/>
          </a:xfrm>
        </p:spPr>
        <p:txBody>
          <a:bodyPr>
            <a:normAutofit fontScale="62500" lnSpcReduction="20000"/>
          </a:bodyPr>
          <a:lstStyle/>
          <a:p>
            <a:r>
              <a:rPr lang="ru-RU" b="1" dirty="0"/>
              <a:t>Бункер-накопитель готового асфальта </a:t>
            </a:r>
            <a:r>
              <a:rPr lang="ru-RU" b="1" u="sng" dirty="0"/>
              <a:t>в стороне:</a:t>
            </a:r>
            <a:endParaRPr lang="ru-RU" dirty="0"/>
          </a:p>
          <a:p>
            <a:pPr lvl="0"/>
            <a:r>
              <a:rPr lang="ru-RU" dirty="0"/>
              <a:t>количество камер 2 </a:t>
            </a:r>
            <a:r>
              <a:rPr lang="ru-RU" dirty="0" err="1"/>
              <a:t>шт</a:t>
            </a:r>
            <a:r>
              <a:rPr lang="ru-RU" dirty="0"/>
              <a:t>, с электропневматическим управлением из кабины. </a:t>
            </a:r>
          </a:p>
          <a:p>
            <a:pPr lvl="0"/>
            <a:r>
              <a:rPr lang="ru-RU" dirty="0"/>
              <a:t>объём камер 35+45=80 м</a:t>
            </a:r>
            <a:r>
              <a:rPr lang="ru-RU" baseline="30000" dirty="0"/>
              <a:t>3</a:t>
            </a:r>
            <a:r>
              <a:rPr lang="ru-RU" dirty="0"/>
              <a:t> (</a:t>
            </a:r>
            <a:r>
              <a:rPr lang="en-US" dirty="0"/>
              <a:t>~</a:t>
            </a:r>
            <a:r>
              <a:rPr lang="ru-RU" dirty="0"/>
              <a:t>150 т).</a:t>
            </a:r>
          </a:p>
          <a:p>
            <a:pPr lvl="0"/>
            <a:r>
              <a:rPr lang="ru-RU" dirty="0"/>
              <a:t>Вместимость скипа: 1,9 м</a:t>
            </a:r>
            <a:r>
              <a:rPr lang="ru-RU" baseline="30000" dirty="0"/>
              <a:t>3</a:t>
            </a:r>
            <a:r>
              <a:rPr lang="ru-RU" dirty="0"/>
              <a:t>.</a:t>
            </a:r>
          </a:p>
          <a:p>
            <a:pPr lvl="0"/>
            <a:r>
              <a:rPr lang="ru-RU" dirty="0"/>
              <a:t>Вместимость бункера для бракованных замесов: 3,0 м</a:t>
            </a:r>
            <a:r>
              <a:rPr lang="ru-RU" baseline="30000" dirty="0"/>
              <a:t>3</a:t>
            </a:r>
            <a:r>
              <a:rPr lang="ru-RU" dirty="0"/>
              <a:t>.</a:t>
            </a:r>
          </a:p>
          <a:p>
            <a:pPr lvl="0"/>
            <a:r>
              <a:rPr lang="ru-RU" dirty="0"/>
              <a:t>Привод скипа с инвертером: 55 кВт.</a:t>
            </a:r>
          </a:p>
          <a:p>
            <a:pPr lvl="0"/>
            <a:r>
              <a:rPr lang="ru-RU" dirty="0"/>
              <a:t>Привод </a:t>
            </a:r>
            <a:r>
              <a:rPr lang="ru-RU" dirty="0" err="1"/>
              <a:t>шаттла</a:t>
            </a:r>
            <a:r>
              <a:rPr lang="ru-RU" dirty="0"/>
              <a:t>: 3 кВт.</a:t>
            </a:r>
          </a:p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354927"/>
            <a:ext cx="4782426" cy="4594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" descr="C:\Users\dementyev\Documents\KORRUS.RU\Лого\logo_korrus_teh_проз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188640"/>
            <a:ext cx="2498370" cy="10527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Комплектующие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ведущих мировых производителей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683568" y="1700808"/>
          <a:ext cx="7560840" cy="4193543"/>
        </p:xfrm>
        <a:graphic>
          <a:graphicData uri="http://schemas.openxmlformats.org/drawingml/2006/table">
            <a:tbl>
              <a:tblPr/>
              <a:tblGrid>
                <a:gridCol w="3734309"/>
                <a:gridCol w="3826531"/>
              </a:tblGrid>
              <a:tr h="99409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Verdana"/>
                          <a:ea typeface="Times New Roman"/>
                          <a:cs typeface="Arial"/>
                        </a:rPr>
                        <a:t>КОМПОНЕНТ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Verdana"/>
                          <a:ea typeface="Times New Roman"/>
                          <a:cs typeface="Arial"/>
                        </a:rPr>
                        <a:t>ПРОИЗВОДИТЕЛЬ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</a:tr>
              <a:tr h="654558">
                <a:tc>
                  <a:txBody>
                    <a:bodyPr/>
                    <a:lstStyle/>
                    <a:p>
                      <a:pPr marL="117475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Verdana"/>
                          <a:ea typeface="Times New Roman"/>
                          <a:cs typeface="Arial"/>
                        </a:rPr>
                        <a:t>Частотный</a:t>
                      </a:r>
                      <a:r>
                        <a:rPr lang="ru-RU" sz="2000" baseline="0" dirty="0" smtClean="0">
                          <a:latin typeface="Verdana"/>
                          <a:ea typeface="Times New Roman"/>
                          <a:cs typeface="Arial"/>
                        </a:rPr>
                        <a:t> преобразователь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Verdana"/>
                          <a:ea typeface="Times New Roman"/>
                          <a:cs typeface="Arial"/>
                        </a:rPr>
                        <a:t>SCHNEIDER, </a:t>
                      </a:r>
                      <a:endParaRPr lang="en-US" sz="2000" dirty="0" smtClean="0">
                        <a:latin typeface="Verdana"/>
                        <a:ea typeface="Times New Roman"/>
                        <a:cs typeface="Arial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Verdana"/>
                          <a:ea typeface="Times New Roman"/>
                          <a:cs typeface="Arial"/>
                        </a:rPr>
                        <a:t>ФРАНЦИЯ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6222">
                <a:tc>
                  <a:txBody>
                    <a:bodyPr/>
                    <a:lstStyle/>
                    <a:p>
                      <a:pPr marL="117475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Verdana"/>
                          <a:ea typeface="Times New Roman"/>
                          <a:cs typeface="Arial"/>
                        </a:rPr>
                        <a:t>двигатель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Verdana"/>
                          <a:ea typeface="Times New Roman"/>
                          <a:cs typeface="Arial"/>
                        </a:rPr>
                        <a:t>SEW, ГЕРМАНИЯ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6222">
                <a:tc>
                  <a:txBody>
                    <a:bodyPr/>
                    <a:lstStyle/>
                    <a:p>
                      <a:pPr marL="117475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Verdana"/>
                          <a:ea typeface="Times New Roman"/>
                          <a:cs typeface="Arial"/>
                        </a:rPr>
                        <a:t>редуктор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Verdana"/>
                          <a:ea typeface="Times New Roman"/>
                          <a:cs typeface="Arial"/>
                        </a:rPr>
                        <a:t>SEW, ГЕРМАНИЯ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6222">
                <a:tc>
                  <a:txBody>
                    <a:bodyPr/>
                    <a:lstStyle/>
                    <a:p>
                      <a:pPr marL="117475">
                        <a:spcAft>
                          <a:spcPts val="0"/>
                        </a:spcAft>
                      </a:pPr>
                      <a:r>
                        <a:rPr lang="ru-RU" sz="2000">
                          <a:latin typeface="Verdana"/>
                          <a:ea typeface="Times New Roman"/>
                          <a:cs typeface="Arial"/>
                        </a:rPr>
                        <a:t>подшипник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Verdana"/>
                          <a:ea typeface="Times New Roman"/>
                          <a:cs typeface="Arial"/>
                        </a:rPr>
                        <a:t>SKF, </a:t>
                      </a:r>
                      <a:r>
                        <a:rPr lang="ru-RU" sz="2000" dirty="0" smtClean="0">
                          <a:latin typeface="Verdana"/>
                          <a:ea typeface="Times New Roman"/>
                          <a:cs typeface="Arial"/>
                        </a:rPr>
                        <a:t>ШВЕЦИЯ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6222">
                <a:tc>
                  <a:txBody>
                    <a:bodyPr/>
                    <a:lstStyle/>
                    <a:p>
                      <a:pPr marL="117475">
                        <a:spcAft>
                          <a:spcPts val="0"/>
                        </a:spcAft>
                      </a:pPr>
                      <a:r>
                        <a:rPr lang="ru-RU" sz="2000">
                          <a:latin typeface="Verdana"/>
                          <a:ea typeface="Times New Roman"/>
                          <a:cs typeface="Arial"/>
                        </a:rPr>
                        <a:t>пневматика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Verdana"/>
                          <a:ea typeface="Times New Roman"/>
                          <a:cs typeface="Arial"/>
                        </a:rPr>
                        <a:t>NORGREN,</a:t>
                      </a:r>
                      <a:endParaRPr lang="en-US" sz="2000" dirty="0" smtClean="0">
                        <a:latin typeface="Verdana"/>
                        <a:ea typeface="Times New Roman"/>
                        <a:cs typeface="Arial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Verdana"/>
                          <a:ea typeface="Times New Roman"/>
                          <a:cs typeface="Arial"/>
                        </a:rPr>
                        <a:t>АНГЛИЯ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4" name="Picture 1" descr="C:\Users\dementyev\Documents\KORRUS.RU\Лого\logo_korrus_teh_проз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45630" y="0"/>
            <a:ext cx="2498370" cy="1052736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289" y="3398029"/>
            <a:ext cx="1008112" cy="553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288" y="4005064"/>
            <a:ext cx="1008112" cy="553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Картинки по запросу шнайдер электрик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76256" y="2708920"/>
            <a:ext cx="1296144" cy="555671"/>
          </a:xfrm>
          <a:prstGeom prst="rect">
            <a:avLst/>
          </a:prstGeom>
          <a:noFill/>
        </p:spPr>
      </p:pic>
      <p:sp>
        <p:nvSpPr>
          <p:cNvPr id="1030" name="AutoShape 6" descr="Картинки по запросу скф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Картинки по запросу скф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4" name="AutoShape 10" descr="Картинки по запросу скф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6" name="Picture 12" descr="Картинки по запросу скф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92280" y="4653136"/>
            <a:ext cx="1152127" cy="588005"/>
          </a:xfrm>
          <a:prstGeom prst="rect">
            <a:avLst/>
          </a:prstGeom>
          <a:noFill/>
        </p:spPr>
      </p:pic>
      <p:pic>
        <p:nvPicPr>
          <p:cNvPr id="1038" name="Picture 14" descr="Картинки по запросу norgren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96136" y="5373216"/>
            <a:ext cx="2448272" cy="4406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72008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Бункер накопитель включает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323528" y="1484784"/>
            <a:ext cx="8411277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>Система автоматического опрыскивания скипа </a:t>
            </a: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>антиадгезионной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> жидкостью.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Microsoft YaHei" pitchFamily="34" charset="-122"/>
                <a:cs typeface="Arial" pitchFamily="34" charset="0"/>
              </a:rPr>
              <a:t>Жидкость, препятствующая налипанию, содержится под давлением в резервуаре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Microsoft YaHei" pitchFamily="34" charset="-122"/>
                <a:cs typeface="Arial" pitchFamily="34" charset="0"/>
              </a:rPr>
              <a:t>и распыляется с помощью сжатого воздуха. Система автоматического распыления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Microsoft YaHei" pitchFamily="34" charset="-122"/>
                <a:cs typeface="Arial" pitchFamily="34" charset="0"/>
              </a:rPr>
              <a:t>жидкости предотвращающей загрязнение и управляется специальной схемой в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Microsoft YaHei" pitchFamily="34" charset="-122"/>
                <a:cs typeface="Arial" pitchFamily="34" charset="0"/>
              </a:rPr>
              <a:t>системе управления.  После того как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Microsoft YaHei" pitchFamily="34" charset="-122"/>
                <a:cs typeface="Arial" pitchFamily="34" charset="0"/>
              </a:rPr>
              <a:t>шаттл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Microsoft YaHei" pitchFamily="34" charset="-122"/>
                <a:cs typeface="Arial" pitchFamily="34" charset="0"/>
              </a:rPr>
              <a:t> разгружает смесь и возвращается,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Microsoft YaHei" pitchFamily="34" charset="-122"/>
                <a:cs typeface="Arial" pitchFamily="34" charset="0"/>
              </a:rPr>
              <a:t>проходя зону распыления, система открывает электромагнитный клапан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Microsoft YaHei" pitchFamily="34" charset="-122"/>
                <a:cs typeface="Arial" pitchFamily="34" charset="0"/>
              </a:rPr>
              <a:t>форсунок-распылителей, чтобы равномерно нанести жидкость.  Переключатель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Microsoft YaHei" pitchFamily="34" charset="-122"/>
                <a:cs typeface="Arial" pitchFamily="34" charset="0"/>
              </a:rPr>
              <a:t>системы расположен на панели управления.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>Подогрев разгрузочных створок.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Microsoft YaHei" pitchFamily="34" charset="-122"/>
                <a:cs typeface="Arial" pitchFamily="34" charset="0"/>
              </a:rPr>
              <a:t>На створках устанавливается устройство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Microsoft YaHei" pitchFamily="34" charset="-122"/>
                <a:cs typeface="Arial" pitchFamily="34" charset="0"/>
              </a:rPr>
              <a:t>подогрева резистивного типа, слой стекловолоконной теплоизоляции и оцинкованная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Microsoft YaHei" pitchFamily="34" charset="-122"/>
                <a:cs typeface="Arial" pitchFamily="34" charset="0"/>
              </a:rPr>
              <a:t>обшивка,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>мощность подогрева: 6х0,8 кВт.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Microsoft YaHei" pitchFamily="34" charset="-122"/>
                <a:cs typeface="Arial" pitchFamily="34" charset="0"/>
              </a:rPr>
              <a:t>Электропневматическая система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Microsoft YaHei" pitchFamily="34" charset="-122"/>
                <a:cs typeface="Arial" pitchFamily="34" charset="0"/>
              </a:rPr>
              <a:t> включает в себя цилиндры, электромагнитный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Microsoft YaHei" pitchFamily="34" charset="-122"/>
                <a:cs typeface="Arial" pitchFamily="34" charset="0"/>
              </a:rPr>
              <a:t>клапаны,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Microsoft YaHei" pitchFamily="34" charset="-122"/>
                <a:cs typeface="Arial" pitchFamily="34" charset="0"/>
              </a:rPr>
              <a:t>коннекторы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Microsoft YaHei" pitchFamily="34" charset="-122"/>
                <a:cs typeface="Arial" pitchFamily="34" charset="0"/>
              </a:rPr>
              <a:t>, нейлоновую трубу и т.п.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>
              <a:latin typeface="Verdana" pitchFamily="34" charset="0"/>
              <a:ea typeface="Microsoft YaHei" pitchFamily="34" charset="-122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5085184"/>
            <a:ext cx="8136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Защита от пересыпа. </a:t>
            </a:r>
            <a:r>
              <a:rPr lang="ru-RU" dirty="0" smtClean="0"/>
              <a:t>Бункер оснащен </a:t>
            </a:r>
            <a:r>
              <a:rPr lang="ru-RU" dirty="0"/>
              <a:t>датчиком верхнего уровня (соединённый с акустическим и световым сигналом тревоги)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5733256"/>
            <a:ext cx="83529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Теплоизоляция. </a:t>
            </a:r>
            <a:r>
              <a:rPr lang="ru-RU" dirty="0" smtClean="0"/>
              <a:t>Бункер покрыт </a:t>
            </a:r>
            <a:r>
              <a:rPr lang="ru-RU" dirty="0"/>
              <a:t>теплоизоляционным слоем минеральной </a:t>
            </a:r>
            <a:r>
              <a:rPr lang="ru-RU" dirty="0" smtClean="0"/>
              <a:t>ваты не менее 70 мм.</a:t>
            </a:r>
            <a:endParaRPr lang="ru-RU" dirty="0"/>
          </a:p>
        </p:txBody>
      </p:sp>
      <p:pic>
        <p:nvPicPr>
          <p:cNvPr id="8" name="Picture 1" descr="C:\Users\dementyev\Documents\KORRUS.RU\Лого\logo_korrus_teh_проз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4208" y="188640"/>
            <a:ext cx="2498370" cy="10527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3010</TotalTime>
  <Words>432</Words>
  <Application>Microsoft Office PowerPoint</Application>
  <PresentationFormat>Экран (4:3)</PresentationFormat>
  <Paragraphs>64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Слайд 2</vt:lpstr>
      <vt:lpstr>Слайд 3</vt:lpstr>
      <vt:lpstr>Слайд 4</vt:lpstr>
      <vt:lpstr>Для Ваших условий предлагаем 2 вида бункеров</vt:lpstr>
      <vt:lpstr>Бункер-накопитель бокового расположения D&amp;G MACHINERY ТРАНСПОРТАБЕЛЬНЫЙ ОБЪЁМ 50 м3 </vt:lpstr>
      <vt:lpstr>Бункер-накопитель бокового расположения D&amp;G MACHINERY ТРАНСПОРТАБЕЛЬНЫЙ ОБЪЁМ 35+45 м3 </vt:lpstr>
      <vt:lpstr>Комплектующие ведущих мировых производителей</vt:lpstr>
      <vt:lpstr>Бункер накопитель включает</vt:lpstr>
      <vt:lpstr>Слайд 10</vt:lpstr>
      <vt:lpstr>Слайд 11</vt:lpstr>
      <vt:lpstr>Старение битума</vt:lpstr>
      <vt:lpstr>Старение в зависимости от температуры</vt:lpstr>
      <vt:lpstr>Слайд 14</vt:lpstr>
      <vt:lpstr>Слайд 15</vt:lpstr>
      <vt:lpstr>Спасибо за внимание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DNS</dc:creator>
  <cp:lastModifiedBy>a986</cp:lastModifiedBy>
  <cp:revision>8</cp:revision>
  <dcterms:created xsi:type="dcterms:W3CDTF">2017-03-02T10:38:01Z</dcterms:created>
  <dcterms:modified xsi:type="dcterms:W3CDTF">2017-03-14T07:00:05Z</dcterms:modified>
</cp:coreProperties>
</file>