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9" r:id="rId3"/>
    <p:sldId id="271" r:id="rId4"/>
    <p:sldId id="259" r:id="rId5"/>
    <p:sldId id="272" r:id="rId6"/>
    <p:sldId id="266" r:id="rId7"/>
    <p:sldId id="258" r:id="rId8"/>
    <p:sldId id="261" r:id="rId9"/>
    <p:sldId id="285" r:id="rId10"/>
    <p:sldId id="286" r:id="rId11"/>
    <p:sldId id="274" r:id="rId12"/>
    <p:sldId id="287" r:id="rId13"/>
    <p:sldId id="276" r:id="rId14"/>
    <p:sldId id="277" r:id="rId15"/>
    <p:sldId id="278" r:id="rId16"/>
    <p:sldId id="281" r:id="rId17"/>
    <p:sldId id="282" r:id="rId18"/>
    <p:sldId id="283" r:id="rId19"/>
    <p:sldId id="275" r:id="rId20"/>
    <p:sldId id="284" r:id="rId21"/>
    <p:sldId id="279" r:id="rId22"/>
    <p:sldId id="288" r:id="rId23"/>
    <p:sldId id="267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78034"/>
    <a:srgbClr val="3F4D23"/>
    <a:srgbClr val="80808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 autoAdjust="0"/>
    <p:restoredTop sz="94607" autoAdjust="0"/>
  </p:normalViewPr>
  <p:slideViewPr>
    <p:cSldViewPr>
      <p:cViewPr>
        <p:scale>
          <a:sx n="70" d="100"/>
          <a:sy n="70" d="100"/>
        </p:scale>
        <p:origin x="-1302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E1963E-5054-4065-A471-3662A7FCAB71}" type="datetimeFigureOut">
              <a:rPr lang="ru-RU" smtClean="0"/>
              <a:pPr/>
              <a:t>14.03.2017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CE28D8-D81E-4D55-A0EE-C8285DB98572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E1963E-5054-4065-A471-3662A7FCAB71}" type="datetimeFigureOut">
              <a:rPr lang="ru-RU" smtClean="0"/>
              <a:pPr/>
              <a:t>14.03.2017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CE28D8-D81E-4D55-A0EE-C8285DB98572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E1963E-5054-4065-A471-3662A7FCAB71}" type="datetimeFigureOut">
              <a:rPr lang="ru-RU" smtClean="0"/>
              <a:pPr/>
              <a:t>14.03.2017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CE28D8-D81E-4D55-A0EE-C8285DB98572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E1963E-5054-4065-A471-3662A7FCAB71}" type="datetimeFigureOut">
              <a:rPr lang="ru-RU" smtClean="0"/>
              <a:pPr/>
              <a:t>14.03.2017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CE28D8-D81E-4D55-A0EE-C8285DB98572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E1963E-5054-4065-A471-3662A7FCAB71}" type="datetimeFigureOut">
              <a:rPr lang="ru-RU" smtClean="0"/>
              <a:pPr/>
              <a:t>14.03.2017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CE28D8-D81E-4D55-A0EE-C8285DB98572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E1963E-5054-4065-A471-3662A7FCAB71}" type="datetimeFigureOut">
              <a:rPr lang="ru-RU" smtClean="0"/>
              <a:pPr/>
              <a:t>14.03.2017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CE28D8-D81E-4D55-A0EE-C8285DB98572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E1963E-5054-4065-A471-3662A7FCAB71}" type="datetimeFigureOut">
              <a:rPr lang="ru-RU" smtClean="0"/>
              <a:pPr/>
              <a:t>14.03.2017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CE28D8-D81E-4D55-A0EE-C8285DB98572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E1963E-5054-4065-A471-3662A7FCAB71}" type="datetimeFigureOut">
              <a:rPr lang="ru-RU" smtClean="0"/>
              <a:pPr/>
              <a:t>14.03.2017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CE28D8-D81E-4D55-A0EE-C8285DB98572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E1963E-5054-4065-A471-3662A7FCAB71}" type="datetimeFigureOut">
              <a:rPr lang="ru-RU" smtClean="0"/>
              <a:pPr/>
              <a:t>14.03.2017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CE28D8-D81E-4D55-A0EE-C8285DB98572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E1963E-5054-4065-A471-3662A7FCAB71}" type="datetimeFigureOut">
              <a:rPr lang="ru-RU" smtClean="0"/>
              <a:pPr/>
              <a:t>14.03.2017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CE28D8-D81E-4D55-A0EE-C8285DB98572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E1963E-5054-4065-A471-3662A7FCAB71}" type="datetimeFigureOut">
              <a:rPr lang="ru-RU" smtClean="0"/>
              <a:pPr/>
              <a:t>14.03.2017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CE28D8-D81E-4D55-A0EE-C8285DB98572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E1963E-5054-4065-A471-3662A7FCAB71}" type="datetimeFigureOut">
              <a:rPr lang="ru-RU" smtClean="0"/>
              <a:pPr/>
              <a:t>14.03.2017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6CE28D8-D81E-4D55-A0EE-C8285DB98572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png"/><Relationship Id="rId4" Type="http://schemas.openxmlformats.org/officeDocument/2006/relationships/image" Target="../media/image18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8.jpeg"/><Relationship Id="rId4" Type="http://schemas.openxmlformats.org/officeDocument/2006/relationships/image" Target="../media/image37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9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>
            <a:lum bright="40000"/>
          </a:blip>
          <a:srcRect/>
          <a:stretch>
            <a:fillRect/>
          </a:stretch>
        </p:blipFill>
        <p:spPr bwMode="auto">
          <a:xfrm>
            <a:off x="2843808" y="3933056"/>
            <a:ext cx="3697822" cy="22207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27584" y="2708920"/>
            <a:ext cx="7776864" cy="1470025"/>
          </a:xfrm>
        </p:spPr>
        <p:txBody>
          <a:bodyPr>
            <a:normAutofit fontScale="90000"/>
          </a:bodyPr>
          <a:lstStyle/>
          <a:p>
            <a:r>
              <a:rPr lang="ru-RU" sz="3600" dirty="0"/>
              <a:t>У</a:t>
            </a:r>
            <a:r>
              <a:rPr lang="ru-RU" sz="3600" dirty="0" smtClean="0"/>
              <a:t>стройство основания укрепленного цементом  методом холодного </a:t>
            </a:r>
            <a:r>
              <a:rPr lang="ru-RU" sz="3600" dirty="0" err="1" smtClean="0"/>
              <a:t>ресайклинга</a:t>
            </a:r>
            <a:r>
              <a:rPr lang="ru-RU" sz="3600" dirty="0" smtClean="0"/>
              <a:t> </a:t>
            </a:r>
            <a:r>
              <a:rPr lang="ru-RU" b="1" dirty="0" smtClean="0"/>
              <a:t/>
            </a:r>
            <a:br>
              <a:rPr lang="ru-RU" b="1" dirty="0" smtClean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75656" y="908720"/>
            <a:ext cx="6400800" cy="1752600"/>
          </a:xfrm>
        </p:spPr>
        <p:txBody>
          <a:bodyPr>
            <a:normAutofit/>
          </a:bodyPr>
          <a:lstStyle/>
          <a:p>
            <a:endParaRPr lang="ru-RU" sz="12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r>
              <a:rPr lang="ru-RU" sz="12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МИНИСТЕРСТВО   СТРОИТЕЛЬСТВА, ТРАНСПОРТА, </a:t>
            </a:r>
            <a:endParaRPr lang="ru-RU" sz="12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r>
              <a:rPr lang="ru-RU" sz="12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ЖИЛИЩНО-КОММУНАЛЬНОГО ХОЗЯЙСТВА АЛТАЙСКОГО КРАЯ</a:t>
            </a:r>
            <a:endParaRPr lang="ru-RU" sz="12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r>
              <a:rPr lang="x-none" sz="1200" b="1">
                <a:solidFill>
                  <a:schemeClr val="tx1">
                    <a:lumMod val="85000"/>
                    <a:lumOff val="15000"/>
                  </a:schemeClr>
                </a:solidFill>
              </a:rPr>
              <a:t>Государственное унитарное предприятие дорожного хозяйства Алтайского края</a:t>
            </a:r>
            <a:endParaRPr lang="ru-RU" sz="12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r>
              <a:rPr lang="ru-RU" sz="12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«Центральное дорожно-строительное управление»</a:t>
            </a:r>
            <a:endParaRPr lang="ru-RU" sz="12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r>
              <a:rPr lang="ru-RU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(ГУП ДХ АК «Центральное ДСУ</a:t>
            </a:r>
            <a:r>
              <a:rPr lang="ru-RU" sz="12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»)</a:t>
            </a:r>
            <a:endParaRPr lang="ru-RU" sz="12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pic>
        <p:nvPicPr>
          <p:cNvPr id="1026" name="Picture 2" descr="Для бланков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00496" y="142852"/>
            <a:ext cx="1485900" cy="895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3929058" y="6215082"/>
            <a:ext cx="1557294" cy="50004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45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50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Барнаул,</a:t>
            </a:r>
            <a:r>
              <a:rPr kumimoji="0" lang="ru-RU" sz="250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20</a:t>
            </a:r>
            <a:r>
              <a:rPr kumimoji="0" lang="en-US" sz="250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</a:t>
            </a:r>
            <a:r>
              <a:rPr kumimoji="0" lang="ru-RU" sz="250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7</a:t>
            </a: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kumimoji="0" lang="ru-RU" sz="4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3" descr="D:\_SSD\_Desktop\Новая папка (9)\25d41772fa456f9ae40587b818506375.jpg"/>
          <p:cNvPicPr>
            <a:picLocks noChangeAspect="1" noChangeArrowheads="1"/>
          </p:cNvPicPr>
          <p:nvPr/>
        </p:nvPicPr>
        <p:blipFill>
          <a:blip r:embed="rId2" cstate="print">
            <a:lum bright="82000" contrast="-80000"/>
          </a:blip>
          <a:srcRect/>
          <a:stretch>
            <a:fillRect/>
          </a:stretch>
        </p:blipFill>
        <p:spPr bwMode="auto">
          <a:xfrm>
            <a:off x="0" y="0"/>
            <a:ext cx="9115457" cy="6858000"/>
          </a:xfrm>
          <a:prstGeom prst="rect">
            <a:avLst/>
          </a:prstGeom>
          <a:noFill/>
          <a:effectLst>
            <a:outerShdw sx="1000" sy="1000" algn="ctr" rotWithShape="0">
              <a:srgbClr val="000000"/>
            </a:outerShdw>
          </a:effectLst>
        </p:spPr>
      </p:pic>
      <p:sp>
        <p:nvSpPr>
          <p:cNvPr id="5" name="Скругленный прямоугольник 4"/>
          <p:cNvSpPr/>
          <p:nvPr/>
        </p:nvSpPr>
        <p:spPr>
          <a:xfrm>
            <a:off x="214282" y="214314"/>
            <a:ext cx="8786874" cy="357190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85852" y="0"/>
            <a:ext cx="2500330" cy="774720"/>
          </a:xfrm>
        </p:spPr>
        <p:txBody>
          <a:bodyPr>
            <a:noAutofit/>
          </a:bodyPr>
          <a:lstStyle/>
          <a:p>
            <a:r>
              <a:rPr lang="ru-RU" sz="1200" dirty="0" smtClean="0"/>
              <a:t>ГУП ДХ АК «Центральное ДСУ»</a:t>
            </a:r>
            <a:endParaRPr lang="ru-RU" sz="1200" dirty="0"/>
          </a:p>
        </p:txBody>
      </p:sp>
      <p:pic>
        <p:nvPicPr>
          <p:cNvPr id="4" name="Picture 2" descr="Для бланков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8532" y="123197"/>
            <a:ext cx="948453" cy="571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 descr="C:\Users\Glaving\Desktop\добавить слайды\IMG-20160505-WA001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513" y="3933056"/>
            <a:ext cx="5688632" cy="2744525"/>
          </a:xfrm>
          <a:prstGeom prst="rect">
            <a:avLst/>
          </a:prstGeom>
          <a:noFill/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79512" y="692696"/>
            <a:ext cx="5688632" cy="31827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Скругленный прямоугольник 10"/>
          <p:cNvSpPr/>
          <p:nvPr/>
        </p:nvSpPr>
        <p:spPr>
          <a:xfrm>
            <a:off x="6012160" y="908720"/>
            <a:ext cx="2952328" cy="504056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6012160" y="980728"/>
            <a:ext cx="28803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err="1" smtClean="0"/>
              <a:t>Выщелучивание</a:t>
            </a:r>
            <a:r>
              <a:rPr lang="ru-RU" dirty="0" smtClean="0"/>
              <a:t> щебня</a:t>
            </a:r>
            <a:endParaRPr lang="ru-RU" dirty="0"/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6012160" y="4293096"/>
            <a:ext cx="2952328" cy="720080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6012160" y="4293096"/>
            <a:ext cx="28803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Необходимость досыпки материала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 descr="D:\_SSD\_Desktop\Новая папка (9)\25d41772fa456f9ae40587b818506375.jpg"/>
          <p:cNvPicPr>
            <a:picLocks noChangeAspect="1" noChangeArrowheads="1"/>
          </p:cNvPicPr>
          <p:nvPr/>
        </p:nvPicPr>
        <p:blipFill>
          <a:blip r:embed="rId2" cstate="print">
            <a:lum bright="82000" contrast="-80000"/>
          </a:blip>
          <a:srcRect/>
          <a:stretch>
            <a:fillRect/>
          </a:stretch>
        </p:blipFill>
        <p:spPr bwMode="auto">
          <a:xfrm>
            <a:off x="0" y="0"/>
            <a:ext cx="9115457" cy="6858000"/>
          </a:xfrm>
          <a:prstGeom prst="rect">
            <a:avLst/>
          </a:prstGeom>
          <a:noFill/>
          <a:effectLst>
            <a:outerShdw sx="1000" sy="1000" algn="ctr" rotWithShape="0">
              <a:srgbClr val="000000"/>
            </a:outerShdw>
          </a:effectLst>
        </p:spPr>
      </p:pic>
      <p:sp>
        <p:nvSpPr>
          <p:cNvPr id="5" name="Скругленный прямоугольник 4"/>
          <p:cNvSpPr/>
          <p:nvPr/>
        </p:nvSpPr>
        <p:spPr>
          <a:xfrm>
            <a:off x="214282" y="214314"/>
            <a:ext cx="8786874" cy="357190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85852" y="0"/>
            <a:ext cx="7102572" cy="774720"/>
          </a:xfrm>
        </p:spPr>
        <p:txBody>
          <a:bodyPr>
            <a:noAutofit/>
          </a:bodyPr>
          <a:lstStyle/>
          <a:p>
            <a:r>
              <a:rPr lang="ru-RU" sz="1200" b="1" dirty="0" smtClean="0"/>
              <a:t>УСТРОЙСТВО ВЫРАВНИВАЮЩЕГО СЛОЯ ИЗ ЩЕБЕНОЧНОЙ СМЕСИ</a:t>
            </a:r>
            <a:endParaRPr lang="ru-RU" sz="1200" b="1" dirty="0"/>
          </a:p>
        </p:txBody>
      </p:sp>
      <p:pic>
        <p:nvPicPr>
          <p:cNvPr id="4" name="Picture 2" descr="Для бланков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8532" y="123197"/>
            <a:ext cx="948453" cy="571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7" name="Группа 16"/>
          <p:cNvGrpSpPr/>
          <p:nvPr/>
        </p:nvGrpSpPr>
        <p:grpSpPr>
          <a:xfrm>
            <a:off x="179512" y="3861048"/>
            <a:ext cx="8736040" cy="2853782"/>
            <a:chOff x="9004" y="817993"/>
            <a:chExt cx="8736040" cy="2853782"/>
          </a:xfrm>
        </p:grpSpPr>
        <p:pic>
          <p:nvPicPr>
            <p:cNvPr id="6147" name="Picture 3" descr="\\server\Obmen\Главный инженер\РЕКС ФОТО\Троицкое-Целинное\IMG-20160622-WA0015.jp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3988740" y="817993"/>
              <a:ext cx="4756304" cy="2853782"/>
            </a:xfrm>
            <a:prstGeom prst="snip2DiagRect">
              <a:avLst/>
            </a:prstGeom>
            <a:noFill/>
            <a:ln w="88900" cap="sq">
              <a:solidFill>
                <a:schemeClr val="accent6">
                  <a:lumMod val="60000"/>
                  <a:lumOff val="40000"/>
                </a:schemeClr>
              </a:solidFill>
              <a:miter lim="800000"/>
            </a:ln>
            <a:effectLst>
              <a:outerShdw blurRad="88900" algn="tl" rotWithShape="0">
                <a:srgbClr val="000000">
                  <a:alpha val="45000"/>
                </a:srgbClr>
              </a:outerShdw>
            </a:effectLst>
            <a:scene3d>
              <a:camera prst="orthographicFront"/>
              <a:lightRig rig="twoPt" dir="t">
                <a:rot lat="0" lon="0" rev="7200000"/>
              </a:lightRig>
            </a:scene3d>
            <a:sp3d>
              <a:bevelT w="25400" h="19050"/>
              <a:contourClr>
                <a:srgbClr val="FFFFFF"/>
              </a:contourClr>
            </a:sp3d>
          </p:spPr>
        </p:pic>
        <p:sp>
          <p:nvSpPr>
            <p:cNvPr id="12" name="Стрелка вправо 11"/>
            <p:cNvSpPr/>
            <p:nvPr/>
          </p:nvSpPr>
          <p:spPr>
            <a:xfrm>
              <a:off x="179512" y="1268760"/>
              <a:ext cx="3672408" cy="1440160"/>
            </a:xfrm>
            <a:prstGeom prst="rightArrow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9004" y="1701552"/>
              <a:ext cx="3960440" cy="8617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600" b="1" dirty="0" smtClean="0"/>
                <a:t>УПЛОТНЕНИЕ КОМБИНИРОВАННЫМ ВИБРАЦИОННЫМ КАТКОМ</a:t>
              </a:r>
            </a:p>
            <a:p>
              <a:endParaRPr lang="ru-RU" sz="1600" dirty="0"/>
            </a:p>
          </p:txBody>
        </p:sp>
      </p:grpSp>
      <p:grpSp>
        <p:nvGrpSpPr>
          <p:cNvPr id="14" name="Группа 13"/>
          <p:cNvGrpSpPr/>
          <p:nvPr/>
        </p:nvGrpSpPr>
        <p:grpSpPr>
          <a:xfrm>
            <a:off x="163016" y="764704"/>
            <a:ext cx="8770817" cy="2866432"/>
            <a:chOff x="2504" y="3840604"/>
            <a:chExt cx="8770817" cy="2866432"/>
          </a:xfrm>
        </p:grpSpPr>
        <p:pic>
          <p:nvPicPr>
            <p:cNvPr id="6146" name="Picture 2" descr="\\server\Obmen\Главный инженер\РЕКС ФОТО\Троицкое-Целинное\IMG-20160709-WA0000.jpg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3995936" y="3840604"/>
              <a:ext cx="4777385" cy="2866432"/>
            </a:xfrm>
            <a:prstGeom prst="snip2DiagRect">
              <a:avLst/>
            </a:prstGeom>
            <a:noFill/>
            <a:ln w="88900" cap="sq">
              <a:solidFill>
                <a:schemeClr val="accent6">
                  <a:lumMod val="60000"/>
                  <a:lumOff val="40000"/>
                </a:schemeClr>
              </a:solidFill>
              <a:miter lim="800000"/>
            </a:ln>
            <a:effectLst>
              <a:outerShdw blurRad="88900" algn="tl" rotWithShape="0">
                <a:srgbClr val="000000">
                  <a:alpha val="45000"/>
                </a:srgbClr>
              </a:outerShdw>
            </a:effectLst>
            <a:scene3d>
              <a:camera prst="orthographicFront"/>
              <a:lightRig rig="twoPt" dir="t">
                <a:rot lat="0" lon="0" rev="7200000"/>
              </a:lightRig>
            </a:scene3d>
            <a:sp3d>
              <a:bevelT w="25400" h="19050"/>
              <a:contourClr>
                <a:srgbClr val="FFFFFF"/>
              </a:contourClr>
            </a:sp3d>
          </p:spPr>
        </p:pic>
        <p:sp>
          <p:nvSpPr>
            <p:cNvPr id="15" name="Стрелка вправо 14"/>
            <p:cNvSpPr/>
            <p:nvPr/>
          </p:nvSpPr>
          <p:spPr>
            <a:xfrm>
              <a:off x="163016" y="4200644"/>
              <a:ext cx="3672408" cy="1440160"/>
            </a:xfrm>
            <a:prstGeom prst="rightArrow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2504" y="4564380"/>
              <a:ext cx="3600400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b="1" dirty="0" smtClean="0"/>
                <a:t>РАСХОД ЩЕБЕНОЧНОЙ СМЕСИ 0,164М3/М2</a:t>
              </a:r>
            </a:p>
            <a:p>
              <a:endParaRPr lang="ru-RU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 descr="D:\_SSD\_Desktop\Новая папка (9)\25d41772fa456f9ae40587b818506375.jpg"/>
          <p:cNvPicPr>
            <a:picLocks noChangeAspect="1" noChangeArrowheads="1"/>
          </p:cNvPicPr>
          <p:nvPr/>
        </p:nvPicPr>
        <p:blipFill>
          <a:blip r:embed="rId2" cstate="print">
            <a:lum bright="82000" contrast="-80000"/>
          </a:blip>
          <a:srcRect/>
          <a:stretch>
            <a:fillRect/>
          </a:stretch>
        </p:blipFill>
        <p:spPr bwMode="auto">
          <a:xfrm>
            <a:off x="0" y="0"/>
            <a:ext cx="9115457" cy="6858000"/>
          </a:xfrm>
          <a:prstGeom prst="rect">
            <a:avLst/>
          </a:prstGeom>
          <a:noFill/>
          <a:effectLst>
            <a:outerShdw sx="1000" sy="1000" algn="ctr" rotWithShape="0">
              <a:srgbClr val="000000"/>
            </a:outerShdw>
          </a:effectLst>
        </p:spPr>
      </p:pic>
      <p:sp>
        <p:nvSpPr>
          <p:cNvPr id="5" name="Скругленный прямоугольник 4"/>
          <p:cNvSpPr/>
          <p:nvPr/>
        </p:nvSpPr>
        <p:spPr>
          <a:xfrm>
            <a:off x="214282" y="214314"/>
            <a:ext cx="8786874" cy="357190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Picture 2" descr="Для бланков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8532" y="123197"/>
            <a:ext cx="948453" cy="571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Заголовок 1"/>
          <p:cNvSpPr txBox="1">
            <a:spLocks/>
          </p:cNvSpPr>
          <p:nvPr/>
        </p:nvSpPr>
        <p:spPr>
          <a:xfrm>
            <a:off x="1285852" y="0"/>
            <a:ext cx="6886548" cy="77472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ТЕХНОЛОГИЧЕСКАЯ СХЕМА УСТРОЙСТВА</a:t>
            </a:r>
            <a:r>
              <a:rPr kumimoji="0" lang="ru-RU" sz="1200" b="1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ОСНОВАНИЯ МЕТОДОМ ХОЛОДНОГО РЕСАЙКЛИНГА</a:t>
            </a:r>
            <a:endParaRPr kumimoji="0" lang="ru-RU" sz="1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38100" y="1196752"/>
            <a:ext cx="9067800" cy="4896544"/>
          </a:xfrm>
          <a:prstGeom prst="roundRect">
            <a:avLst>
              <a:gd name="adj" fmla="val 5774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6200" y="1709192"/>
            <a:ext cx="8985731" cy="38916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 descr="D:\_SSD\_Desktop\Новая папка (9)\25d41772fa456f9ae40587b818506375.jpg"/>
          <p:cNvPicPr>
            <a:picLocks noChangeAspect="1" noChangeArrowheads="1"/>
          </p:cNvPicPr>
          <p:nvPr/>
        </p:nvPicPr>
        <p:blipFill>
          <a:blip r:embed="rId2" cstate="print">
            <a:lum bright="82000" contrast="-80000"/>
          </a:blip>
          <a:srcRect/>
          <a:stretch>
            <a:fillRect/>
          </a:stretch>
        </p:blipFill>
        <p:spPr bwMode="auto">
          <a:xfrm>
            <a:off x="0" y="0"/>
            <a:ext cx="9115457" cy="6858000"/>
          </a:xfrm>
          <a:prstGeom prst="rect">
            <a:avLst/>
          </a:prstGeom>
          <a:noFill/>
          <a:effectLst>
            <a:outerShdw sx="1000" sy="1000" algn="ctr" rotWithShape="0">
              <a:srgbClr val="000000"/>
            </a:outerShdw>
          </a:effectLst>
        </p:spPr>
      </p:pic>
      <p:sp>
        <p:nvSpPr>
          <p:cNvPr id="5" name="Скругленный прямоугольник 4"/>
          <p:cNvSpPr/>
          <p:nvPr/>
        </p:nvSpPr>
        <p:spPr>
          <a:xfrm>
            <a:off x="214282" y="214314"/>
            <a:ext cx="8786874" cy="357190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85852" y="0"/>
            <a:ext cx="7390604" cy="774720"/>
          </a:xfrm>
        </p:spPr>
        <p:txBody>
          <a:bodyPr>
            <a:noAutofit/>
          </a:bodyPr>
          <a:lstStyle/>
          <a:p>
            <a:r>
              <a:rPr lang="ru-RU" sz="1200" b="1" dirty="0" smtClean="0"/>
              <a:t>А/Д БИЙСК-МАРТЫНОВО-ЕЛЬЦОВКА-ГР. КЕМЕРОВСКОЙ ОБЛАСТИ</a:t>
            </a:r>
            <a:endParaRPr lang="ru-RU" sz="1200" b="1" dirty="0"/>
          </a:p>
        </p:txBody>
      </p:sp>
      <p:pic>
        <p:nvPicPr>
          <p:cNvPr id="4" name="Picture 2" descr="Для бланков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8532" y="123197"/>
            <a:ext cx="948453" cy="571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4" name="Picture 2" descr="\\server\Obmen\Главный инженер\РЕКС ФОТО\Бийск-Мартыново-Ельцовка\IMG-20160511-WA000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836713"/>
            <a:ext cx="4824536" cy="2894723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8195" name="Picture 3" descr="\\server\Obmen\Главный инженер\РЕКС ФОТО\Бийск-Мартыново-Ельцовка\IMG-20160511-WA0025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3527" y="3861049"/>
            <a:ext cx="4746409" cy="2847846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sp>
        <p:nvSpPr>
          <p:cNvPr id="11" name="Блок-схема: объединение 10"/>
          <p:cNvSpPr/>
          <p:nvPr/>
        </p:nvSpPr>
        <p:spPr>
          <a:xfrm rot="5400000">
            <a:off x="5580112" y="2276872"/>
            <a:ext cx="3456384" cy="2880320"/>
          </a:xfrm>
          <a:prstGeom prst="flowChartMerg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6444208" y="2924944"/>
            <a:ext cx="2699792" cy="129614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УСТРОЙСТВО ОСНОВАНИЯ РЕСАЙКЛЕРОМ </a:t>
            </a:r>
            <a:r>
              <a:rPr kumimoji="0" 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WIRTGEN 2200CR</a:t>
            </a: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 descr="D:\_SSD\_Desktop\Новая папка (9)\25d41772fa456f9ae40587b818506375.jpg"/>
          <p:cNvPicPr>
            <a:picLocks noChangeAspect="1" noChangeArrowheads="1"/>
          </p:cNvPicPr>
          <p:nvPr/>
        </p:nvPicPr>
        <p:blipFill>
          <a:blip r:embed="rId2" cstate="print">
            <a:lum bright="82000" contrast="-80000"/>
          </a:blip>
          <a:srcRect/>
          <a:stretch>
            <a:fillRect/>
          </a:stretch>
        </p:blipFill>
        <p:spPr bwMode="auto">
          <a:xfrm>
            <a:off x="0" y="0"/>
            <a:ext cx="9115457" cy="6858000"/>
          </a:xfrm>
          <a:prstGeom prst="rect">
            <a:avLst/>
          </a:prstGeom>
          <a:noFill/>
          <a:effectLst>
            <a:outerShdw sx="1000" sy="1000" algn="ctr" rotWithShape="0">
              <a:srgbClr val="000000"/>
            </a:outerShdw>
          </a:effectLst>
        </p:spPr>
      </p:pic>
      <p:sp>
        <p:nvSpPr>
          <p:cNvPr id="5" name="Скругленный прямоугольник 4"/>
          <p:cNvSpPr/>
          <p:nvPr/>
        </p:nvSpPr>
        <p:spPr>
          <a:xfrm>
            <a:off x="214282" y="214314"/>
            <a:ext cx="8786874" cy="357190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85852" y="0"/>
            <a:ext cx="7318596" cy="774720"/>
          </a:xfrm>
        </p:spPr>
        <p:txBody>
          <a:bodyPr>
            <a:noAutofit/>
          </a:bodyPr>
          <a:lstStyle/>
          <a:p>
            <a:r>
              <a:rPr lang="ru-RU" sz="1200" b="1" dirty="0" smtClean="0"/>
              <a:t>А/Д ТРОИЦКОЕ-ЦЕЛИННОЕ</a:t>
            </a:r>
            <a:endParaRPr lang="ru-RU" sz="1200" b="1" dirty="0"/>
          </a:p>
        </p:txBody>
      </p:sp>
      <p:pic>
        <p:nvPicPr>
          <p:cNvPr id="4" name="Picture 2" descr="Для бланков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8532" y="123197"/>
            <a:ext cx="948453" cy="571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18" name="Picture 2" descr="\\server\Obmen\Главный инженер\РЕКС ФОТО\ПРБ\IMG-20160902-WA002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81246" y="2780928"/>
            <a:ext cx="4048685" cy="3036514"/>
          </a:xfrm>
          <a:prstGeom prst="rect">
            <a:avLst/>
          </a:prstGeom>
          <a:ln w="88900" cap="sq" cmpd="thickThin">
            <a:solidFill>
              <a:schemeClr val="tx2">
                <a:lumMod val="60000"/>
                <a:lumOff val="40000"/>
              </a:schemeClr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9219" name="Picture 3" descr="\\server\Obmen\Главный инженер\РЕКС ФОТО\ПРБ\IMG-20160902-WA002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3528" y="2780928"/>
            <a:ext cx="4028648" cy="3021486"/>
          </a:xfrm>
          <a:prstGeom prst="rect">
            <a:avLst/>
          </a:prstGeom>
          <a:ln w="88900" cap="sq" cmpd="thickThin">
            <a:solidFill>
              <a:schemeClr val="tx2">
                <a:lumMod val="60000"/>
                <a:lumOff val="40000"/>
              </a:schemeClr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11" name="Трапеция 10"/>
          <p:cNvSpPr/>
          <p:nvPr/>
        </p:nvSpPr>
        <p:spPr>
          <a:xfrm>
            <a:off x="1907704" y="1268760"/>
            <a:ext cx="5400600" cy="1008112"/>
          </a:xfrm>
          <a:prstGeom prst="trapezoi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1907704" y="1196752"/>
            <a:ext cx="5400600" cy="106275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ОРГАНИЗАЦИЯ РАБОТ В</a:t>
            </a:r>
            <a:r>
              <a:rPr kumimoji="0" lang="ru-RU" b="1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НОЧНОЕ ВРЕМЯ</a:t>
            </a:r>
            <a:endParaRPr kumimoji="0" lang="ru-RU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 descr="D:\_SSD\_Desktop\Новая папка (9)\25d41772fa456f9ae40587b818506375.jpg"/>
          <p:cNvPicPr>
            <a:picLocks noChangeAspect="1" noChangeArrowheads="1"/>
          </p:cNvPicPr>
          <p:nvPr/>
        </p:nvPicPr>
        <p:blipFill>
          <a:blip r:embed="rId2" cstate="print">
            <a:lum bright="82000" contrast="-80000"/>
          </a:blip>
          <a:srcRect/>
          <a:stretch>
            <a:fillRect/>
          </a:stretch>
        </p:blipFill>
        <p:spPr bwMode="auto">
          <a:xfrm>
            <a:off x="0" y="0"/>
            <a:ext cx="9115457" cy="6858000"/>
          </a:xfrm>
          <a:prstGeom prst="rect">
            <a:avLst/>
          </a:prstGeom>
          <a:noFill/>
          <a:effectLst>
            <a:outerShdw sx="1000" sy="1000" algn="ctr" rotWithShape="0">
              <a:srgbClr val="000000"/>
            </a:outerShdw>
          </a:effectLst>
        </p:spPr>
      </p:pic>
      <p:sp>
        <p:nvSpPr>
          <p:cNvPr id="5" name="Скругленный прямоугольник 4"/>
          <p:cNvSpPr/>
          <p:nvPr/>
        </p:nvSpPr>
        <p:spPr>
          <a:xfrm>
            <a:off x="214282" y="214314"/>
            <a:ext cx="8786874" cy="357190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85852" y="0"/>
            <a:ext cx="6382492" cy="774720"/>
          </a:xfrm>
        </p:spPr>
        <p:txBody>
          <a:bodyPr>
            <a:noAutofit/>
          </a:bodyPr>
          <a:lstStyle/>
          <a:p>
            <a:r>
              <a:rPr lang="ru-RU" sz="1200" b="1" dirty="0" smtClean="0"/>
              <a:t>А/Д ПАВЛОВСК-РЕБРИХА-БУКАНСКОЕ</a:t>
            </a:r>
            <a:endParaRPr lang="ru-RU" sz="1200" b="1" dirty="0"/>
          </a:p>
        </p:txBody>
      </p:sp>
      <p:pic>
        <p:nvPicPr>
          <p:cNvPr id="4" name="Picture 2" descr="Для бланков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8532" y="123197"/>
            <a:ext cx="948453" cy="571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2" name="Picture 2" descr="\\server\Obmen\Главный инженер\РЕКС ФОТО\ПРБ\IMG-20160905-WA000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512" y="3068960"/>
            <a:ext cx="4248472" cy="3186354"/>
          </a:xfrm>
          <a:prstGeom prst="roundRect">
            <a:avLst>
              <a:gd name="adj" fmla="val 11111"/>
            </a:avLst>
          </a:prstGeom>
          <a:ln w="190500" cap="rnd">
            <a:solidFill>
              <a:schemeClr val="accent6">
                <a:lumMod val="60000"/>
                <a:lumOff val="40000"/>
              </a:schemeClr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pic>
        <p:nvPicPr>
          <p:cNvPr id="10243" name="Picture 3" descr="\\server\Obmen\Главный инженер\РЕКС ФОТО\ПРБ\IMG-20160911-WA004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72000" y="3068960"/>
            <a:ext cx="4320480" cy="3168352"/>
          </a:xfrm>
          <a:prstGeom prst="roundRect">
            <a:avLst>
              <a:gd name="adj" fmla="val 11111"/>
            </a:avLst>
          </a:prstGeom>
          <a:ln w="190500" cap="rnd">
            <a:solidFill>
              <a:schemeClr val="accent6">
                <a:lumMod val="60000"/>
                <a:lumOff val="40000"/>
              </a:schemeClr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sp>
        <p:nvSpPr>
          <p:cNvPr id="10" name="Блок-схема: альтернативный процесс 9"/>
          <p:cNvSpPr/>
          <p:nvPr/>
        </p:nvSpPr>
        <p:spPr>
          <a:xfrm>
            <a:off x="1475656" y="1340768"/>
            <a:ext cx="6120680" cy="1080120"/>
          </a:xfrm>
          <a:prstGeom prst="flowChartAlternateProcess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1475656" y="1484784"/>
            <a:ext cx="6120680" cy="77472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УСТРОЙСТВО ОСНОВАНИЯ УКРЕПЛЕННОЕ</a:t>
            </a:r>
            <a:r>
              <a:rPr kumimoji="0" lang="ru-RU" sz="1400" b="1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ЦЕМЕНТОМ С РАСХОДОМ  21КГ/М2 И ПРОЧНОСТЬЮ 30МПА</a:t>
            </a:r>
            <a:endParaRPr kumimoji="0" lang="ru-RU" sz="1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3" descr="D:\_SSD\_Desktop\Новая папка (9)\25d41772fa456f9ae40587b818506375.jpg"/>
          <p:cNvPicPr>
            <a:picLocks noChangeAspect="1" noChangeArrowheads="1"/>
          </p:cNvPicPr>
          <p:nvPr/>
        </p:nvPicPr>
        <p:blipFill>
          <a:blip r:embed="rId2" cstate="print">
            <a:lum bright="82000" contrast="-80000"/>
          </a:blip>
          <a:srcRect/>
          <a:stretch>
            <a:fillRect/>
          </a:stretch>
        </p:blipFill>
        <p:spPr bwMode="auto">
          <a:xfrm>
            <a:off x="0" y="0"/>
            <a:ext cx="9115457" cy="6858000"/>
          </a:xfrm>
          <a:prstGeom prst="rect">
            <a:avLst/>
          </a:prstGeom>
          <a:noFill/>
          <a:effectLst>
            <a:outerShdw sx="1000" sy="1000" algn="ctr" rotWithShape="0">
              <a:srgbClr val="000000"/>
            </a:outerShdw>
          </a:effectLst>
        </p:spPr>
      </p:pic>
      <p:sp>
        <p:nvSpPr>
          <p:cNvPr id="5" name="Скругленный прямоугольник 4"/>
          <p:cNvSpPr/>
          <p:nvPr/>
        </p:nvSpPr>
        <p:spPr>
          <a:xfrm>
            <a:off x="214282" y="214314"/>
            <a:ext cx="8786874" cy="357190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Picture 2" descr="Для бланков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8532" y="123197"/>
            <a:ext cx="948453" cy="571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 descr="C:\Users\Glaving\Desktop\вот эти\WP_20160524_17_43_49_Pro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331640" y="3356992"/>
            <a:ext cx="6480720" cy="326042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26" name="Picture 2" descr="C:\Users\Glaving\Desktop\вот эти\WP_20151006_11_05_06_Pro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1520" y="764705"/>
            <a:ext cx="4577036" cy="230425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8" name="Заголовок 1"/>
          <p:cNvSpPr txBox="1">
            <a:spLocks/>
          </p:cNvSpPr>
          <p:nvPr/>
        </p:nvSpPr>
        <p:spPr>
          <a:xfrm>
            <a:off x="1285852" y="0"/>
            <a:ext cx="6382492" cy="77472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А/Д ПАВЛОВСК-РЕБРИХА-БУКАНСКОЕ</a:t>
            </a:r>
            <a:endParaRPr kumimoji="0" lang="ru-RU" sz="1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0" name="Прямоугольник с одним вырезанным скругленным углом 9"/>
          <p:cNvSpPr/>
          <p:nvPr/>
        </p:nvSpPr>
        <p:spPr>
          <a:xfrm rot="10800000">
            <a:off x="5148064" y="908720"/>
            <a:ext cx="3528392" cy="2160240"/>
          </a:xfrm>
          <a:prstGeom prst="snipRoundRect">
            <a:avLst>
              <a:gd name="adj1" fmla="val 3778"/>
              <a:gd name="adj2" fmla="val 16667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76056" y="1052736"/>
            <a:ext cx="3672408" cy="1872208"/>
          </a:xfrm>
        </p:spPr>
        <p:txBody>
          <a:bodyPr>
            <a:noAutofit/>
          </a:bodyPr>
          <a:lstStyle/>
          <a:p>
            <a:r>
              <a:rPr lang="ru-RU" sz="1600" b="1" dirty="0" smtClean="0"/>
              <a:t>УПЛОТНЕНИЕ ОСНОВАНИЯ КОМБИНИРОВАННЫМ </a:t>
            </a:r>
            <a:br>
              <a:rPr lang="ru-RU" sz="1600" b="1" dirty="0" smtClean="0"/>
            </a:br>
            <a:r>
              <a:rPr lang="ru-RU" sz="1600" b="1" dirty="0" smtClean="0"/>
              <a:t>ВИБРОКАТКОМ </a:t>
            </a:r>
            <a:endParaRPr lang="ru-RU" sz="16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 descr="D:\_SSD\_Desktop\Новая папка (9)\25d41772fa456f9ae40587b818506375.jpg"/>
          <p:cNvPicPr>
            <a:picLocks noChangeAspect="1" noChangeArrowheads="1"/>
          </p:cNvPicPr>
          <p:nvPr/>
        </p:nvPicPr>
        <p:blipFill>
          <a:blip r:embed="rId2" cstate="print">
            <a:lum bright="82000" contrast="-80000"/>
          </a:blip>
          <a:srcRect/>
          <a:stretch>
            <a:fillRect/>
          </a:stretch>
        </p:blipFill>
        <p:spPr bwMode="auto">
          <a:xfrm>
            <a:off x="0" y="0"/>
            <a:ext cx="9115457" cy="6858000"/>
          </a:xfrm>
          <a:prstGeom prst="rect">
            <a:avLst/>
          </a:prstGeom>
          <a:noFill/>
          <a:effectLst>
            <a:outerShdw sx="1000" sy="1000" algn="ctr" rotWithShape="0">
              <a:srgbClr val="000000"/>
            </a:outerShdw>
          </a:effectLst>
        </p:spPr>
      </p:pic>
      <p:sp>
        <p:nvSpPr>
          <p:cNvPr id="5" name="Скругленный прямоугольник 4"/>
          <p:cNvSpPr/>
          <p:nvPr/>
        </p:nvSpPr>
        <p:spPr>
          <a:xfrm>
            <a:off x="214282" y="214314"/>
            <a:ext cx="8786874" cy="357190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Picture 2" descr="Для бланков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8532" y="123197"/>
            <a:ext cx="948453" cy="571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0" name="Picture 2" descr="C:\Users\Glaving\Desktop\вот эти\WP_20160524_17_47_22_Pro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27984" y="4077072"/>
            <a:ext cx="4446690" cy="2497832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2051" name="Picture 3" descr="C:\Users\Glaving\Desktop\вот эти\WP_20160524_17_55_08_Pro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763688" y="836712"/>
            <a:ext cx="5408780" cy="3038265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sp>
        <p:nvSpPr>
          <p:cNvPr id="11" name="Заголовок 1"/>
          <p:cNvSpPr txBox="1">
            <a:spLocks/>
          </p:cNvSpPr>
          <p:nvPr/>
        </p:nvSpPr>
        <p:spPr>
          <a:xfrm>
            <a:off x="1285852" y="0"/>
            <a:ext cx="6382492" cy="77472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А/Д ПАВЛОВСК-РЕБРИХА-БУКАНСКОЕ</a:t>
            </a:r>
            <a:endParaRPr kumimoji="0" lang="ru-RU" sz="1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395536" y="4149080"/>
            <a:ext cx="3744416" cy="2304256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755576" y="4509120"/>
            <a:ext cx="3096344" cy="15841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ИЗМЕРЕНИЕ ПОПЕРЕЧНОГО УКЛОНА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ПРОЕЗЖЕЙ ЧАСТИ</a:t>
            </a:r>
            <a:endParaRPr kumimoji="0" lang="ru-RU" sz="1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 descr="D:\_SSD\_Desktop\Новая папка (9)\25d41772fa456f9ae40587b818506375.jpg"/>
          <p:cNvPicPr>
            <a:picLocks noChangeAspect="1" noChangeArrowheads="1"/>
          </p:cNvPicPr>
          <p:nvPr/>
        </p:nvPicPr>
        <p:blipFill>
          <a:blip r:embed="rId2" cstate="print">
            <a:lum bright="82000" contrast="-80000"/>
          </a:blip>
          <a:srcRect/>
          <a:stretch>
            <a:fillRect/>
          </a:stretch>
        </p:blipFill>
        <p:spPr bwMode="auto">
          <a:xfrm>
            <a:off x="0" y="0"/>
            <a:ext cx="9115457" cy="6858000"/>
          </a:xfrm>
          <a:prstGeom prst="rect">
            <a:avLst/>
          </a:prstGeom>
          <a:noFill/>
          <a:effectLst>
            <a:outerShdw sx="1000" sy="1000" algn="ctr" rotWithShape="0">
              <a:srgbClr val="000000"/>
            </a:outerShdw>
          </a:effectLst>
        </p:spPr>
      </p:pic>
      <p:sp>
        <p:nvSpPr>
          <p:cNvPr id="5" name="Скругленный прямоугольник 4"/>
          <p:cNvSpPr/>
          <p:nvPr/>
        </p:nvSpPr>
        <p:spPr>
          <a:xfrm>
            <a:off x="214282" y="214314"/>
            <a:ext cx="8786874" cy="357190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85852" y="0"/>
            <a:ext cx="7390604" cy="774720"/>
          </a:xfrm>
        </p:spPr>
        <p:txBody>
          <a:bodyPr>
            <a:noAutofit/>
          </a:bodyPr>
          <a:lstStyle/>
          <a:p>
            <a:r>
              <a:rPr lang="ru-RU" sz="1200" b="1" dirty="0" smtClean="0"/>
              <a:t>АБЗ С. БУКАНСКОЕ В  МАМОНТОВСКОМ РАЙОНЕ</a:t>
            </a:r>
            <a:endParaRPr lang="ru-RU" sz="1200" b="1" dirty="0"/>
          </a:p>
        </p:txBody>
      </p:sp>
      <p:pic>
        <p:nvPicPr>
          <p:cNvPr id="4" name="Picture 2" descr="Для бланков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8532" y="123197"/>
            <a:ext cx="948453" cy="571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 descr="C:\Users\Glaving\Desktop\вставить в презентацию\IMG-20160807-WA000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88883" y="980728"/>
            <a:ext cx="3199855" cy="5688632"/>
          </a:xfrm>
          <a:prstGeom prst="rect">
            <a:avLst/>
          </a:prstGeom>
          <a:noFill/>
        </p:spPr>
      </p:pic>
      <p:pic>
        <p:nvPicPr>
          <p:cNvPr id="1029" name="Picture 5" descr="C:\Users\Glaving\Desktop\вставить в презентацию\IMG-20160807-WA0014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724128" y="980728"/>
            <a:ext cx="3199855" cy="5688632"/>
          </a:xfrm>
          <a:prstGeom prst="rect">
            <a:avLst/>
          </a:prstGeom>
          <a:noFill/>
        </p:spPr>
      </p:pic>
      <p:sp>
        <p:nvSpPr>
          <p:cNvPr id="14" name="Двойная стрелка влево/вправо 13"/>
          <p:cNvSpPr/>
          <p:nvPr/>
        </p:nvSpPr>
        <p:spPr>
          <a:xfrm>
            <a:off x="3437310" y="3070969"/>
            <a:ext cx="2232248" cy="1368152"/>
          </a:xfrm>
          <a:prstGeom prst="leftRightArrow">
            <a:avLst>
              <a:gd name="adj1" fmla="val 65111"/>
              <a:gd name="adj2" fmla="val 41282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3203848" y="3212976"/>
            <a:ext cx="2699792" cy="108012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БУНКЕР-НАКОПИТЕЛЬ</a:t>
            </a:r>
            <a:r>
              <a:rPr kumimoji="0" lang="ru-RU" sz="1400" b="1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ЕМКОСТЬЮ 150 ТОНН</a:t>
            </a:r>
            <a:endParaRPr kumimoji="0" lang="ru-RU" sz="1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 descr="D:\_SSD\_Desktop\Новая папка (9)\25d41772fa456f9ae40587b818506375.jpg"/>
          <p:cNvPicPr>
            <a:picLocks noChangeAspect="1" noChangeArrowheads="1"/>
          </p:cNvPicPr>
          <p:nvPr/>
        </p:nvPicPr>
        <p:blipFill>
          <a:blip r:embed="rId2" cstate="print">
            <a:lum bright="82000" contrast="-80000"/>
          </a:blip>
          <a:srcRect/>
          <a:stretch>
            <a:fillRect/>
          </a:stretch>
        </p:blipFill>
        <p:spPr bwMode="auto">
          <a:xfrm>
            <a:off x="0" y="0"/>
            <a:ext cx="9115457" cy="6858000"/>
          </a:xfrm>
          <a:prstGeom prst="rect">
            <a:avLst/>
          </a:prstGeom>
          <a:noFill/>
          <a:effectLst>
            <a:outerShdw sx="1000" sy="1000" algn="ctr" rotWithShape="0">
              <a:srgbClr val="000000"/>
            </a:outerShdw>
          </a:effectLst>
        </p:spPr>
      </p:pic>
      <p:sp>
        <p:nvSpPr>
          <p:cNvPr id="5" name="Скругленный прямоугольник 4"/>
          <p:cNvSpPr/>
          <p:nvPr/>
        </p:nvSpPr>
        <p:spPr>
          <a:xfrm>
            <a:off x="214282" y="214314"/>
            <a:ext cx="8786874" cy="357190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85852" y="0"/>
            <a:ext cx="7102572" cy="774720"/>
          </a:xfrm>
        </p:spPr>
        <p:txBody>
          <a:bodyPr>
            <a:noAutofit/>
          </a:bodyPr>
          <a:lstStyle/>
          <a:p>
            <a:r>
              <a:rPr lang="ru-RU" sz="1200" b="1" dirty="0" smtClean="0"/>
              <a:t>ТЕХНОЛОГИЯ УКРЕПЛЕНИЯ ГРУНТОВ ЦЕМЕНТОМ ПРИ СТРОИТЕЛЬСТВЕ А/Д ПОДЪЕЗД К С. ШАДРИНО</a:t>
            </a:r>
            <a:endParaRPr lang="ru-RU" sz="1200" b="1" dirty="0"/>
          </a:p>
        </p:txBody>
      </p:sp>
      <p:pic>
        <p:nvPicPr>
          <p:cNvPr id="4" name="Picture 2" descr="Для бланков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8532" y="123197"/>
            <a:ext cx="948453" cy="571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0" name="Picture 2" descr="C:\Users\Glaving\Desktop\Новая папка (2)\WP_20160829_15_58_36_Pro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2028" y="3929066"/>
            <a:ext cx="5068084" cy="2641761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chemeClr val="accent6">
                <a:lumMod val="60000"/>
                <a:lumOff val="40000"/>
              </a:schemeClr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171" name="Picture 3" descr="C:\Users\Glaving\Desktop\Новая папка (2)\WP_20160829_15_59_07_Pro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39552" y="785794"/>
            <a:ext cx="5040560" cy="2885963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chemeClr val="accent6">
                <a:lumMod val="60000"/>
                <a:lumOff val="40000"/>
              </a:schemeClr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12" name="Стрелка вправо 11"/>
          <p:cNvSpPr/>
          <p:nvPr/>
        </p:nvSpPr>
        <p:spPr>
          <a:xfrm rot="10800000">
            <a:off x="5770736" y="1167656"/>
            <a:ext cx="3161556" cy="1440160"/>
          </a:xfrm>
          <a:prstGeom prst="rightArrow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5829648" y="1600448"/>
            <a:ext cx="33123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/>
              <a:t>РАСПРЕДЕЛЕНИЕ ЦЕМЕНТА С РАСХОДОМ 6%</a:t>
            </a:r>
            <a:endParaRPr lang="ru-RU" sz="1600" b="1" dirty="0"/>
          </a:p>
        </p:txBody>
      </p:sp>
      <p:sp>
        <p:nvSpPr>
          <p:cNvPr id="15" name="Стрелка вправо 14"/>
          <p:cNvSpPr/>
          <p:nvPr/>
        </p:nvSpPr>
        <p:spPr>
          <a:xfrm rot="10800000">
            <a:off x="5860256" y="4437112"/>
            <a:ext cx="3161556" cy="1440160"/>
          </a:xfrm>
          <a:prstGeom prst="rightArrow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5940152" y="4860776"/>
            <a:ext cx="32038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/>
              <a:t>Работа прицепным устройством </a:t>
            </a:r>
            <a:r>
              <a:rPr lang="en-US" sz="1600" b="1" dirty="0" err="1" smtClean="0"/>
              <a:t>Streumaster</a:t>
            </a:r>
            <a:r>
              <a:rPr lang="en-US" sz="1600" b="1" dirty="0" smtClean="0"/>
              <a:t> SW 10 TC</a:t>
            </a:r>
            <a:endParaRPr lang="ru-RU" sz="16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9" name="Picture 3" descr="D:\_SSD\_Desktop\Новая папка (9)\25d41772fa456f9ae40587b818506375.jpg"/>
          <p:cNvPicPr>
            <a:picLocks noChangeAspect="1" noChangeArrowheads="1"/>
          </p:cNvPicPr>
          <p:nvPr/>
        </p:nvPicPr>
        <p:blipFill>
          <a:blip r:embed="rId2" cstate="print">
            <a:lum bright="82000" contrast="-80000"/>
          </a:blip>
          <a:srcRect/>
          <a:stretch>
            <a:fillRect/>
          </a:stretch>
        </p:blipFill>
        <p:spPr bwMode="auto">
          <a:xfrm>
            <a:off x="0" y="0"/>
            <a:ext cx="9115457" cy="6858000"/>
          </a:xfrm>
          <a:prstGeom prst="rect">
            <a:avLst/>
          </a:prstGeom>
          <a:noFill/>
          <a:effectLst>
            <a:outerShdw sx="1000" sy="1000" algn="ctr" rotWithShape="0">
              <a:srgbClr val="000000"/>
            </a:outerShdw>
          </a:effectLst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43525" y="1196752"/>
            <a:ext cx="3800475" cy="402907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026" name="Picture 2" descr="C:\Users\Glaving\Desktop\Новая папка (2)\вид автодороги до ремонта\WP_20160616_17_22_19_Pro.jpg"/>
          <p:cNvPicPr>
            <a:picLocks noChangeAspect="1" noChangeArrowheads="1"/>
          </p:cNvPicPr>
          <p:nvPr/>
        </p:nvPicPr>
        <p:blipFill>
          <a:blip r:embed="rId4" cstate="print"/>
          <a:stretch>
            <a:fillRect/>
          </a:stretch>
        </p:blipFill>
        <p:spPr bwMode="auto">
          <a:xfrm>
            <a:off x="251520" y="2924944"/>
            <a:ext cx="5040560" cy="2809702"/>
          </a:xfrm>
          <a:prstGeom prst="roundRect">
            <a:avLst>
              <a:gd name="adj" fmla="val 8594"/>
            </a:avLst>
          </a:prstGeom>
          <a:noFill/>
          <a:ln>
            <a:noFill/>
          </a:ln>
          <a:effectLst/>
        </p:spPr>
      </p:pic>
      <p:pic>
        <p:nvPicPr>
          <p:cNvPr id="1027" name="Picture 3" descr="C:\Users\Glaving\Desktop\Новая папка (2)\вид автодороги до ремонта\WP_20160616_17_22_25_Pro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1520" y="1196752"/>
            <a:ext cx="5040560" cy="155114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grpSp>
        <p:nvGrpSpPr>
          <p:cNvPr id="16" name="Группа 15"/>
          <p:cNvGrpSpPr/>
          <p:nvPr/>
        </p:nvGrpSpPr>
        <p:grpSpPr>
          <a:xfrm>
            <a:off x="214282" y="123197"/>
            <a:ext cx="8786874" cy="591159"/>
            <a:chOff x="214282" y="123197"/>
            <a:chExt cx="8786874" cy="591159"/>
          </a:xfrm>
        </p:grpSpPr>
        <p:sp>
          <p:nvSpPr>
            <p:cNvPr id="5" name="Скругленный прямоугольник 4"/>
            <p:cNvSpPr/>
            <p:nvPr/>
          </p:nvSpPr>
          <p:spPr>
            <a:xfrm>
              <a:off x="214282" y="214290"/>
              <a:ext cx="8786874" cy="357190"/>
            </a:xfrm>
            <a:prstGeom prst="round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4" name="Picture 2" descr="Для бланков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348532" y="123197"/>
              <a:ext cx="948453" cy="5715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0" name="Заголовок 1"/>
            <p:cNvSpPr txBox="1">
              <a:spLocks/>
            </p:cNvSpPr>
            <p:nvPr/>
          </p:nvSpPr>
          <p:spPr>
            <a:xfrm>
              <a:off x="1357290" y="214290"/>
              <a:ext cx="6743102" cy="500066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4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+mj-ea"/>
                  <a:cs typeface="+mj-cs"/>
                </a:rPr>
                <a:t>вид автодороги до ремонта</a:t>
              </a:r>
              <a:r>
                <a:rPr kumimoji="0" lang="ru-RU" sz="1200" b="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+mj-ea"/>
                  <a:cs typeface="+mj-cs"/>
                </a:rPr>
                <a:t/>
              </a:r>
              <a:br>
                <a:rPr kumimoji="0" lang="ru-RU" sz="1200" b="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+mj-ea"/>
                  <a:cs typeface="+mj-cs"/>
                </a:rPr>
              </a:br>
              <a:endPara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endParaRPr>
            </a:p>
          </p:txBody>
        </p:sp>
        <p:sp>
          <p:nvSpPr>
            <p:cNvPr id="14" name="Заголовок 1"/>
            <p:cNvSpPr txBox="1">
              <a:spLocks/>
            </p:cNvSpPr>
            <p:nvPr/>
          </p:nvSpPr>
          <p:spPr>
            <a:xfrm>
              <a:off x="1142976" y="142852"/>
              <a:ext cx="2071702" cy="500066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/>
            <a:p>
              <a:pPr lvl="0" algn="ctr">
                <a:spcBef>
                  <a:spcPct val="0"/>
                </a:spcBef>
              </a:pPr>
              <a:r>
                <a:rPr lang="ru-RU" sz="1000" dirty="0" smtClean="0"/>
                <a:t>ГУП ДХ АК «Центральное ДСУ»</a:t>
              </a:r>
              <a:endParaRPr kumimoji="0" lang="ru-RU" sz="9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endParaRPr>
            </a:p>
          </p:txBody>
        </p:sp>
      </p:grpSp>
      <p:sp>
        <p:nvSpPr>
          <p:cNvPr id="13" name="Скругленный прямоугольник 12"/>
          <p:cNvSpPr/>
          <p:nvPr/>
        </p:nvSpPr>
        <p:spPr>
          <a:xfrm>
            <a:off x="395536" y="6237312"/>
            <a:ext cx="8352928" cy="476672"/>
          </a:xfrm>
          <a:prstGeom prst="roundRect">
            <a:avLst>
              <a:gd name="adj" fmla="val 50000"/>
            </a:avLst>
          </a:prstGeom>
          <a:solidFill>
            <a:schemeClr val="accent6">
              <a:alpha val="49000"/>
            </a:schemeClr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395536" y="6309320"/>
            <a:ext cx="83529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А/Д БУКАНСКОЕ-КОМСОМОЛЬСКИЙ КМ 0+000 – 3+611</a:t>
            </a:r>
            <a:endParaRPr lang="ru-RU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 descr="D:\_SSD\_Desktop\Новая папка (9)\25d41772fa456f9ae40587b818506375.jpg"/>
          <p:cNvPicPr>
            <a:picLocks noChangeAspect="1" noChangeArrowheads="1"/>
          </p:cNvPicPr>
          <p:nvPr/>
        </p:nvPicPr>
        <p:blipFill>
          <a:blip r:embed="rId2" cstate="print">
            <a:lum bright="82000" contrast="-80000"/>
          </a:blip>
          <a:srcRect/>
          <a:stretch>
            <a:fillRect/>
          </a:stretch>
        </p:blipFill>
        <p:spPr bwMode="auto">
          <a:xfrm>
            <a:off x="0" y="0"/>
            <a:ext cx="9115457" cy="6858000"/>
          </a:xfrm>
          <a:prstGeom prst="rect">
            <a:avLst/>
          </a:prstGeom>
          <a:noFill/>
          <a:effectLst>
            <a:outerShdw sx="1000" sy="1000" algn="ctr" rotWithShape="0">
              <a:srgbClr val="000000"/>
            </a:outerShdw>
          </a:effectLst>
        </p:spPr>
      </p:pic>
      <p:sp>
        <p:nvSpPr>
          <p:cNvPr id="5" name="Скругленный прямоугольник 4"/>
          <p:cNvSpPr/>
          <p:nvPr/>
        </p:nvSpPr>
        <p:spPr>
          <a:xfrm>
            <a:off x="214282" y="214314"/>
            <a:ext cx="8786874" cy="357190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85852" y="0"/>
            <a:ext cx="7102572" cy="774720"/>
          </a:xfrm>
        </p:spPr>
        <p:txBody>
          <a:bodyPr>
            <a:noAutofit/>
          </a:bodyPr>
          <a:lstStyle/>
          <a:p>
            <a:r>
              <a:rPr lang="ru-RU" sz="1200" b="1" dirty="0" smtClean="0"/>
              <a:t>КОНТРОЛЬ КАЧЕСТВА ОСНОВАНИЯ УКРЕПЛЕННОГО ЦЕМЕНТОМ ПРИ СТРОИТЕЛЬСТВЕ А/Д ПОДЪЕЗД К  С. ШАДРИНО В КАЛМАНСКОМ РАЙОНЕ</a:t>
            </a:r>
            <a:endParaRPr lang="ru-RU" sz="1200" b="1" dirty="0"/>
          </a:p>
        </p:txBody>
      </p:sp>
      <p:pic>
        <p:nvPicPr>
          <p:cNvPr id="4" name="Picture 2" descr="Для бланков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8532" y="123197"/>
            <a:ext cx="948453" cy="571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0" name="Picture 2" descr="C:\Users\Glaving\Desktop\вставить в презентацию\WP_20160906_15_43_26_Pro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34928" y="3748667"/>
            <a:ext cx="5229160" cy="2937367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2051" name="Picture 3" descr="C:\Users\Glaving\Desktop\вставить в презентацию\WP_20160906_15_43_19_Pro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49937" y="734967"/>
            <a:ext cx="5218809" cy="2931553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grpSp>
        <p:nvGrpSpPr>
          <p:cNvPr id="19" name="Группа 18"/>
          <p:cNvGrpSpPr/>
          <p:nvPr/>
        </p:nvGrpSpPr>
        <p:grpSpPr>
          <a:xfrm>
            <a:off x="5580112" y="1412776"/>
            <a:ext cx="3312368" cy="4608512"/>
            <a:chOff x="5652120" y="1268760"/>
            <a:chExt cx="3312368" cy="4608512"/>
          </a:xfrm>
        </p:grpSpPr>
        <p:sp>
          <p:nvSpPr>
            <p:cNvPr id="18" name="Стрелка вправо 17"/>
            <p:cNvSpPr/>
            <p:nvPr/>
          </p:nvSpPr>
          <p:spPr>
            <a:xfrm rot="10800000">
              <a:off x="5652120" y="1268760"/>
              <a:ext cx="3240360" cy="4608512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6" name="Заголовок 1"/>
            <p:cNvSpPr txBox="1">
              <a:spLocks/>
            </p:cNvSpPr>
            <p:nvPr/>
          </p:nvSpPr>
          <p:spPr>
            <a:xfrm>
              <a:off x="5796136" y="1844824"/>
              <a:ext cx="3168352" cy="3384376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/>
            <a:p>
              <a:pPr lvl="0" algn="ctr">
                <a:spcBef>
                  <a:spcPct val="0"/>
                </a:spcBef>
              </a:pPr>
              <a:r>
                <a:rPr lang="ru-RU" sz="2000" b="1" dirty="0" smtClean="0">
                  <a:solidFill>
                    <a:schemeClr val="bg1"/>
                  </a:solidFill>
                  <a:latin typeface="+mj-lt"/>
                  <a:ea typeface="+mj-ea"/>
                  <a:cs typeface="+mj-cs"/>
                </a:rPr>
                <a:t> ОТБОР ПРОБ КЕРНООТБОРНИКОМ            </a:t>
              </a:r>
              <a:r>
                <a:rPr lang="en-US" sz="2000" b="1" dirty="0" smtClean="0">
                  <a:solidFill>
                    <a:schemeClr val="bg1"/>
                  </a:solidFill>
                  <a:latin typeface="+mj-lt"/>
                  <a:ea typeface="+mj-ea"/>
                  <a:cs typeface="+mj-cs"/>
                </a:rPr>
                <a:t>GOLZ KB-200</a:t>
              </a:r>
              <a:endPara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3" descr="D:\_SSD\_Desktop\Новая папка (9)\25d41772fa456f9ae40587b818506375.jpg"/>
          <p:cNvPicPr>
            <a:picLocks noChangeAspect="1" noChangeArrowheads="1"/>
          </p:cNvPicPr>
          <p:nvPr/>
        </p:nvPicPr>
        <p:blipFill>
          <a:blip r:embed="rId2" cstate="print">
            <a:lum bright="82000" contrast="-80000"/>
          </a:blip>
          <a:srcRect/>
          <a:stretch>
            <a:fillRect/>
          </a:stretch>
        </p:blipFill>
        <p:spPr bwMode="auto">
          <a:xfrm>
            <a:off x="0" y="0"/>
            <a:ext cx="9115457" cy="6858000"/>
          </a:xfrm>
          <a:prstGeom prst="rect">
            <a:avLst/>
          </a:prstGeom>
          <a:noFill/>
          <a:effectLst>
            <a:outerShdw sx="1000" sy="1000" algn="ctr" rotWithShape="0">
              <a:srgbClr val="000000"/>
            </a:outerShdw>
          </a:effectLst>
        </p:spPr>
      </p:pic>
      <p:sp>
        <p:nvSpPr>
          <p:cNvPr id="5" name="Скругленный прямоугольник 4"/>
          <p:cNvSpPr/>
          <p:nvPr/>
        </p:nvSpPr>
        <p:spPr>
          <a:xfrm>
            <a:off x="214282" y="214314"/>
            <a:ext cx="8786874" cy="357190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85852" y="0"/>
            <a:ext cx="6715172" cy="774720"/>
          </a:xfrm>
        </p:spPr>
        <p:txBody>
          <a:bodyPr>
            <a:noAutofit/>
          </a:bodyPr>
          <a:lstStyle/>
          <a:p>
            <a:r>
              <a:rPr lang="ru-RU" sz="1200" b="1" dirty="0" smtClean="0"/>
              <a:t>ГОТОВОЕ ОСНОВАНИЕ УКРЕПЛЕННОЕ ЦЕМЕНТОМ</a:t>
            </a:r>
            <a:endParaRPr lang="ru-RU" sz="1200" b="1" dirty="0"/>
          </a:p>
        </p:txBody>
      </p:sp>
      <p:pic>
        <p:nvPicPr>
          <p:cNvPr id="4" name="Picture 2" descr="Для бланков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8532" y="123197"/>
            <a:ext cx="948453" cy="571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6" name="Picture 2" descr="C:\Users\Glaving\Desktop\Новая папка (2)\WP_20160903_17_24_24_Pro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73020" y="1293758"/>
            <a:ext cx="8667780" cy="486893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3" descr="D:\_SSD\_Desktop\Новая папка (9)\25d41772fa456f9ae40587b818506375.jpg"/>
          <p:cNvPicPr>
            <a:picLocks noChangeAspect="1" noChangeArrowheads="1"/>
          </p:cNvPicPr>
          <p:nvPr/>
        </p:nvPicPr>
        <p:blipFill>
          <a:blip r:embed="rId2" cstate="print">
            <a:lum bright="82000" contrast="-80000"/>
          </a:blip>
          <a:srcRect/>
          <a:stretch>
            <a:fillRect/>
          </a:stretch>
        </p:blipFill>
        <p:spPr bwMode="auto">
          <a:xfrm>
            <a:off x="0" y="0"/>
            <a:ext cx="9115457" cy="6858000"/>
          </a:xfrm>
          <a:prstGeom prst="rect">
            <a:avLst/>
          </a:prstGeom>
          <a:noFill/>
          <a:effectLst>
            <a:outerShdw sx="1000" sy="1000" algn="ctr" rotWithShape="0">
              <a:srgbClr val="000000"/>
            </a:outerShdw>
          </a:effectLst>
        </p:spPr>
      </p:pic>
      <p:sp>
        <p:nvSpPr>
          <p:cNvPr id="5" name="Скругленный прямоугольник 4"/>
          <p:cNvSpPr/>
          <p:nvPr/>
        </p:nvSpPr>
        <p:spPr>
          <a:xfrm>
            <a:off x="214282" y="214314"/>
            <a:ext cx="8786874" cy="357190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85852" y="0"/>
            <a:ext cx="2500330" cy="774720"/>
          </a:xfrm>
        </p:spPr>
        <p:txBody>
          <a:bodyPr>
            <a:noAutofit/>
          </a:bodyPr>
          <a:lstStyle/>
          <a:p>
            <a:r>
              <a:rPr lang="ru-RU" sz="1200" dirty="0" smtClean="0"/>
              <a:t>ГУП ДХ АК «Центральное ДСУ»</a:t>
            </a:r>
            <a:endParaRPr lang="ru-RU" sz="1200" dirty="0"/>
          </a:p>
        </p:txBody>
      </p:sp>
      <p:pic>
        <p:nvPicPr>
          <p:cNvPr id="4" name="Picture 2" descr="Для бланков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8532" y="123197"/>
            <a:ext cx="948453" cy="571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TextBox 13"/>
          <p:cNvSpPr txBox="1"/>
          <p:nvPr/>
        </p:nvSpPr>
        <p:spPr>
          <a:xfrm>
            <a:off x="0" y="785794"/>
            <a:ext cx="39239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Проблемы</a:t>
            </a:r>
            <a:endParaRPr lang="ru-RU" b="1" dirty="0"/>
          </a:p>
        </p:txBody>
      </p:sp>
      <p:sp>
        <p:nvSpPr>
          <p:cNvPr id="15" name="TextBox 14"/>
          <p:cNvSpPr txBox="1"/>
          <p:nvPr/>
        </p:nvSpPr>
        <p:spPr>
          <a:xfrm>
            <a:off x="5214942" y="785794"/>
            <a:ext cx="392905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Пути решений</a:t>
            </a:r>
            <a:endParaRPr lang="ru-RU" b="1" dirty="0" smtClean="0"/>
          </a:p>
          <a:p>
            <a:endParaRPr lang="ru-RU" dirty="0"/>
          </a:p>
        </p:txBody>
      </p:sp>
      <p:sp>
        <p:nvSpPr>
          <p:cNvPr id="21" name="Заголовок 1"/>
          <p:cNvSpPr txBox="1">
            <a:spLocks/>
          </p:cNvSpPr>
          <p:nvPr/>
        </p:nvSpPr>
        <p:spPr>
          <a:xfrm>
            <a:off x="937898" y="151606"/>
            <a:ext cx="8892480" cy="46828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/>
            <a:endParaRPr lang="ru-RU" sz="1100" b="1" dirty="0"/>
          </a:p>
        </p:txBody>
      </p:sp>
      <p:grpSp>
        <p:nvGrpSpPr>
          <p:cNvPr id="33" name="Группа 32"/>
          <p:cNvGrpSpPr/>
          <p:nvPr/>
        </p:nvGrpSpPr>
        <p:grpSpPr>
          <a:xfrm>
            <a:off x="0" y="1357298"/>
            <a:ext cx="4104456" cy="1500198"/>
            <a:chOff x="0" y="1357298"/>
            <a:chExt cx="4104456" cy="1500198"/>
          </a:xfrm>
        </p:grpSpPr>
        <p:sp>
          <p:nvSpPr>
            <p:cNvPr id="26" name="Овал 25"/>
            <p:cNvSpPr/>
            <p:nvPr/>
          </p:nvSpPr>
          <p:spPr>
            <a:xfrm>
              <a:off x="357190" y="1357298"/>
              <a:ext cx="3357586" cy="1500198"/>
            </a:xfrm>
            <a:prstGeom prst="ellipse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0" y="1643050"/>
              <a:ext cx="4104456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600" dirty="0" smtClean="0"/>
                <a:t>НЕ УЧИТЫВАЕТСЯ </a:t>
              </a:r>
            </a:p>
            <a:p>
              <a:pPr algn="ctr"/>
              <a:r>
                <a:rPr lang="ru-RU" sz="1600" dirty="0" smtClean="0"/>
                <a:t>ГРУНТОВАЯ И МИНЕРАЛЬНАЯ ЧАСТЬ ДОРОЖНОЙ ОДЕЖДЫ </a:t>
              </a:r>
            </a:p>
            <a:p>
              <a:endParaRPr lang="ru-RU" dirty="0"/>
            </a:p>
          </p:txBody>
        </p:sp>
      </p:grpSp>
      <p:grpSp>
        <p:nvGrpSpPr>
          <p:cNvPr id="32" name="Группа 31"/>
          <p:cNvGrpSpPr/>
          <p:nvPr/>
        </p:nvGrpSpPr>
        <p:grpSpPr>
          <a:xfrm>
            <a:off x="285752" y="3143248"/>
            <a:ext cx="3429024" cy="1500198"/>
            <a:chOff x="285752" y="3143248"/>
            <a:chExt cx="3429024" cy="1500198"/>
          </a:xfrm>
        </p:grpSpPr>
        <p:sp>
          <p:nvSpPr>
            <p:cNvPr id="29" name="Овал 28"/>
            <p:cNvSpPr/>
            <p:nvPr/>
          </p:nvSpPr>
          <p:spPr>
            <a:xfrm>
              <a:off x="357190" y="3143248"/>
              <a:ext cx="3357586" cy="1500198"/>
            </a:xfrm>
            <a:prstGeom prst="ellipse">
              <a:avLst/>
            </a:prstGeom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285752" y="3501008"/>
              <a:ext cx="3429024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600" dirty="0" smtClean="0"/>
                <a:t>ОТСУТСТВИЕ </a:t>
              </a:r>
              <a:endParaRPr lang="ru-RU" sz="1600" dirty="0" smtClean="0"/>
            </a:p>
            <a:p>
              <a:pPr algn="ctr"/>
              <a:r>
                <a:rPr lang="ru-RU" sz="1600" dirty="0" smtClean="0"/>
                <a:t>РАЗБИВОЧНЫХ</a:t>
              </a:r>
            </a:p>
            <a:p>
              <a:pPr algn="ctr"/>
              <a:r>
                <a:rPr lang="ru-RU" sz="1600" dirty="0" smtClean="0"/>
                <a:t>  ЧЕРТЕЖЕЙ</a:t>
              </a:r>
              <a:endParaRPr lang="ru-RU" sz="1600" dirty="0" smtClean="0"/>
            </a:p>
            <a:p>
              <a:pPr algn="ctr"/>
              <a:endParaRPr lang="ru-RU" dirty="0"/>
            </a:p>
          </p:txBody>
        </p:sp>
      </p:grpSp>
      <p:grpSp>
        <p:nvGrpSpPr>
          <p:cNvPr id="31" name="Группа 30"/>
          <p:cNvGrpSpPr/>
          <p:nvPr/>
        </p:nvGrpSpPr>
        <p:grpSpPr>
          <a:xfrm>
            <a:off x="357158" y="4929198"/>
            <a:ext cx="3357586" cy="1500198"/>
            <a:chOff x="428628" y="4929198"/>
            <a:chExt cx="3357586" cy="1500198"/>
          </a:xfrm>
        </p:grpSpPr>
        <p:sp>
          <p:nvSpPr>
            <p:cNvPr id="30" name="Овал 29"/>
            <p:cNvSpPr/>
            <p:nvPr/>
          </p:nvSpPr>
          <p:spPr>
            <a:xfrm>
              <a:off x="428628" y="4929198"/>
              <a:ext cx="3357586" cy="1500198"/>
            </a:xfrm>
            <a:prstGeom prst="ellipse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428628" y="5500702"/>
              <a:ext cx="335758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600" dirty="0" smtClean="0"/>
                <a:t>СТОИМОСТЬ</a:t>
              </a:r>
              <a:r>
                <a:rPr lang="en-US" sz="1600" dirty="0" smtClean="0"/>
                <a:t> </a:t>
              </a:r>
              <a:r>
                <a:rPr lang="ru-RU" sz="1600" dirty="0" smtClean="0"/>
                <a:t>МАШИНО-ЧАСА</a:t>
              </a:r>
              <a:endParaRPr lang="ru-RU" dirty="0"/>
            </a:p>
          </p:txBody>
        </p:sp>
      </p:grpSp>
      <p:sp>
        <p:nvSpPr>
          <p:cNvPr id="34" name="Прямоугольник 33"/>
          <p:cNvSpPr/>
          <p:nvPr/>
        </p:nvSpPr>
        <p:spPr>
          <a:xfrm>
            <a:off x="5572132" y="1357298"/>
            <a:ext cx="3286148" cy="142876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TextBox 22"/>
          <p:cNvSpPr txBox="1"/>
          <p:nvPr/>
        </p:nvSpPr>
        <p:spPr>
          <a:xfrm>
            <a:off x="5572132" y="1571612"/>
            <a:ext cx="3286148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/>
              <a:t>ГРАМОТНЫЕ</a:t>
            </a:r>
          </a:p>
          <a:p>
            <a:pPr algn="ctr"/>
            <a:r>
              <a:rPr lang="ru-RU" sz="2000" dirty="0" smtClean="0"/>
              <a:t> ПРОЕКТНО-СМЕТНЫЕ </a:t>
            </a:r>
          </a:p>
          <a:p>
            <a:pPr algn="ctr"/>
            <a:r>
              <a:rPr lang="ru-RU" sz="2000" dirty="0" smtClean="0"/>
              <a:t>РЕШЕНИЯ</a:t>
            </a:r>
          </a:p>
          <a:p>
            <a:endParaRPr lang="ru-RU" dirty="0"/>
          </a:p>
        </p:txBody>
      </p:sp>
      <p:sp>
        <p:nvSpPr>
          <p:cNvPr id="35" name="Прямоугольник 34"/>
          <p:cNvSpPr/>
          <p:nvPr/>
        </p:nvSpPr>
        <p:spPr>
          <a:xfrm>
            <a:off x="5572132" y="3214686"/>
            <a:ext cx="3286148" cy="142876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Прямоугольник 35"/>
          <p:cNvSpPr/>
          <p:nvPr/>
        </p:nvSpPr>
        <p:spPr>
          <a:xfrm>
            <a:off x="5572132" y="5000636"/>
            <a:ext cx="3286148" cy="142876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572132" y="3571876"/>
            <a:ext cx="3286148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/>
              <a:t>ГЕОДЕЗИЧЕСКОЕ</a:t>
            </a:r>
          </a:p>
          <a:p>
            <a:pPr algn="ctr"/>
            <a:r>
              <a:rPr lang="ru-RU" sz="2000" dirty="0" smtClean="0"/>
              <a:t> ОБЕСПЕЧЕНИЕ ПРОЕКТОВ</a:t>
            </a:r>
          </a:p>
          <a:p>
            <a:endParaRPr lang="ru-RU" dirty="0"/>
          </a:p>
        </p:txBody>
      </p:sp>
      <p:sp>
        <p:nvSpPr>
          <p:cNvPr id="25" name="TextBox 24"/>
          <p:cNvSpPr txBox="1"/>
          <p:nvPr/>
        </p:nvSpPr>
        <p:spPr>
          <a:xfrm>
            <a:off x="5572132" y="5013176"/>
            <a:ext cx="3286148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/>
              <a:t>Включение в проектно-сметную документацию </a:t>
            </a:r>
            <a:r>
              <a:rPr lang="ru-RU" sz="2000" dirty="0" smtClean="0"/>
              <a:t>расчетной стоимости машино-часа</a:t>
            </a:r>
            <a:endParaRPr lang="ru-RU" sz="2000" dirty="0" smtClean="0"/>
          </a:p>
          <a:p>
            <a:endParaRPr lang="ru-RU" dirty="0"/>
          </a:p>
        </p:txBody>
      </p:sp>
      <p:sp>
        <p:nvSpPr>
          <p:cNvPr id="37" name="Стрелка вправо 36"/>
          <p:cNvSpPr/>
          <p:nvPr/>
        </p:nvSpPr>
        <p:spPr>
          <a:xfrm>
            <a:off x="3923928" y="1785926"/>
            <a:ext cx="1291014" cy="50006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Стрелка вправо 38"/>
          <p:cNvSpPr/>
          <p:nvPr/>
        </p:nvSpPr>
        <p:spPr>
          <a:xfrm>
            <a:off x="3923928" y="3643314"/>
            <a:ext cx="1291014" cy="50006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" name="Стрелка вправо 39"/>
          <p:cNvSpPr/>
          <p:nvPr/>
        </p:nvSpPr>
        <p:spPr>
          <a:xfrm>
            <a:off x="3923928" y="5357826"/>
            <a:ext cx="1291014" cy="50006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 descr="D:\_SSD\_Desktop\Новая папка (9)\25d41772fa456f9ae40587b818506375.jpg"/>
          <p:cNvPicPr>
            <a:picLocks noChangeAspect="1" noChangeArrowheads="1"/>
          </p:cNvPicPr>
          <p:nvPr/>
        </p:nvPicPr>
        <p:blipFill>
          <a:blip r:embed="rId2" cstate="print">
            <a:lum bright="82000" contrast="-80000"/>
          </a:blip>
          <a:srcRect/>
          <a:stretch>
            <a:fillRect/>
          </a:stretch>
        </p:blipFill>
        <p:spPr bwMode="auto">
          <a:xfrm>
            <a:off x="0" y="0"/>
            <a:ext cx="9115457" cy="6858000"/>
          </a:xfrm>
          <a:prstGeom prst="rect">
            <a:avLst/>
          </a:prstGeom>
          <a:noFill/>
          <a:effectLst>
            <a:outerShdw sx="1000" sy="1000" algn="ctr" rotWithShape="0">
              <a:srgbClr val="000000"/>
            </a:outerShdw>
          </a:effectLst>
        </p:spPr>
      </p:pic>
      <p:sp>
        <p:nvSpPr>
          <p:cNvPr id="5" name="Скругленный прямоугольник 4"/>
          <p:cNvSpPr/>
          <p:nvPr/>
        </p:nvSpPr>
        <p:spPr>
          <a:xfrm>
            <a:off x="214282" y="214314"/>
            <a:ext cx="8786874" cy="357190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85852" y="0"/>
            <a:ext cx="2500330" cy="774720"/>
          </a:xfrm>
        </p:spPr>
        <p:txBody>
          <a:bodyPr>
            <a:noAutofit/>
          </a:bodyPr>
          <a:lstStyle/>
          <a:p>
            <a:r>
              <a:rPr lang="ru-RU" sz="1200" dirty="0" smtClean="0"/>
              <a:t>ГУП ДХ АК «Центральное ДСУ»</a:t>
            </a:r>
            <a:endParaRPr lang="ru-RU" sz="1200" dirty="0"/>
          </a:p>
        </p:txBody>
      </p:sp>
      <p:pic>
        <p:nvPicPr>
          <p:cNvPr id="4" name="Picture 2" descr="Для бланков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8532" y="123197"/>
            <a:ext cx="948453" cy="571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2987824" y="2780928"/>
            <a:ext cx="3500462" cy="77472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ctr">
              <a:spcBef>
                <a:spcPct val="0"/>
              </a:spcBef>
            </a:pPr>
            <a:r>
              <a:rPr lang="ru-RU" sz="2400" dirty="0" smtClean="0">
                <a:latin typeface="+mj-lt"/>
                <a:ea typeface="+mj-ea"/>
                <a:cs typeface="+mj-cs"/>
              </a:rPr>
              <a:t>Спасибо за внимание</a:t>
            </a: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 descr="D:\_SSD\_Desktop\Новая папка (9)\25d41772fa456f9ae40587b818506375.jpg"/>
          <p:cNvPicPr>
            <a:picLocks noChangeAspect="1" noChangeArrowheads="1"/>
          </p:cNvPicPr>
          <p:nvPr/>
        </p:nvPicPr>
        <p:blipFill>
          <a:blip r:embed="rId2" cstate="print">
            <a:lum bright="82000" contrast="-80000"/>
          </a:blip>
          <a:srcRect/>
          <a:stretch>
            <a:fillRect/>
          </a:stretch>
        </p:blipFill>
        <p:spPr bwMode="auto">
          <a:xfrm>
            <a:off x="0" y="0"/>
            <a:ext cx="9115457" cy="6858000"/>
          </a:xfrm>
          <a:prstGeom prst="rect">
            <a:avLst/>
          </a:prstGeom>
          <a:noFill/>
          <a:effectLst>
            <a:outerShdw sx="1000" sy="1000" algn="ctr" rotWithShape="0">
              <a:srgbClr val="000000"/>
            </a:outerShdw>
          </a:effectLst>
        </p:spPr>
      </p:pic>
      <p:sp>
        <p:nvSpPr>
          <p:cNvPr id="5" name="Скругленный прямоугольник 4"/>
          <p:cNvSpPr/>
          <p:nvPr/>
        </p:nvSpPr>
        <p:spPr>
          <a:xfrm>
            <a:off x="214282" y="214314"/>
            <a:ext cx="8786874" cy="357190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85852" y="0"/>
            <a:ext cx="7030564" cy="774720"/>
          </a:xfrm>
        </p:spPr>
        <p:txBody>
          <a:bodyPr>
            <a:noAutofit/>
          </a:bodyPr>
          <a:lstStyle/>
          <a:p>
            <a:r>
              <a:rPr lang="ru-RU" sz="1200" b="1" dirty="0" smtClean="0"/>
              <a:t>ВИД АВТОДОРОГИ ДО РЕМОНТА</a:t>
            </a:r>
            <a:endParaRPr lang="ru-RU" sz="1200" b="1" dirty="0"/>
          </a:p>
        </p:txBody>
      </p:sp>
      <p:pic>
        <p:nvPicPr>
          <p:cNvPr id="4" name="Picture 2" descr="Для бланков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8532" y="123197"/>
            <a:ext cx="948453" cy="571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5" name="Picture 3" descr="C:\Users\Glaving\Desktop\Новая папка (2)\вид автодороги до ремонта\WP_20160616_17_31_05_Pro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5720" y="3789040"/>
            <a:ext cx="8606760" cy="2814982"/>
          </a:xfrm>
          <a:prstGeom prst="rect">
            <a:avLst/>
          </a:prstGeom>
          <a:noFill/>
        </p:spPr>
      </p:pic>
      <p:pic>
        <p:nvPicPr>
          <p:cNvPr id="3074" name="Picture 2" descr="C:\Users\Glaving\Desktop\Новая папка (2)\вид автодороги до ремонта\WP_20160616_17_30_55_Pro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85720" y="785794"/>
            <a:ext cx="5147340" cy="2891406"/>
          </a:xfrm>
          <a:prstGeom prst="rect">
            <a:avLst/>
          </a:prstGeom>
          <a:noFill/>
        </p:spPr>
      </p:pic>
      <p:grpSp>
        <p:nvGrpSpPr>
          <p:cNvPr id="14" name="Группа 13"/>
          <p:cNvGrpSpPr/>
          <p:nvPr/>
        </p:nvGrpSpPr>
        <p:grpSpPr>
          <a:xfrm>
            <a:off x="5796136" y="764704"/>
            <a:ext cx="2952328" cy="2808312"/>
            <a:chOff x="5967512" y="908720"/>
            <a:chExt cx="2952328" cy="2808312"/>
          </a:xfrm>
        </p:grpSpPr>
        <p:sp>
          <p:nvSpPr>
            <p:cNvPr id="8" name="Скругленный прямоугольник 7"/>
            <p:cNvSpPr/>
            <p:nvPr/>
          </p:nvSpPr>
          <p:spPr>
            <a:xfrm>
              <a:off x="6012160" y="908720"/>
              <a:ext cx="2808312" cy="792088"/>
            </a:xfrm>
            <a:prstGeom prst="roundRect">
              <a:avLst>
                <a:gd name="adj" fmla="val 50000"/>
              </a:avLst>
            </a:prstGeom>
            <a:solidFill>
              <a:schemeClr val="accent6">
                <a:alpha val="49000"/>
              </a:schemeClr>
            </a:solidFill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5967512" y="1034736"/>
              <a:ext cx="2952328" cy="6155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700" b="1" dirty="0" smtClean="0"/>
                <a:t>НАРУШЕНИЕ ПРОДОЛЬНОГО И ПОПЕРЕЧНОГО ПРОФИЛЯ</a:t>
              </a:r>
              <a:endParaRPr lang="ru-RU" sz="1700" b="1" dirty="0"/>
            </a:p>
          </p:txBody>
        </p:sp>
        <p:sp>
          <p:nvSpPr>
            <p:cNvPr id="10" name="Скругленный прямоугольник 9"/>
            <p:cNvSpPr/>
            <p:nvPr/>
          </p:nvSpPr>
          <p:spPr>
            <a:xfrm>
              <a:off x="6012160" y="1916832"/>
              <a:ext cx="2808312" cy="792088"/>
            </a:xfrm>
            <a:prstGeom prst="roundRect">
              <a:avLst>
                <a:gd name="adj" fmla="val 50000"/>
              </a:avLst>
            </a:prstGeom>
            <a:solidFill>
              <a:schemeClr val="accent6">
                <a:alpha val="49000"/>
              </a:schemeClr>
            </a:solidFill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6012160" y="1988840"/>
              <a:ext cx="280831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b="1" dirty="0" smtClean="0"/>
                <a:t>ИЗНОС ПОКРЫТИЯ БОЛЕЕ 80%. ЯМОЧНОСТЬ</a:t>
              </a:r>
              <a:endParaRPr lang="ru-RU" b="1" dirty="0"/>
            </a:p>
          </p:txBody>
        </p:sp>
        <p:sp>
          <p:nvSpPr>
            <p:cNvPr id="12" name="Скругленный прямоугольник 11"/>
            <p:cNvSpPr/>
            <p:nvPr/>
          </p:nvSpPr>
          <p:spPr>
            <a:xfrm>
              <a:off x="6012160" y="2924944"/>
              <a:ext cx="2808312" cy="792088"/>
            </a:xfrm>
            <a:prstGeom prst="roundRect">
              <a:avLst>
                <a:gd name="adj" fmla="val 50000"/>
              </a:avLst>
            </a:prstGeom>
            <a:solidFill>
              <a:schemeClr val="accent6">
                <a:alpha val="49000"/>
              </a:schemeClr>
            </a:solidFill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6084168" y="2996952"/>
              <a:ext cx="273630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b="1" dirty="0" smtClean="0"/>
                <a:t>ГРЕБЕНКА </a:t>
              </a:r>
            </a:p>
            <a:p>
              <a:pPr algn="ctr"/>
              <a:r>
                <a:rPr lang="ru-RU" b="1" dirty="0" smtClean="0"/>
                <a:t>СЕТКА ТРЕЩИН</a:t>
              </a:r>
              <a:endParaRPr lang="ru-RU" b="1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3" descr="D:\_SSD\_Desktop\Новая папка (9)\25d41772fa456f9ae40587b818506375.jpg"/>
          <p:cNvPicPr>
            <a:picLocks noChangeAspect="1" noChangeArrowheads="1"/>
          </p:cNvPicPr>
          <p:nvPr/>
        </p:nvPicPr>
        <p:blipFill>
          <a:blip r:embed="rId2" cstate="print">
            <a:lum bright="82000" contrast="-80000"/>
          </a:blip>
          <a:srcRect/>
          <a:stretch>
            <a:fillRect/>
          </a:stretch>
        </p:blipFill>
        <p:spPr bwMode="auto">
          <a:xfrm>
            <a:off x="0" y="0"/>
            <a:ext cx="9115457" cy="6858000"/>
          </a:xfrm>
          <a:prstGeom prst="rect">
            <a:avLst/>
          </a:prstGeom>
          <a:noFill/>
          <a:effectLst>
            <a:outerShdw sx="1000" sy="1000" algn="ctr" rotWithShape="0">
              <a:srgbClr val="000000"/>
            </a:outerShdw>
          </a:effectLst>
        </p:spPr>
      </p:pic>
      <p:sp>
        <p:nvSpPr>
          <p:cNvPr id="5" name="Скругленный прямоугольник 4"/>
          <p:cNvSpPr/>
          <p:nvPr/>
        </p:nvSpPr>
        <p:spPr>
          <a:xfrm>
            <a:off x="214282" y="214314"/>
            <a:ext cx="8786874" cy="357190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85852" y="0"/>
            <a:ext cx="2500330" cy="774720"/>
          </a:xfrm>
        </p:spPr>
        <p:txBody>
          <a:bodyPr>
            <a:noAutofit/>
          </a:bodyPr>
          <a:lstStyle/>
          <a:p>
            <a:r>
              <a:rPr lang="ru-RU" sz="1200" dirty="0" smtClean="0"/>
              <a:t>ГУП ДХ АК «Центральное ДСУ»</a:t>
            </a:r>
            <a:endParaRPr lang="ru-RU" sz="1200" dirty="0"/>
          </a:p>
        </p:txBody>
      </p:sp>
      <p:pic>
        <p:nvPicPr>
          <p:cNvPr id="4" name="Picture 2" descr="Для бланков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8532" y="123197"/>
            <a:ext cx="948453" cy="571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Прямоугольник с одним вырезанным углом 8"/>
          <p:cNvSpPr/>
          <p:nvPr/>
        </p:nvSpPr>
        <p:spPr>
          <a:xfrm rot="5400000">
            <a:off x="-396552" y="1700808"/>
            <a:ext cx="5688632" cy="4104456"/>
          </a:xfrm>
          <a:prstGeom prst="snip1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с одним вырезанным углом 10"/>
          <p:cNvSpPr/>
          <p:nvPr/>
        </p:nvSpPr>
        <p:spPr>
          <a:xfrm rot="5400000">
            <a:off x="3995936" y="1700808"/>
            <a:ext cx="5688632" cy="4104456"/>
          </a:xfrm>
          <a:prstGeom prst="snip1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TextBox 15"/>
          <p:cNvSpPr txBox="1"/>
          <p:nvPr/>
        </p:nvSpPr>
        <p:spPr>
          <a:xfrm>
            <a:off x="395536" y="1340768"/>
            <a:ext cx="4104456" cy="58169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/>
              <a:t> ● Нет необходимости строительства объездной дороги, движение осуществляется в реверсивном режиме;</a:t>
            </a:r>
          </a:p>
          <a:p>
            <a:r>
              <a:rPr lang="ru-RU" sz="1600" dirty="0" smtClean="0"/>
              <a:t> </a:t>
            </a:r>
          </a:p>
          <a:p>
            <a:r>
              <a:rPr lang="ru-RU" sz="1600" dirty="0" smtClean="0"/>
              <a:t> ●  Регенерация дорожной одежды происходит довольно быстро, скорость прохода машины от 4 до 10 метров в минуту;</a:t>
            </a:r>
          </a:p>
          <a:p>
            <a:r>
              <a:rPr lang="ru-RU" sz="1600" dirty="0" smtClean="0"/>
              <a:t> </a:t>
            </a:r>
          </a:p>
          <a:p>
            <a:r>
              <a:rPr lang="ru-RU" sz="1600" dirty="0" smtClean="0"/>
              <a:t> ● Возможность проведения работ в дождливую погоду, а именно фрезерование и выравнивание покрытия, вывоз и распределение инертных материалов, устройство дополнительно слоя из ЩПС;</a:t>
            </a:r>
          </a:p>
          <a:p>
            <a:r>
              <a:rPr lang="ru-RU" sz="1600" dirty="0" smtClean="0"/>
              <a:t> </a:t>
            </a:r>
          </a:p>
          <a:p>
            <a:r>
              <a:rPr lang="ru-RU" sz="1600" dirty="0" smtClean="0"/>
              <a:t> ●  Уложенный слой укрепленный цементом после набора прочности на третьи сутки закрывается слоем асфальтобетона;</a:t>
            </a:r>
          </a:p>
          <a:p>
            <a:r>
              <a:rPr lang="ru-RU" sz="1600" dirty="0" smtClean="0"/>
              <a:t>Машина универсальная, можно использовать как на грунтах так и на основаниях.</a:t>
            </a:r>
          </a:p>
          <a:p>
            <a:pPr algn="ctr"/>
            <a:endParaRPr lang="ru-RU" dirty="0" smtClean="0"/>
          </a:p>
          <a:p>
            <a:endParaRPr lang="ru-RU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395536" y="908720"/>
            <a:ext cx="4104456" cy="432048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TextBox 17"/>
          <p:cNvSpPr txBox="1"/>
          <p:nvPr/>
        </p:nvSpPr>
        <p:spPr>
          <a:xfrm>
            <a:off x="4788024" y="1340768"/>
            <a:ext cx="4104456" cy="38472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/>
              <a:t> ●   Необходимость соответствующего выдерживания и запрет раннего открытия движения, особенно для тяжелых, медленно движущихся средств транспорта;</a:t>
            </a:r>
          </a:p>
          <a:p>
            <a:endParaRPr lang="ru-RU" sz="1600" dirty="0" smtClean="0"/>
          </a:p>
          <a:p>
            <a:r>
              <a:rPr lang="ru-RU" sz="1600" dirty="0" smtClean="0"/>
              <a:t> ●  Недостатком сухого распределения цемента является невозможность проведения работ в ветреную погоду, ввод суспензии эффективнее;</a:t>
            </a:r>
          </a:p>
          <a:p>
            <a:endParaRPr lang="ru-RU" sz="1600" dirty="0" smtClean="0"/>
          </a:p>
          <a:p>
            <a:r>
              <a:rPr lang="ru-RU" sz="1600" dirty="0" smtClean="0"/>
              <a:t> ●   Усадочные трещины неизбежны, но могут быть минимизированы путем своевременной </a:t>
            </a:r>
            <a:r>
              <a:rPr lang="ru-RU" sz="1600" dirty="0" err="1" smtClean="0"/>
              <a:t>подгрунтовкой</a:t>
            </a:r>
            <a:r>
              <a:rPr lang="ru-RU" sz="1600" dirty="0" smtClean="0"/>
              <a:t>. </a:t>
            </a:r>
          </a:p>
          <a:p>
            <a:pPr algn="ctr"/>
            <a:endParaRPr lang="ru-RU" dirty="0" smtClean="0"/>
          </a:p>
          <a:p>
            <a:endParaRPr lang="ru-RU" dirty="0"/>
          </a:p>
        </p:txBody>
      </p:sp>
      <p:sp>
        <p:nvSpPr>
          <p:cNvPr id="14" name="TextBox 13"/>
          <p:cNvSpPr txBox="1"/>
          <p:nvPr/>
        </p:nvSpPr>
        <p:spPr>
          <a:xfrm>
            <a:off x="395536" y="908720"/>
            <a:ext cx="41044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Достоинства</a:t>
            </a:r>
          </a:p>
          <a:p>
            <a:endParaRPr lang="ru-RU" dirty="0"/>
          </a:p>
        </p:txBody>
      </p:sp>
      <p:sp>
        <p:nvSpPr>
          <p:cNvPr id="20" name="Прямоугольник 19"/>
          <p:cNvSpPr/>
          <p:nvPr/>
        </p:nvSpPr>
        <p:spPr>
          <a:xfrm>
            <a:off x="4788024" y="908720"/>
            <a:ext cx="4104456" cy="43204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TextBox 14"/>
          <p:cNvSpPr txBox="1"/>
          <p:nvPr/>
        </p:nvSpPr>
        <p:spPr>
          <a:xfrm>
            <a:off x="4788024" y="908720"/>
            <a:ext cx="41044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Недостатки</a:t>
            </a:r>
          </a:p>
          <a:p>
            <a:endParaRPr lang="ru-RU" dirty="0"/>
          </a:p>
        </p:txBody>
      </p:sp>
      <p:sp>
        <p:nvSpPr>
          <p:cNvPr id="21" name="Заголовок 1"/>
          <p:cNvSpPr txBox="1">
            <a:spLocks/>
          </p:cNvSpPr>
          <p:nvPr/>
        </p:nvSpPr>
        <p:spPr>
          <a:xfrm>
            <a:off x="937898" y="151606"/>
            <a:ext cx="8892480" cy="46828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/>
            <a:r>
              <a:rPr lang="ru-RU" sz="1100" b="1" dirty="0" smtClean="0"/>
              <a:t>УСТРОЙСТВО ОСНОВАНИЯ УКРЕПЛЕННОГО ЦЕМЕНТОМ</a:t>
            </a:r>
            <a:endParaRPr lang="ru-RU" sz="11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 descr="D:\_SSD\_Desktop\Новая папка (9)\25d41772fa456f9ae40587b818506375.jpg"/>
          <p:cNvPicPr>
            <a:picLocks noChangeAspect="1" noChangeArrowheads="1"/>
          </p:cNvPicPr>
          <p:nvPr/>
        </p:nvPicPr>
        <p:blipFill>
          <a:blip r:embed="rId2" cstate="print">
            <a:lum bright="82000" contrast="-80000"/>
          </a:blip>
          <a:srcRect/>
          <a:stretch>
            <a:fillRect/>
          </a:stretch>
        </p:blipFill>
        <p:spPr bwMode="auto">
          <a:xfrm>
            <a:off x="0" y="0"/>
            <a:ext cx="9115457" cy="6858000"/>
          </a:xfrm>
          <a:prstGeom prst="rect">
            <a:avLst/>
          </a:prstGeom>
          <a:noFill/>
          <a:effectLst>
            <a:outerShdw sx="1000" sy="1000" algn="ctr" rotWithShape="0">
              <a:srgbClr val="000000"/>
            </a:outerShdw>
          </a:effectLst>
        </p:spPr>
      </p:pic>
      <p:sp>
        <p:nvSpPr>
          <p:cNvPr id="5" name="Скругленный прямоугольник 4"/>
          <p:cNvSpPr/>
          <p:nvPr/>
        </p:nvSpPr>
        <p:spPr>
          <a:xfrm>
            <a:off x="214282" y="214314"/>
            <a:ext cx="8786874" cy="357190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85852" y="0"/>
            <a:ext cx="7318596" cy="774720"/>
          </a:xfrm>
        </p:spPr>
        <p:txBody>
          <a:bodyPr>
            <a:noAutofit/>
          </a:bodyPr>
          <a:lstStyle/>
          <a:p>
            <a:r>
              <a:rPr lang="ru-RU" sz="1200" b="1" dirty="0" smtClean="0"/>
              <a:t>ПРЕДВАРИТЕЛЬНОЕ ФРЕЗЕРОВАНИЕ БЕЗ ВЫГРУЗКИ НА ОБОЧИНУ</a:t>
            </a:r>
            <a:endParaRPr lang="ru-RU" sz="1200" b="1" dirty="0"/>
          </a:p>
        </p:txBody>
      </p:sp>
      <p:pic>
        <p:nvPicPr>
          <p:cNvPr id="4" name="Picture 2" descr="Для бланков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8532" y="123197"/>
            <a:ext cx="948453" cy="571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3" name="Группа 12"/>
          <p:cNvGrpSpPr/>
          <p:nvPr/>
        </p:nvGrpSpPr>
        <p:grpSpPr>
          <a:xfrm>
            <a:off x="4644008" y="764704"/>
            <a:ext cx="4104456" cy="2376264"/>
            <a:chOff x="4932040" y="764704"/>
            <a:chExt cx="3923928" cy="1368152"/>
          </a:xfrm>
        </p:grpSpPr>
        <p:sp>
          <p:nvSpPr>
            <p:cNvPr id="9" name="Скругленный прямоугольник 8"/>
            <p:cNvSpPr/>
            <p:nvPr/>
          </p:nvSpPr>
          <p:spPr>
            <a:xfrm>
              <a:off x="4932040" y="764704"/>
              <a:ext cx="3923928" cy="1368152"/>
            </a:xfrm>
            <a:prstGeom prst="roundRect">
              <a:avLst>
                <a:gd name="adj" fmla="val 8886"/>
              </a:avLst>
            </a:prstGeom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5004048" y="1149497"/>
              <a:ext cx="3744416" cy="5316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b="1" dirty="0" smtClean="0"/>
                <a:t>Возможность проведения  ремонтных работ в дождливую                               погоду</a:t>
              </a:r>
            </a:p>
          </p:txBody>
        </p:sp>
      </p:grpSp>
      <p:sp>
        <p:nvSpPr>
          <p:cNvPr id="11" name="Скругленный прямоугольник 10"/>
          <p:cNvSpPr/>
          <p:nvPr/>
        </p:nvSpPr>
        <p:spPr>
          <a:xfrm>
            <a:off x="179512" y="6237312"/>
            <a:ext cx="8820472" cy="432048"/>
          </a:xfrm>
          <a:prstGeom prst="round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467544" y="6237312"/>
            <a:ext cx="83529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А/</a:t>
            </a:r>
            <a:r>
              <a:rPr lang="ru-RU" b="1" dirty="0" err="1" smtClean="0"/>
              <a:t>д</a:t>
            </a:r>
            <a:r>
              <a:rPr lang="ru-RU" b="1" dirty="0" smtClean="0"/>
              <a:t> </a:t>
            </a:r>
            <a:r>
              <a:rPr lang="ru-RU" b="1" dirty="0" err="1" smtClean="0"/>
              <a:t>Павловск-Ребриха-Буканское</a:t>
            </a:r>
            <a:r>
              <a:rPr lang="ru-RU" b="1" dirty="0" smtClean="0"/>
              <a:t> км 78+000 – 88+000</a:t>
            </a: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179512" y="764704"/>
            <a:ext cx="4248472" cy="2448272"/>
          </a:xfrm>
          <a:prstGeom prst="roundRect">
            <a:avLst>
              <a:gd name="adj" fmla="val 3439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098" name="Picture 2" descr="C:\Users\Glaving\Desktop\Новая папка (2)\предварительное фрезерование без ваыгрузки на обочину\WP_20150814_13_10_52_Pro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836712"/>
            <a:ext cx="4104456" cy="2305590"/>
          </a:xfrm>
          <a:prstGeom prst="rect">
            <a:avLst/>
          </a:prstGeom>
          <a:noFill/>
        </p:spPr>
      </p:pic>
      <p:sp>
        <p:nvSpPr>
          <p:cNvPr id="15" name="Скругленный прямоугольник 14"/>
          <p:cNvSpPr/>
          <p:nvPr/>
        </p:nvSpPr>
        <p:spPr>
          <a:xfrm>
            <a:off x="179512" y="3284984"/>
            <a:ext cx="4248472" cy="2520280"/>
          </a:xfrm>
          <a:prstGeom prst="roundRect">
            <a:avLst>
              <a:gd name="adj" fmla="val 3439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6" name="Picture 2" descr="C:\Users\Glaving\Desktop\вставить в презентацию\IMG-20160517-WA000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1520" y="3356992"/>
            <a:ext cx="4104456" cy="2354357"/>
          </a:xfrm>
          <a:prstGeom prst="rect">
            <a:avLst/>
          </a:prstGeom>
          <a:noFill/>
        </p:spPr>
      </p:pic>
      <p:sp>
        <p:nvSpPr>
          <p:cNvPr id="16" name="Скругленный прямоугольник 15"/>
          <p:cNvSpPr/>
          <p:nvPr/>
        </p:nvSpPr>
        <p:spPr>
          <a:xfrm>
            <a:off x="4572000" y="3284984"/>
            <a:ext cx="4248472" cy="2520280"/>
          </a:xfrm>
          <a:prstGeom prst="roundRect">
            <a:avLst>
              <a:gd name="adj" fmla="val 3439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099" name="Picture 3" descr="C:\Users\Glaving\Desktop\Новая папка (2)\предварительное фрезерование без ваыгрузки на обочину\WP_20150814_13_11_02_Pro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644008" y="3356992"/>
            <a:ext cx="4104455" cy="23762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3" descr="D:\_SSD\_Desktop\Новая папка (9)\25d41772fa456f9ae40587b818506375.jpg"/>
          <p:cNvPicPr>
            <a:picLocks noChangeAspect="1" noChangeArrowheads="1"/>
          </p:cNvPicPr>
          <p:nvPr/>
        </p:nvPicPr>
        <p:blipFill>
          <a:blip r:embed="rId2" cstate="print">
            <a:lum bright="82000" contrast="-80000"/>
          </a:blip>
          <a:srcRect/>
          <a:stretch>
            <a:fillRect/>
          </a:stretch>
        </p:blipFill>
        <p:spPr bwMode="auto">
          <a:xfrm>
            <a:off x="0" y="0"/>
            <a:ext cx="9115457" cy="6858000"/>
          </a:xfrm>
          <a:prstGeom prst="rect">
            <a:avLst/>
          </a:prstGeom>
          <a:noFill/>
          <a:effectLst>
            <a:outerShdw sx="1000" sy="1000" algn="ctr" rotWithShape="0">
              <a:srgbClr val="000000"/>
            </a:outerShdw>
          </a:effectLst>
        </p:spPr>
      </p:pic>
      <p:sp>
        <p:nvSpPr>
          <p:cNvPr id="5" name="Скругленный прямоугольник 4"/>
          <p:cNvSpPr/>
          <p:nvPr/>
        </p:nvSpPr>
        <p:spPr>
          <a:xfrm>
            <a:off x="214282" y="214314"/>
            <a:ext cx="8786874" cy="357190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85852" y="0"/>
            <a:ext cx="2500330" cy="774720"/>
          </a:xfrm>
        </p:spPr>
        <p:txBody>
          <a:bodyPr>
            <a:noAutofit/>
          </a:bodyPr>
          <a:lstStyle/>
          <a:p>
            <a:r>
              <a:rPr lang="ru-RU" sz="1200" dirty="0" smtClean="0"/>
              <a:t>ГУП ДХ АК «Центральное ДСУ»</a:t>
            </a:r>
            <a:endParaRPr lang="ru-RU" sz="1200" dirty="0"/>
          </a:p>
        </p:txBody>
      </p:sp>
      <p:pic>
        <p:nvPicPr>
          <p:cNvPr id="4" name="Picture 2" descr="Для бланков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8532" y="123197"/>
            <a:ext cx="948453" cy="571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 cstate="print">
            <a:lum bright="-20000" contrast="40000"/>
          </a:blip>
          <a:srcRect/>
          <a:stretch>
            <a:fillRect/>
          </a:stretch>
        </p:blipFill>
        <p:spPr bwMode="auto">
          <a:xfrm>
            <a:off x="539552" y="692696"/>
            <a:ext cx="8115300" cy="6029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3" descr="D:\_SSD\_Desktop\Новая папка (9)\25d41772fa456f9ae40587b818506375.jpg"/>
          <p:cNvPicPr>
            <a:picLocks noChangeAspect="1" noChangeArrowheads="1"/>
          </p:cNvPicPr>
          <p:nvPr/>
        </p:nvPicPr>
        <p:blipFill>
          <a:blip r:embed="rId2" cstate="print">
            <a:lum bright="82000" contrast="-80000"/>
          </a:blip>
          <a:srcRect/>
          <a:stretch>
            <a:fillRect/>
          </a:stretch>
        </p:blipFill>
        <p:spPr bwMode="auto">
          <a:xfrm>
            <a:off x="0" y="0"/>
            <a:ext cx="9115457" cy="6858000"/>
          </a:xfrm>
          <a:prstGeom prst="rect">
            <a:avLst/>
          </a:prstGeom>
          <a:noFill/>
          <a:effectLst>
            <a:outerShdw sx="1000" sy="1000" algn="ctr" rotWithShape="0">
              <a:srgbClr val="000000"/>
            </a:outerShdw>
          </a:effectLst>
        </p:spPr>
      </p:pic>
      <p:sp>
        <p:nvSpPr>
          <p:cNvPr id="5" name="Скругленный прямоугольник 4"/>
          <p:cNvSpPr/>
          <p:nvPr/>
        </p:nvSpPr>
        <p:spPr>
          <a:xfrm>
            <a:off x="214282" y="214314"/>
            <a:ext cx="8786874" cy="357190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85852" y="0"/>
            <a:ext cx="2500330" cy="774720"/>
          </a:xfrm>
        </p:spPr>
        <p:txBody>
          <a:bodyPr>
            <a:noAutofit/>
          </a:bodyPr>
          <a:lstStyle/>
          <a:p>
            <a:r>
              <a:rPr lang="ru-RU" sz="1200" dirty="0" smtClean="0"/>
              <a:t>ГУП ДХ АК «Центральное ДСУ»</a:t>
            </a:r>
            <a:endParaRPr lang="ru-RU" sz="1200" dirty="0"/>
          </a:p>
        </p:txBody>
      </p:sp>
      <p:pic>
        <p:nvPicPr>
          <p:cNvPr id="4" name="Picture 2" descr="Для бланков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8532" y="123197"/>
            <a:ext cx="948453" cy="571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764704"/>
            <a:ext cx="8686800" cy="581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 descr="D:\_SSD\_Desktop\Новая папка (9)\25d41772fa456f9ae40587b818506375.jpg"/>
          <p:cNvPicPr>
            <a:picLocks noChangeAspect="1" noChangeArrowheads="1"/>
          </p:cNvPicPr>
          <p:nvPr/>
        </p:nvPicPr>
        <p:blipFill>
          <a:blip r:embed="rId2" cstate="print">
            <a:lum bright="82000" contrast="-80000"/>
          </a:blip>
          <a:srcRect/>
          <a:stretch>
            <a:fillRect/>
          </a:stretch>
        </p:blipFill>
        <p:spPr bwMode="auto">
          <a:xfrm>
            <a:off x="0" y="0"/>
            <a:ext cx="9115457" cy="6858000"/>
          </a:xfrm>
          <a:prstGeom prst="rect">
            <a:avLst/>
          </a:prstGeom>
          <a:noFill/>
          <a:effectLst>
            <a:outerShdw sx="1000" sy="1000" algn="ctr" rotWithShape="0">
              <a:srgbClr val="000000"/>
            </a:outerShdw>
          </a:effectLst>
        </p:spPr>
      </p:pic>
      <p:sp>
        <p:nvSpPr>
          <p:cNvPr id="5" name="Скругленный прямоугольник 4"/>
          <p:cNvSpPr/>
          <p:nvPr/>
        </p:nvSpPr>
        <p:spPr>
          <a:xfrm>
            <a:off x="214282" y="214314"/>
            <a:ext cx="8786874" cy="357190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85852" y="0"/>
            <a:ext cx="2500330" cy="774720"/>
          </a:xfrm>
        </p:spPr>
        <p:txBody>
          <a:bodyPr>
            <a:noAutofit/>
          </a:bodyPr>
          <a:lstStyle/>
          <a:p>
            <a:r>
              <a:rPr lang="ru-RU" sz="1200" dirty="0" smtClean="0"/>
              <a:t>ГУП ДХ АК «Центральное ДСУ»</a:t>
            </a:r>
            <a:endParaRPr lang="ru-RU" sz="1200" dirty="0"/>
          </a:p>
        </p:txBody>
      </p:sp>
      <p:pic>
        <p:nvPicPr>
          <p:cNvPr id="4" name="Picture 2" descr="Для бланков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8532" y="123197"/>
            <a:ext cx="948453" cy="571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2759" y="1044476"/>
            <a:ext cx="8848841" cy="43681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3" descr="D:\_SSD\_Desktop\Новая папка (9)\25d41772fa456f9ae40587b818506375.jpg"/>
          <p:cNvPicPr>
            <a:picLocks noChangeAspect="1" noChangeArrowheads="1"/>
          </p:cNvPicPr>
          <p:nvPr/>
        </p:nvPicPr>
        <p:blipFill>
          <a:blip r:embed="rId2" cstate="print">
            <a:lum bright="82000" contrast="-80000"/>
          </a:blip>
          <a:srcRect/>
          <a:stretch>
            <a:fillRect/>
          </a:stretch>
        </p:blipFill>
        <p:spPr bwMode="auto">
          <a:xfrm>
            <a:off x="0" y="0"/>
            <a:ext cx="9115457" cy="6858000"/>
          </a:xfrm>
          <a:prstGeom prst="rect">
            <a:avLst/>
          </a:prstGeom>
          <a:noFill/>
          <a:effectLst>
            <a:outerShdw sx="1000" sy="1000" algn="ctr" rotWithShape="0">
              <a:srgbClr val="000000"/>
            </a:outerShdw>
          </a:effectLst>
        </p:spPr>
      </p:pic>
      <p:sp>
        <p:nvSpPr>
          <p:cNvPr id="5" name="Скругленный прямоугольник 4"/>
          <p:cNvSpPr/>
          <p:nvPr/>
        </p:nvSpPr>
        <p:spPr>
          <a:xfrm>
            <a:off x="214282" y="214314"/>
            <a:ext cx="8786874" cy="357190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85852" y="0"/>
            <a:ext cx="2500330" cy="774720"/>
          </a:xfrm>
        </p:spPr>
        <p:txBody>
          <a:bodyPr>
            <a:noAutofit/>
          </a:bodyPr>
          <a:lstStyle/>
          <a:p>
            <a:r>
              <a:rPr lang="ru-RU" sz="1200" dirty="0" smtClean="0"/>
              <a:t>ГУП ДХ АК «Центральное ДСУ»</a:t>
            </a:r>
            <a:endParaRPr lang="ru-RU" sz="1200" dirty="0"/>
          </a:p>
        </p:txBody>
      </p:sp>
      <p:pic>
        <p:nvPicPr>
          <p:cNvPr id="4" name="Picture 2" descr="Для бланков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8532" y="123197"/>
            <a:ext cx="948453" cy="571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 descr="C:\Users\Glaving\Desktop\добавить слайды\IMG-20160512-WA000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51920" y="620688"/>
            <a:ext cx="5015203" cy="3009121"/>
          </a:xfrm>
          <a:prstGeom prst="rect">
            <a:avLst/>
          </a:prstGeom>
          <a:noFill/>
        </p:spPr>
      </p:pic>
      <p:pic>
        <p:nvPicPr>
          <p:cNvPr id="1027" name="Picture 3" descr="C:\Users\Glaving\Desktop\добавить слайды\IMG-20160517-WA000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847728" y="3792072"/>
            <a:ext cx="5004047" cy="3002428"/>
          </a:xfrm>
          <a:prstGeom prst="rect">
            <a:avLst/>
          </a:prstGeom>
          <a:noFill/>
        </p:spPr>
      </p:pic>
      <p:sp>
        <p:nvSpPr>
          <p:cNvPr id="10" name="Скругленный прямоугольник 9"/>
          <p:cNvSpPr/>
          <p:nvPr/>
        </p:nvSpPr>
        <p:spPr>
          <a:xfrm>
            <a:off x="683568" y="1268760"/>
            <a:ext cx="2664296" cy="1800200"/>
          </a:xfrm>
          <a:prstGeom prst="roundRect">
            <a:avLst/>
          </a:prstGeom>
          <a:solidFill>
            <a:srgbClr val="678034"/>
          </a:solidFill>
          <a:ln/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827584" y="1628800"/>
            <a:ext cx="237626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Исправление поперечного и продольного профиля автодороги</a:t>
            </a:r>
            <a:endParaRPr lang="ru-RU" dirty="0"/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683568" y="4365104"/>
            <a:ext cx="2664296" cy="1800200"/>
          </a:xfrm>
          <a:prstGeom prst="round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TextBox 12"/>
          <p:cNvSpPr txBox="1"/>
          <p:nvPr/>
        </p:nvSpPr>
        <p:spPr>
          <a:xfrm>
            <a:off x="1115616" y="4509120"/>
            <a:ext cx="194421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Устройство дополнительного слоя основания щебеночной смеси </a:t>
            </a:r>
            <a:endParaRPr lang="ru-RU" dirty="0"/>
          </a:p>
        </p:txBody>
      </p:sp>
      <p:sp>
        <p:nvSpPr>
          <p:cNvPr id="15" name="Заголовок 1"/>
          <p:cNvSpPr txBox="1">
            <a:spLocks/>
          </p:cNvSpPr>
          <p:nvPr/>
        </p:nvSpPr>
        <p:spPr>
          <a:xfrm>
            <a:off x="1115616" y="0"/>
            <a:ext cx="7344816" cy="77472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dirty="0" smtClean="0">
                <a:latin typeface="+mj-lt"/>
                <a:ea typeface="+mj-ea"/>
                <a:cs typeface="+mj-cs"/>
              </a:rPr>
              <a:t>А/</a:t>
            </a:r>
            <a:r>
              <a:rPr lang="ru-RU" sz="1200" dirty="0" err="1" smtClean="0">
                <a:latin typeface="+mj-lt"/>
                <a:ea typeface="+mj-ea"/>
                <a:cs typeface="+mj-cs"/>
              </a:rPr>
              <a:t>д</a:t>
            </a:r>
            <a:r>
              <a:rPr lang="ru-RU" sz="1200" dirty="0" smtClean="0">
                <a:latin typeface="+mj-lt"/>
                <a:ea typeface="+mj-ea"/>
                <a:cs typeface="+mj-cs"/>
              </a:rPr>
              <a:t> </a:t>
            </a:r>
            <a:r>
              <a:rPr lang="ru-RU" sz="1200" dirty="0" err="1" smtClean="0">
                <a:latin typeface="+mj-lt"/>
                <a:ea typeface="+mj-ea"/>
                <a:cs typeface="+mj-cs"/>
              </a:rPr>
              <a:t>Буканское-Комсомольский</a:t>
            </a:r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383</TotalTime>
  <Words>402</Words>
  <Application>Microsoft Office PowerPoint</Application>
  <PresentationFormat>Экран (4:3)</PresentationFormat>
  <Paragraphs>86</Paragraphs>
  <Slides>23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Тема Office</vt:lpstr>
      <vt:lpstr>Устройство основания укрепленного цементом  методом холодного ресайклинга  </vt:lpstr>
      <vt:lpstr>Слайд 2</vt:lpstr>
      <vt:lpstr>ВИД АВТОДОРОГИ ДО РЕМОНТА</vt:lpstr>
      <vt:lpstr>ГУП ДХ АК «Центральное ДСУ»</vt:lpstr>
      <vt:lpstr>ПРЕДВАРИТЕЛЬНОЕ ФРЕЗЕРОВАНИЕ БЕЗ ВЫГРУЗКИ НА ОБОЧИНУ</vt:lpstr>
      <vt:lpstr>ГУП ДХ АК «Центральное ДСУ»</vt:lpstr>
      <vt:lpstr>ГУП ДХ АК «Центральное ДСУ»</vt:lpstr>
      <vt:lpstr>ГУП ДХ АК «Центральное ДСУ»</vt:lpstr>
      <vt:lpstr>ГУП ДХ АК «Центральное ДСУ»</vt:lpstr>
      <vt:lpstr>ГУП ДХ АК «Центральное ДСУ»</vt:lpstr>
      <vt:lpstr>УСТРОЙСТВО ВЫРАВНИВАЮЩЕГО СЛОЯ ИЗ ЩЕБЕНОЧНОЙ СМЕСИ</vt:lpstr>
      <vt:lpstr>Слайд 12</vt:lpstr>
      <vt:lpstr>А/Д БИЙСК-МАРТЫНОВО-ЕЛЬЦОВКА-ГР. КЕМЕРОВСКОЙ ОБЛАСТИ</vt:lpstr>
      <vt:lpstr>А/Д ТРОИЦКОЕ-ЦЕЛИННОЕ</vt:lpstr>
      <vt:lpstr>А/Д ПАВЛОВСК-РЕБРИХА-БУКАНСКОЕ</vt:lpstr>
      <vt:lpstr>УПЛОТНЕНИЕ ОСНОВАНИЯ КОМБИНИРОВАННЫМ  ВИБРОКАТКОМ </vt:lpstr>
      <vt:lpstr>Слайд 17</vt:lpstr>
      <vt:lpstr>АБЗ С. БУКАНСКОЕ В  МАМОНТОВСКОМ РАЙОНЕ</vt:lpstr>
      <vt:lpstr>ТЕХНОЛОГИЯ УКРЕПЛЕНИЯ ГРУНТОВ ЦЕМЕНТОМ ПРИ СТРОИТЕЛЬСТВЕ А/Д ПОДЪЕЗД К С. ШАДРИНО</vt:lpstr>
      <vt:lpstr>КОНТРОЛЬ КАЧЕСТВА ОСНОВАНИЯ УКРЕПЛЕННОГО ЦЕМЕНТОМ ПРИ СТРОИТЕЛЬСТВЕ А/Д ПОДЪЕЗД К  С. ШАДРИНО В КАЛМАНСКОМ РАЙОНЕ</vt:lpstr>
      <vt:lpstr>ГОТОВОЕ ОСНОВАНИЕ УКРЕПЛЕННОЕ ЦЕМЕНТОМ</vt:lpstr>
      <vt:lpstr>ГУП ДХ АК «Центральное ДСУ»</vt:lpstr>
      <vt:lpstr>ГУП ДХ АК «Центральное ДСУ»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Устройство основания укрепления методом холодного ресайклинга</dc:title>
  <dc:creator>it1</dc:creator>
  <cp:lastModifiedBy>Glaving</cp:lastModifiedBy>
  <cp:revision>76</cp:revision>
  <dcterms:created xsi:type="dcterms:W3CDTF">2017-02-13T02:59:48Z</dcterms:created>
  <dcterms:modified xsi:type="dcterms:W3CDTF">2017-03-14T01:37:46Z</dcterms:modified>
</cp:coreProperties>
</file>