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80" r:id="rId1"/>
  </p:sldMasterIdLst>
  <p:notesMasterIdLst>
    <p:notesMasterId r:id="rId52"/>
  </p:notesMasterIdLst>
  <p:sldIdLst>
    <p:sldId id="258" r:id="rId2"/>
    <p:sldId id="262" r:id="rId3"/>
    <p:sldId id="257" r:id="rId4"/>
    <p:sldId id="264" r:id="rId5"/>
    <p:sldId id="271" r:id="rId6"/>
    <p:sldId id="265" r:id="rId7"/>
    <p:sldId id="299" r:id="rId8"/>
    <p:sldId id="273" r:id="rId9"/>
    <p:sldId id="274" r:id="rId10"/>
    <p:sldId id="276" r:id="rId11"/>
    <p:sldId id="277" r:id="rId12"/>
    <p:sldId id="281" r:id="rId13"/>
    <p:sldId id="280" r:id="rId14"/>
    <p:sldId id="282" r:id="rId15"/>
    <p:sldId id="283" r:id="rId16"/>
    <p:sldId id="284" r:id="rId17"/>
    <p:sldId id="285" r:id="rId18"/>
    <p:sldId id="286" r:id="rId19"/>
    <p:sldId id="287" r:id="rId20"/>
    <p:sldId id="292" r:id="rId21"/>
    <p:sldId id="288" r:id="rId22"/>
    <p:sldId id="289" r:id="rId23"/>
    <p:sldId id="290" r:id="rId24"/>
    <p:sldId id="293" r:id="rId25"/>
    <p:sldId id="294" r:id="rId26"/>
    <p:sldId id="295" r:id="rId27"/>
    <p:sldId id="297" r:id="rId28"/>
    <p:sldId id="306" r:id="rId29"/>
    <p:sldId id="307" r:id="rId30"/>
    <p:sldId id="300" r:id="rId31"/>
    <p:sldId id="301" r:id="rId32"/>
    <p:sldId id="328" r:id="rId33"/>
    <p:sldId id="303" r:id="rId34"/>
    <p:sldId id="304" r:id="rId35"/>
    <p:sldId id="305" r:id="rId36"/>
    <p:sldId id="325" r:id="rId37"/>
    <p:sldId id="333" r:id="rId38"/>
    <p:sldId id="310" r:id="rId39"/>
    <p:sldId id="311" r:id="rId40"/>
    <p:sldId id="309" r:id="rId41"/>
    <p:sldId id="331" r:id="rId42"/>
    <p:sldId id="312" r:id="rId43"/>
    <p:sldId id="319" r:id="rId44"/>
    <p:sldId id="320" r:id="rId45"/>
    <p:sldId id="322" r:id="rId46"/>
    <p:sldId id="323" r:id="rId47"/>
    <p:sldId id="324" r:id="rId48"/>
    <p:sldId id="330" r:id="rId49"/>
    <p:sldId id="329" r:id="rId50"/>
    <p:sldId id="334" r:id="rId5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931" autoAdjust="0"/>
    <p:restoredTop sz="94660"/>
  </p:normalViewPr>
  <p:slideViewPr>
    <p:cSldViewPr>
      <p:cViewPr>
        <p:scale>
          <a:sx n="100" d="100"/>
          <a:sy n="100" d="100"/>
        </p:scale>
        <p:origin x="-198" y="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</c:f>
              <c:strCache>
                <c:ptCount val="6"/>
                <c:pt idx="0">
                  <c:v>Изыскания  (7 документов)</c:v>
                </c:pt>
                <c:pt idx="1">
                  <c:v>Проектирование (16 документов)</c:v>
                </c:pt>
                <c:pt idx="2">
                  <c:v>Эксплуатация (11 документов)</c:v>
                </c:pt>
                <c:pt idx="3">
                  <c:v>Изделия (36 документов)</c:v>
                </c:pt>
                <c:pt idx="4">
                  <c:v>ДСМ (8 документов)</c:v>
                </c:pt>
                <c:pt idx="5">
                  <c:v>Переработано (93 документа)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4.0000000000000049E-2</c:v>
                </c:pt>
                <c:pt idx="1">
                  <c:v>9.0000000000000066E-2</c:v>
                </c:pt>
                <c:pt idx="2">
                  <c:v>6.0000000000000081E-2</c:v>
                </c:pt>
                <c:pt idx="3">
                  <c:v>0.21000000000000019</c:v>
                </c:pt>
                <c:pt idx="4">
                  <c:v>5.0000000000000051E-2</c:v>
                </c:pt>
                <c:pt idx="5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6748152196925659"/>
          <c:y val="5.3825049212598425E-2"/>
          <c:w val="0.32253531054201534"/>
          <c:h val="0.9017249015748040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E90986-D8CE-456F-AF9E-2FFC377F1CB0}" type="doc">
      <dgm:prSet loTypeId="urn:microsoft.com/office/officeart/2005/8/layout/matrix1" loCatId="matrix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2A15CC-D4F1-47DC-AB67-89BB0F2535A6}">
      <dgm:prSet phldrT="[Текст]" custT="1"/>
      <dgm:spPr>
        <a:solidFill>
          <a:srgbClr val="FF9966"/>
        </a:solidFill>
      </dgm:spPr>
      <dgm:t>
        <a:bodyPr/>
        <a:lstStyle/>
        <a:p>
          <a:r>
            <a:rPr lang="ru-RU" sz="5000" dirty="0" err="1" smtClean="0"/>
            <a:t>СНиП</a:t>
          </a:r>
          <a:endParaRPr lang="ru-RU" sz="5000" dirty="0"/>
        </a:p>
      </dgm:t>
    </dgm:pt>
    <dgm:pt modelId="{108B6BFB-A68C-43A9-857E-599716862317}" type="parTrans" cxnId="{7FDD424D-493D-46A5-821B-4CADCBD472DE}">
      <dgm:prSet/>
      <dgm:spPr/>
      <dgm:t>
        <a:bodyPr/>
        <a:lstStyle/>
        <a:p>
          <a:endParaRPr lang="ru-RU"/>
        </a:p>
      </dgm:t>
    </dgm:pt>
    <dgm:pt modelId="{C807E789-43E8-42E2-BB89-DF95572AE7B0}" type="sibTrans" cxnId="{7FDD424D-493D-46A5-821B-4CADCBD472DE}">
      <dgm:prSet/>
      <dgm:spPr/>
      <dgm:t>
        <a:bodyPr/>
        <a:lstStyle/>
        <a:p>
          <a:endParaRPr lang="ru-RU"/>
        </a:p>
      </dgm:t>
    </dgm:pt>
    <dgm:pt modelId="{B966DF6B-7347-47CF-9769-152528CEC5E4}">
      <dgm:prSet phldrT="[Текст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ГОСТ;ОСТ ;РСТ</a:t>
          </a:r>
        </a:p>
      </dgm:t>
    </dgm:pt>
    <dgm:pt modelId="{55CCDCB4-263F-4F57-94DD-E5FFDBEDE305}" type="parTrans" cxnId="{B71543B9-6093-4987-A142-B2E72C77E845}">
      <dgm:prSet/>
      <dgm:spPr/>
      <dgm:t>
        <a:bodyPr/>
        <a:lstStyle/>
        <a:p>
          <a:endParaRPr lang="ru-RU"/>
        </a:p>
      </dgm:t>
    </dgm:pt>
    <dgm:pt modelId="{F6ACBBA1-9951-4149-9C32-80D5E1DC0A59}" type="sibTrans" cxnId="{B71543B9-6093-4987-A142-B2E72C77E845}">
      <dgm:prSet/>
      <dgm:spPr/>
      <dgm:t>
        <a:bodyPr/>
        <a:lstStyle/>
        <a:p>
          <a:endParaRPr lang="ru-RU"/>
        </a:p>
      </dgm:t>
    </dgm:pt>
    <dgm:pt modelId="{6A0D59F5-737F-4A13-A1E2-3EE78A7B2F3B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ВСН, ТСН</a:t>
          </a:r>
          <a:endParaRPr lang="ru-RU" dirty="0"/>
        </a:p>
      </dgm:t>
    </dgm:pt>
    <dgm:pt modelId="{13D801CD-C7CA-4800-B985-A2423BE6627B}" type="parTrans" cxnId="{34E65E1B-EB88-425C-910A-D0B44333E728}">
      <dgm:prSet/>
      <dgm:spPr/>
      <dgm:t>
        <a:bodyPr/>
        <a:lstStyle/>
        <a:p>
          <a:endParaRPr lang="ru-RU"/>
        </a:p>
      </dgm:t>
    </dgm:pt>
    <dgm:pt modelId="{52298DFE-58F2-4828-96C5-37066BBCFDCB}" type="sibTrans" cxnId="{34E65E1B-EB88-425C-910A-D0B44333E728}">
      <dgm:prSet/>
      <dgm:spPr/>
      <dgm:t>
        <a:bodyPr/>
        <a:lstStyle/>
        <a:p>
          <a:endParaRPr lang="ru-RU"/>
        </a:p>
      </dgm:t>
    </dgm:pt>
    <dgm:pt modelId="{13A5D075-8099-453A-B311-338EAF0B2474}">
      <dgm:prSet phldrT="[Текст]"/>
      <dgm:spPr>
        <a:solidFill>
          <a:srgbClr val="66FF99"/>
        </a:solidFill>
      </dgm:spPr>
      <dgm:t>
        <a:bodyPr/>
        <a:lstStyle/>
        <a:p>
          <a:r>
            <a:rPr lang="ru-RU" dirty="0" err="1" smtClean="0"/>
            <a:t>ЕНиР</a:t>
          </a:r>
          <a:r>
            <a:rPr lang="ru-RU" dirty="0" smtClean="0"/>
            <a:t>, ЕРЕР</a:t>
          </a:r>
          <a:endParaRPr lang="ru-RU" dirty="0"/>
        </a:p>
      </dgm:t>
    </dgm:pt>
    <dgm:pt modelId="{E549A11D-F377-47A6-A2DD-B396F4D631E3}" type="parTrans" cxnId="{0B5421D2-100D-4F7C-A507-7B3D23F9986B}">
      <dgm:prSet/>
      <dgm:spPr/>
      <dgm:t>
        <a:bodyPr/>
        <a:lstStyle/>
        <a:p>
          <a:endParaRPr lang="ru-RU"/>
        </a:p>
      </dgm:t>
    </dgm:pt>
    <dgm:pt modelId="{0340B854-22AA-4C7D-92FD-88BD57391E7C}" type="sibTrans" cxnId="{0B5421D2-100D-4F7C-A507-7B3D23F9986B}">
      <dgm:prSet/>
      <dgm:spPr/>
      <dgm:t>
        <a:bodyPr/>
        <a:lstStyle/>
        <a:p>
          <a:endParaRPr lang="ru-RU"/>
        </a:p>
      </dgm:t>
    </dgm:pt>
    <dgm:pt modelId="{89982F7C-CC3D-4412-9C1F-A238FE4E86D8}">
      <dgm:prSet phldrT="[Текст]"/>
      <dgm:spPr/>
      <dgm:t>
        <a:bodyPr/>
        <a:lstStyle/>
        <a:p>
          <a:r>
            <a:rPr lang="ru-RU" dirty="0" smtClean="0"/>
            <a:t>СТП, СТО, </a:t>
          </a:r>
          <a:r>
            <a:rPr lang="ru-RU" dirty="0" err="1" smtClean="0"/>
            <a:t>НиТУ</a:t>
          </a:r>
          <a:endParaRPr lang="ru-RU" dirty="0"/>
        </a:p>
      </dgm:t>
    </dgm:pt>
    <dgm:pt modelId="{360A6529-6040-46E0-B842-D4D724FC74DD}" type="parTrans" cxnId="{682BE348-DC44-40D6-82DC-2D3B127FED3C}">
      <dgm:prSet/>
      <dgm:spPr/>
      <dgm:t>
        <a:bodyPr/>
        <a:lstStyle/>
        <a:p>
          <a:endParaRPr lang="ru-RU"/>
        </a:p>
      </dgm:t>
    </dgm:pt>
    <dgm:pt modelId="{EC3004F0-E9A9-40EE-B33E-BEB29FFA0D8D}" type="sibTrans" cxnId="{682BE348-DC44-40D6-82DC-2D3B127FED3C}">
      <dgm:prSet/>
      <dgm:spPr/>
      <dgm:t>
        <a:bodyPr/>
        <a:lstStyle/>
        <a:p>
          <a:endParaRPr lang="ru-RU"/>
        </a:p>
      </dgm:t>
    </dgm:pt>
    <dgm:pt modelId="{5E0285D9-456C-4774-B6E2-545DEC10647E}" type="pres">
      <dgm:prSet presAssocID="{A7E90986-D8CE-456F-AF9E-2FFC377F1CB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FBEA9D-2A4C-45BC-B9DA-C8753550932C}" type="pres">
      <dgm:prSet presAssocID="{A7E90986-D8CE-456F-AF9E-2FFC377F1CB0}" presName="matrix" presStyleCnt="0"/>
      <dgm:spPr/>
    </dgm:pt>
    <dgm:pt modelId="{81790D3B-5104-48CD-A76D-8F7E7EE7D76D}" type="pres">
      <dgm:prSet presAssocID="{A7E90986-D8CE-456F-AF9E-2FFC377F1CB0}" presName="tile1" presStyleLbl="node1" presStyleIdx="0" presStyleCnt="4"/>
      <dgm:spPr/>
      <dgm:t>
        <a:bodyPr/>
        <a:lstStyle/>
        <a:p>
          <a:endParaRPr lang="ru-RU"/>
        </a:p>
      </dgm:t>
    </dgm:pt>
    <dgm:pt modelId="{E408460D-42BD-447A-AB95-5E2709BE46C9}" type="pres">
      <dgm:prSet presAssocID="{A7E90986-D8CE-456F-AF9E-2FFC377F1CB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E62C9-7E76-4D6C-AC2B-7473AD524007}" type="pres">
      <dgm:prSet presAssocID="{A7E90986-D8CE-456F-AF9E-2FFC377F1CB0}" presName="tile2" presStyleLbl="node1" presStyleIdx="1" presStyleCnt="4"/>
      <dgm:spPr/>
      <dgm:t>
        <a:bodyPr/>
        <a:lstStyle/>
        <a:p>
          <a:endParaRPr lang="ru-RU"/>
        </a:p>
      </dgm:t>
    </dgm:pt>
    <dgm:pt modelId="{F6CEA405-BFB9-416C-96D4-E4E4484462EF}" type="pres">
      <dgm:prSet presAssocID="{A7E90986-D8CE-456F-AF9E-2FFC377F1CB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2A0CF9-776A-45EA-8C86-ADE0D5AE145E}" type="pres">
      <dgm:prSet presAssocID="{A7E90986-D8CE-456F-AF9E-2FFC377F1CB0}" presName="tile3" presStyleLbl="node1" presStyleIdx="2" presStyleCnt="4"/>
      <dgm:spPr/>
      <dgm:t>
        <a:bodyPr/>
        <a:lstStyle/>
        <a:p>
          <a:endParaRPr lang="ru-RU"/>
        </a:p>
      </dgm:t>
    </dgm:pt>
    <dgm:pt modelId="{E4B514D0-413C-44CE-A4A4-BC95E8800CA7}" type="pres">
      <dgm:prSet presAssocID="{A7E90986-D8CE-456F-AF9E-2FFC377F1CB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EE6E6-1A29-4A43-BA12-7F81840F798B}" type="pres">
      <dgm:prSet presAssocID="{A7E90986-D8CE-456F-AF9E-2FFC377F1CB0}" presName="tile4" presStyleLbl="node1" presStyleIdx="3" presStyleCnt="4"/>
      <dgm:spPr/>
      <dgm:t>
        <a:bodyPr/>
        <a:lstStyle/>
        <a:p>
          <a:endParaRPr lang="ru-RU"/>
        </a:p>
      </dgm:t>
    </dgm:pt>
    <dgm:pt modelId="{53338805-3470-40CE-8FF0-B2B02489AB7B}" type="pres">
      <dgm:prSet presAssocID="{A7E90986-D8CE-456F-AF9E-2FFC377F1CB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F7554-FAA2-40CE-9018-783BDF28BCB1}" type="pres">
      <dgm:prSet presAssocID="{A7E90986-D8CE-456F-AF9E-2FFC377F1CB0}" presName="centerTile" presStyleLbl="fgShp" presStyleIdx="0" presStyleCnt="1" custLinFactNeighborX="810" custLinFactNeighborY="531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82BE348-DC44-40D6-82DC-2D3B127FED3C}" srcId="{DB2A15CC-D4F1-47DC-AB67-89BB0F2535A6}" destId="{89982F7C-CC3D-4412-9C1F-A238FE4E86D8}" srcOrd="3" destOrd="0" parTransId="{360A6529-6040-46E0-B842-D4D724FC74DD}" sibTransId="{EC3004F0-E9A9-40EE-B33E-BEB29FFA0D8D}"/>
    <dgm:cxn modelId="{07B5AFEA-1381-40BB-BA4D-DC7948BCBD36}" type="presOf" srcId="{DB2A15CC-D4F1-47DC-AB67-89BB0F2535A6}" destId="{9D5F7554-FAA2-40CE-9018-783BDF28BCB1}" srcOrd="0" destOrd="0" presId="urn:microsoft.com/office/officeart/2005/8/layout/matrix1"/>
    <dgm:cxn modelId="{B71543B9-6093-4987-A142-B2E72C77E845}" srcId="{DB2A15CC-D4F1-47DC-AB67-89BB0F2535A6}" destId="{B966DF6B-7347-47CF-9769-152528CEC5E4}" srcOrd="0" destOrd="0" parTransId="{55CCDCB4-263F-4F57-94DD-E5FFDBEDE305}" sibTransId="{F6ACBBA1-9951-4149-9C32-80D5E1DC0A59}"/>
    <dgm:cxn modelId="{B1D1A57A-FF26-4588-B0DF-62783332516A}" type="presOf" srcId="{13A5D075-8099-453A-B311-338EAF0B2474}" destId="{522A0CF9-776A-45EA-8C86-ADE0D5AE145E}" srcOrd="0" destOrd="0" presId="urn:microsoft.com/office/officeart/2005/8/layout/matrix1"/>
    <dgm:cxn modelId="{858BC8A0-0126-4924-A42B-1FE42AD14F5E}" type="presOf" srcId="{6A0D59F5-737F-4A13-A1E2-3EE78A7B2F3B}" destId="{F6CEA405-BFB9-416C-96D4-E4E4484462EF}" srcOrd="1" destOrd="0" presId="urn:microsoft.com/office/officeart/2005/8/layout/matrix1"/>
    <dgm:cxn modelId="{6A02D227-9C58-43A1-BF4B-025FC7CE42CC}" type="presOf" srcId="{B966DF6B-7347-47CF-9769-152528CEC5E4}" destId="{E408460D-42BD-447A-AB95-5E2709BE46C9}" srcOrd="1" destOrd="0" presId="urn:microsoft.com/office/officeart/2005/8/layout/matrix1"/>
    <dgm:cxn modelId="{7FDD424D-493D-46A5-821B-4CADCBD472DE}" srcId="{A7E90986-D8CE-456F-AF9E-2FFC377F1CB0}" destId="{DB2A15CC-D4F1-47DC-AB67-89BB0F2535A6}" srcOrd="0" destOrd="0" parTransId="{108B6BFB-A68C-43A9-857E-599716862317}" sibTransId="{C807E789-43E8-42E2-BB89-DF95572AE7B0}"/>
    <dgm:cxn modelId="{3388E3B6-43CA-4DB1-A6A2-F8979CBC81D5}" type="presOf" srcId="{89982F7C-CC3D-4412-9C1F-A238FE4E86D8}" destId="{665EE6E6-1A29-4A43-BA12-7F81840F798B}" srcOrd="0" destOrd="0" presId="urn:microsoft.com/office/officeart/2005/8/layout/matrix1"/>
    <dgm:cxn modelId="{8A2C7F91-1BE7-4ADE-8CA2-BAF4E9774FD8}" type="presOf" srcId="{89982F7C-CC3D-4412-9C1F-A238FE4E86D8}" destId="{53338805-3470-40CE-8FF0-B2B02489AB7B}" srcOrd="1" destOrd="0" presId="urn:microsoft.com/office/officeart/2005/8/layout/matrix1"/>
    <dgm:cxn modelId="{364BE5EB-F1F1-4CB5-A8C6-F2C05125C40E}" type="presOf" srcId="{A7E90986-D8CE-456F-AF9E-2FFC377F1CB0}" destId="{5E0285D9-456C-4774-B6E2-545DEC10647E}" srcOrd="0" destOrd="0" presId="urn:microsoft.com/office/officeart/2005/8/layout/matrix1"/>
    <dgm:cxn modelId="{0B5421D2-100D-4F7C-A507-7B3D23F9986B}" srcId="{DB2A15CC-D4F1-47DC-AB67-89BB0F2535A6}" destId="{13A5D075-8099-453A-B311-338EAF0B2474}" srcOrd="2" destOrd="0" parTransId="{E549A11D-F377-47A6-A2DD-B396F4D631E3}" sibTransId="{0340B854-22AA-4C7D-92FD-88BD57391E7C}"/>
    <dgm:cxn modelId="{770E70A4-18B6-4A2F-BFA2-D1930FED32CF}" type="presOf" srcId="{B966DF6B-7347-47CF-9769-152528CEC5E4}" destId="{81790D3B-5104-48CD-A76D-8F7E7EE7D76D}" srcOrd="0" destOrd="0" presId="urn:microsoft.com/office/officeart/2005/8/layout/matrix1"/>
    <dgm:cxn modelId="{8D4DB995-A9D3-4C40-BE9E-9567DBD29CA8}" type="presOf" srcId="{13A5D075-8099-453A-B311-338EAF0B2474}" destId="{E4B514D0-413C-44CE-A4A4-BC95E8800CA7}" srcOrd="1" destOrd="0" presId="urn:microsoft.com/office/officeart/2005/8/layout/matrix1"/>
    <dgm:cxn modelId="{34E65E1B-EB88-425C-910A-D0B44333E728}" srcId="{DB2A15CC-D4F1-47DC-AB67-89BB0F2535A6}" destId="{6A0D59F5-737F-4A13-A1E2-3EE78A7B2F3B}" srcOrd="1" destOrd="0" parTransId="{13D801CD-C7CA-4800-B985-A2423BE6627B}" sibTransId="{52298DFE-58F2-4828-96C5-37066BBCFDCB}"/>
    <dgm:cxn modelId="{C75E4A9D-7F13-4C2D-8AA1-9546A60CFF93}" type="presOf" srcId="{6A0D59F5-737F-4A13-A1E2-3EE78A7B2F3B}" destId="{247E62C9-7E76-4D6C-AC2B-7473AD524007}" srcOrd="0" destOrd="0" presId="urn:microsoft.com/office/officeart/2005/8/layout/matrix1"/>
    <dgm:cxn modelId="{594F6150-57E2-4BEC-82E0-CDC18BC5E452}" type="presParOf" srcId="{5E0285D9-456C-4774-B6E2-545DEC10647E}" destId="{44FBEA9D-2A4C-45BC-B9DA-C8753550932C}" srcOrd="0" destOrd="0" presId="urn:microsoft.com/office/officeart/2005/8/layout/matrix1"/>
    <dgm:cxn modelId="{B6B2C41C-394F-4E5B-88EE-B6CDC92DD99D}" type="presParOf" srcId="{44FBEA9D-2A4C-45BC-B9DA-C8753550932C}" destId="{81790D3B-5104-48CD-A76D-8F7E7EE7D76D}" srcOrd="0" destOrd="0" presId="urn:microsoft.com/office/officeart/2005/8/layout/matrix1"/>
    <dgm:cxn modelId="{8DAC5E21-A203-4A10-8E13-108758161482}" type="presParOf" srcId="{44FBEA9D-2A4C-45BC-B9DA-C8753550932C}" destId="{E408460D-42BD-447A-AB95-5E2709BE46C9}" srcOrd="1" destOrd="0" presId="urn:microsoft.com/office/officeart/2005/8/layout/matrix1"/>
    <dgm:cxn modelId="{0A3D8AD1-7F43-4FD2-B831-F8456814CD0D}" type="presParOf" srcId="{44FBEA9D-2A4C-45BC-B9DA-C8753550932C}" destId="{247E62C9-7E76-4D6C-AC2B-7473AD524007}" srcOrd="2" destOrd="0" presId="urn:microsoft.com/office/officeart/2005/8/layout/matrix1"/>
    <dgm:cxn modelId="{95D39A80-2DA1-4030-9068-077A231E5F1F}" type="presParOf" srcId="{44FBEA9D-2A4C-45BC-B9DA-C8753550932C}" destId="{F6CEA405-BFB9-416C-96D4-E4E4484462EF}" srcOrd="3" destOrd="0" presId="urn:microsoft.com/office/officeart/2005/8/layout/matrix1"/>
    <dgm:cxn modelId="{819EB311-E100-4BEF-8DC1-4E2E44316F0D}" type="presParOf" srcId="{44FBEA9D-2A4C-45BC-B9DA-C8753550932C}" destId="{522A0CF9-776A-45EA-8C86-ADE0D5AE145E}" srcOrd="4" destOrd="0" presId="urn:microsoft.com/office/officeart/2005/8/layout/matrix1"/>
    <dgm:cxn modelId="{FE1F1BD1-14E4-4B78-B365-7AE0CF1D351F}" type="presParOf" srcId="{44FBEA9D-2A4C-45BC-B9DA-C8753550932C}" destId="{E4B514D0-413C-44CE-A4A4-BC95E8800CA7}" srcOrd="5" destOrd="0" presId="urn:microsoft.com/office/officeart/2005/8/layout/matrix1"/>
    <dgm:cxn modelId="{75FD28EC-D4A3-4B51-8231-D9C0567647F6}" type="presParOf" srcId="{44FBEA9D-2A4C-45BC-B9DA-C8753550932C}" destId="{665EE6E6-1A29-4A43-BA12-7F81840F798B}" srcOrd="6" destOrd="0" presId="urn:microsoft.com/office/officeart/2005/8/layout/matrix1"/>
    <dgm:cxn modelId="{F9FE702D-4D4B-4DBE-B121-2EDB80A087B6}" type="presParOf" srcId="{44FBEA9D-2A4C-45BC-B9DA-C8753550932C}" destId="{53338805-3470-40CE-8FF0-B2B02489AB7B}" srcOrd="7" destOrd="0" presId="urn:microsoft.com/office/officeart/2005/8/layout/matrix1"/>
    <dgm:cxn modelId="{2F87AE44-8FCE-4723-ABF1-98363E0A4440}" type="presParOf" srcId="{5E0285D9-456C-4774-B6E2-545DEC10647E}" destId="{9D5F7554-FAA2-40CE-9018-783BDF28BCB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0F3969-48E4-4424-B194-B8F68825D5C4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1AE4B4-C2B7-4C82-96A3-39E56B87829A}">
      <dgm:prSet phldrT="[Текст]" custT="1"/>
      <dgm:spPr/>
      <dgm:t>
        <a:bodyPr/>
        <a:lstStyle/>
        <a:p>
          <a:r>
            <a:rPr lang="ru-RU" sz="1000" dirty="0" smtClean="0"/>
            <a:t>НАЦИОНАЛЬНЫЕ СТАНДАРТЫ </a:t>
          </a:r>
          <a:br>
            <a:rPr lang="ru-RU" sz="1000" dirty="0" smtClean="0"/>
          </a:br>
          <a:r>
            <a:rPr lang="ru-RU" sz="1000" dirty="0" smtClean="0"/>
            <a:t>(ГОСТ Р)</a:t>
          </a:r>
          <a:endParaRPr lang="ru-RU" sz="1000" dirty="0"/>
        </a:p>
      </dgm:t>
    </dgm:pt>
    <dgm:pt modelId="{557F7B2E-3BC0-4092-B38F-EF8B4A685DB4}" type="parTrans" cxnId="{EB0E541B-1CA7-4836-B343-BFC36D0D160F}">
      <dgm:prSet/>
      <dgm:spPr/>
      <dgm:t>
        <a:bodyPr/>
        <a:lstStyle/>
        <a:p>
          <a:endParaRPr lang="ru-RU"/>
        </a:p>
      </dgm:t>
    </dgm:pt>
    <dgm:pt modelId="{F5D824B2-F248-4F93-BA88-332CA2C7CEFC}" type="sibTrans" cxnId="{EB0E541B-1CA7-4836-B343-BFC36D0D160F}">
      <dgm:prSet/>
      <dgm:spPr/>
      <dgm:t>
        <a:bodyPr/>
        <a:lstStyle/>
        <a:p>
          <a:endParaRPr lang="ru-RU"/>
        </a:p>
      </dgm:t>
    </dgm:pt>
    <dgm:pt modelId="{A252CFAC-700C-4658-AB26-D534D79C8BA0}">
      <dgm:prSet phldrT="[Текст]" custT="1"/>
      <dgm:spPr/>
      <dgm:t>
        <a:bodyPr/>
        <a:lstStyle/>
        <a:p>
          <a:r>
            <a:rPr lang="ru-RU" sz="1200" dirty="0" smtClean="0"/>
            <a:t>Переводы международных стандартов</a:t>
          </a:r>
          <a:endParaRPr lang="ru-RU" sz="1200" dirty="0"/>
        </a:p>
      </dgm:t>
    </dgm:pt>
    <dgm:pt modelId="{4527A9B2-9BBD-49AB-83E9-300E0517B49D}" type="parTrans" cxnId="{4A802FE5-7F68-44F7-A440-16C26F436F1A}">
      <dgm:prSet/>
      <dgm:spPr/>
      <dgm:t>
        <a:bodyPr/>
        <a:lstStyle/>
        <a:p>
          <a:endParaRPr lang="ru-RU"/>
        </a:p>
      </dgm:t>
    </dgm:pt>
    <dgm:pt modelId="{166E6C75-4E91-43B1-BD52-75DF00561BF6}" type="sibTrans" cxnId="{4A802FE5-7F68-44F7-A440-16C26F436F1A}">
      <dgm:prSet/>
      <dgm:spPr/>
      <dgm:t>
        <a:bodyPr/>
        <a:lstStyle/>
        <a:p>
          <a:endParaRPr lang="ru-RU"/>
        </a:p>
      </dgm:t>
    </dgm:pt>
    <dgm:pt modelId="{C8B1C2A8-165F-4EB8-9BBE-0673104A9FC9}">
      <dgm:prSet phldrT="[Текст]" custT="1"/>
      <dgm:spPr/>
      <dgm:t>
        <a:bodyPr/>
        <a:lstStyle/>
        <a:p>
          <a:r>
            <a:rPr lang="ru-RU" sz="1200" dirty="0" smtClean="0"/>
            <a:t>ПНСТ</a:t>
          </a:r>
          <a:endParaRPr lang="ru-RU" sz="1200" dirty="0"/>
        </a:p>
      </dgm:t>
    </dgm:pt>
    <dgm:pt modelId="{7C9D7E70-4D9A-4D78-AAE5-DB1CDA5F7BF0}" type="parTrans" cxnId="{A2425786-11F6-4E14-8BC2-097575310EAA}">
      <dgm:prSet/>
      <dgm:spPr/>
      <dgm:t>
        <a:bodyPr/>
        <a:lstStyle/>
        <a:p>
          <a:endParaRPr lang="ru-RU"/>
        </a:p>
      </dgm:t>
    </dgm:pt>
    <dgm:pt modelId="{ADD10FC9-B1FB-4BEA-B04A-37877BD4F676}" type="sibTrans" cxnId="{A2425786-11F6-4E14-8BC2-097575310EAA}">
      <dgm:prSet/>
      <dgm:spPr/>
      <dgm:t>
        <a:bodyPr/>
        <a:lstStyle/>
        <a:p>
          <a:endParaRPr lang="ru-RU"/>
        </a:p>
      </dgm:t>
    </dgm:pt>
    <dgm:pt modelId="{BF732665-5403-4C60-9BEF-E53BD70EECDC}">
      <dgm:prSet custT="1"/>
      <dgm:spPr/>
      <dgm:t>
        <a:bodyPr/>
        <a:lstStyle/>
        <a:p>
          <a:r>
            <a:rPr lang="ru-RU" sz="1000" dirty="0" smtClean="0"/>
            <a:t>МЕЖГОСУДАРСТВЕННЫЕ СТАНДАРТЫ (ГОСТ</a:t>
          </a:r>
          <a:r>
            <a:rPr lang="en-US" sz="1000" dirty="0" smtClean="0"/>
            <a:t>)</a:t>
          </a:r>
          <a:endParaRPr lang="ru-RU" sz="1000" dirty="0"/>
        </a:p>
      </dgm:t>
    </dgm:pt>
    <dgm:pt modelId="{CFCFF1F4-29BB-416A-8633-7F7C5875455A}" type="parTrans" cxnId="{51F4D27F-5485-4541-A6E4-321CACBC0B1C}">
      <dgm:prSet/>
      <dgm:spPr/>
      <dgm:t>
        <a:bodyPr/>
        <a:lstStyle/>
        <a:p>
          <a:endParaRPr lang="ru-RU"/>
        </a:p>
      </dgm:t>
    </dgm:pt>
    <dgm:pt modelId="{1F0CFC08-16AF-45D9-9E89-CEEAC7D60E8E}" type="sibTrans" cxnId="{51F4D27F-5485-4541-A6E4-321CACBC0B1C}">
      <dgm:prSet/>
      <dgm:spPr/>
      <dgm:t>
        <a:bodyPr/>
        <a:lstStyle/>
        <a:p>
          <a:endParaRPr lang="ru-RU"/>
        </a:p>
      </dgm:t>
    </dgm:pt>
    <dgm:pt modelId="{86FF9E99-B2A9-4C3A-9195-A9BB3F52EB7B}">
      <dgm:prSet custT="1"/>
      <dgm:spPr/>
      <dgm:t>
        <a:bodyPr/>
        <a:lstStyle/>
        <a:p>
          <a:r>
            <a:rPr lang="ru-RU" sz="1000" dirty="0" smtClean="0"/>
            <a:t>МЕТОДИЧЕСКИЕ ДОКУМЕНТЫ</a:t>
          </a:r>
          <a:endParaRPr lang="ru-RU" sz="1000" dirty="0"/>
        </a:p>
      </dgm:t>
    </dgm:pt>
    <dgm:pt modelId="{7B88A75A-44F0-4BFB-8E6D-4CBE3AE3B5F0}" type="parTrans" cxnId="{6473845A-DC59-4F9F-9D4B-373C9575C195}">
      <dgm:prSet/>
      <dgm:spPr/>
      <dgm:t>
        <a:bodyPr/>
        <a:lstStyle/>
        <a:p>
          <a:endParaRPr lang="ru-RU"/>
        </a:p>
      </dgm:t>
    </dgm:pt>
    <dgm:pt modelId="{DE299466-B813-4913-A3BD-81DA359580C0}" type="sibTrans" cxnId="{6473845A-DC59-4F9F-9D4B-373C9575C195}">
      <dgm:prSet/>
      <dgm:spPr/>
      <dgm:t>
        <a:bodyPr/>
        <a:lstStyle/>
        <a:p>
          <a:endParaRPr lang="ru-RU"/>
        </a:p>
      </dgm:t>
    </dgm:pt>
    <dgm:pt modelId="{3663DE96-F593-4C84-A4ED-231CA8F1D620}">
      <dgm:prSet/>
      <dgm:spPr/>
      <dgm:t>
        <a:bodyPr/>
        <a:lstStyle/>
        <a:p>
          <a:r>
            <a:rPr lang="ru-RU" dirty="0" err="1" smtClean="0"/>
            <a:t>СНиП</a:t>
          </a:r>
          <a:r>
            <a:rPr lang="ru-RU" dirty="0" smtClean="0"/>
            <a:t>, СП</a:t>
          </a:r>
          <a:endParaRPr lang="ru-RU" dirty="0"/>
        </a:p>
      </dgm:t>
    </dgm:pt>
    <dgm:pt modelId="{E7B3039D-F9E3-4ADD-9EBA-44F785E698C3}" type="parTrans" cxnId="{865D8F9A-39B0-45E2-8C9B-E8863C881C22}">
      <dgm:prSet/>
      <dgm:spPr/>
      <dgm:t>
        <a:bodyPr/>
        <a:lstStyle/>
        <a:p>
          <a:endParaRPr lang="ru-RU"/>
        </a:p>
      </dgm:t>
    </dgm:pt>
    <dgm:pt modelId="{02A07BB5-5169-41A4-B83D-BEB99BD7FC36}" type="sibTrans" cxnId="{865D8F9A-39B0-45E2-8C9B-E8863C881C22}">
      <dgm:prSet/>
      <dgm:spPr/>
      <dgm:t>
        <a:bodyPr/>
        <a:lstStyle/>
        <a:p>
          <a:endParaRPr lang="ru-RU"/>
        </a:p>
      </dgm:t>
    </dgm:pt>
    <dgm:pt modelId="{54954DDF-EFB3-4F22-BC1C-895DBA42E88D}">
      <dgm:prSet/>
      <dgm:spPr/>
      <dgm:t>
        <a:bodyPr/>
        <a:lstStyle/>
        <a:p>
          <a:r>
            <a:rPr lang="ru-RU" smtClean="0"/>
            <a:t>СТАНДАРТЫ ОРГАНИЗАЦИЙ</a:t>
          </a:r>
          <a:endParaRPr lang="ru-RU" dirty="0"/>
        </a:p>
      </dgm:t>
    </dgm:pt>
    <dgm:pt modelId="{3AE52A36-FBF6-4D11-80CF-AE4F5A1B9681}" type="parTrans" cxnId="{40798541-4D77-46EE-A728-8ACA2A0109E0}">
      <dgm:prSet/>
      <dgm:spPr/>
      <dgm:t>
        <a:bodyPr/>
        <a:lstStyle/>
        <a:p>
          <a:endParaRPr lang="ru-RU"/>
        </a:p>
      </dgm:t>
    </dgm:pt>
    <dgm:pt modelId="{E457586C-6BBF-4329-AE6F-72B232652892}" type="sibTrans" cxnId="{40798541-4D77-46EE-A728-8ACA2A0109E0}">
      <dgm:prSet/>
      <dgm:spPr/>
      <dgm:t>
        <a:bodyPr/>
        <a:lstStyle/>
        <a:p>
          <a:endParaRPr lang="ru-RU"/>
        </a:p>
      </dgm:t>
    </dgm:pt>
    <dgm:pt modelId="{A70A5E56-7592-43D4-8E7E-375EACA4D1BE}" type="pres">
      <dgm:prSet presAssocID="{6A0F3969-48E4-4424-B194-B8F68825D5C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59068B-D53A-41C0-A089-1834CC2ED192}" type="pres">
      <dgm:prSet presAssocID="{9E1AE4B4-C2B7-4C82-96A3-39E56B87829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493B9-176E-4A82-899E-5D8E4B7E6F41}" type="pres">
      <dgm:prSet presAssocID="{9E1AE4B4-C2B7-4C82-96A3-39E56B87829A}" presName="spNode" presStyleCnt="0"/>
      <dgm:spPr/>
    </dgm:pt>
    <dgm:pt modelId="{41D2DA06-7CE3-450C-9CA6-EB2C646E4AD7}" type="pres">
      <dgm:prSet presAssocID="{F5D824B2-F248-4F93-BA88-332CA2C7CEFC}" presName="sibTrans" presStyleLbl="sibTrans1D1" presStyleIdx="0" presStyleCnt="7"/>
      <dgm:spPr/>
      <dgm:t>
        <a:bodyPr/>
        <a:lstStyle/>
        <a:p>
          <a:endParaRPr lang="ru-RU"/>
        </a:p>
      </dgm:t>
    </dgm:pt>
    <dgm:pt modelId="{49579D73-33CB-4344-AD70-8D16EEE1B911}" type="pres">
      <dgm:prSet presAssocID="{A252CFAC-700C-4658-AB26-D534D79C8BA0}" presName="node" presStyleLbl="node1" presStyleIdx="1" presStyleCnt="7" custScaleX="112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03CEB-2995-4E4D-8F89-D3536373A5CB}" type="pres">
      <dgm:prSet presAssocID="{A252CFAC-700C-4658-AB26-D534D79C8BA0}" presName="spNode" presStyleCnt="0"/>
      <dgm:spPr/>
    </dgm:pt>
    <dgm:pt modelId="{83E17C77-1E04-4F14-A536-092F579068B6}" type="pres">
      <dgm:prSet presAssocID="{166E6C75-4E91-43B1-BD52-75DF00561BF6}" presName="sibTrans" presStyleLbl="sibTrans1D1" presStyleIdx="1" presStyleCnt="7"/>
      <dgm:spPr/>
      <dgm:t>
        <a:bodyPr/>
        <a:lstStyle/>
        <a:p>
          <a:endParaRPr lang="ru-RU"/>
        </a:p>
      </dgm:t>
    </dgm:pt>
    <dgm:pt modelId="{A3C5296B-E550-46CF-B5A6-671F94F059A6}" type="pres">
      <dgm:prSet presAssocID="{C8B1C2A8-165F-4EB8-9BBE-0673104A9FC9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807FD-C69B-490D-BABF-929EA8E8A5DA}" type="pres">
      <dgm:prSet presAssocID="{C8B1C2A8-165F-4EB8-9BBE-0673104A9FC9}" presName="spNode" presStyleCnt="0"/>
      <dgm:spPr/>
    </dgm:pt>
    <dgm:pt modelId="{F3CF8F29-02C4-4E94-8495-A4CBB451CD8C}" type="pres">
      <dgm:prSet presAssocID="{ADD10FC9-B1FB-4BEA-B04A-37877BD4F676}" presName="sibTrans" presStyleLbl="sibTrans1D1" presStyleIdx="2" presStyleCnt="7"/>
      <dgm:spPr/>
      <dgm:t>
        <a:bodyPr/>
        <a:lstStyle/>
        <a:p>
          <a:endParaRPr lang="ru-RU"/>
        </a:p>
      </dgm:t>
    </dgm:pt>
    <dgm:pt modelId="{B9842D1A-A0BE-4179-BD85-DF09FB8FCEF0}" type="pres">
      <dgm:prSet presAssocID="{54954DDF-EFB3-4F22-BC1C-895DBA42E88D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33763-EA1A-4979-926E-781D40A14482}" type="pres">
      <dgm:prSet presAssocID="{54954DDF-EFB3-4F22-BC1C-895DBA42E88D}" presName="spNode" presStyleCnt="0"/>
      <dgm:spPr/>
    </dgm:pt>
    <dgm:pt modelId="{8DB17FBE-63E4-40F5-B362-86136A036764}" type="pres">
      <dgm:prSet presAssocID="{E457586C-6BBF-4329-AE6F-72B232652892}" presName="sibTrans" presStyleLbl="sibTrans1D1" presStyleIdx="3" presStyleCnt="7"/>
      <dgm:spPr/>
      <dgm:t>
        <a:bodyPr/>
        <a:lstStyle/>
        <a:p>
          <a:endParaRPr lang="ru-RU"/>
        </a:p>
      </dgm:t>
    </dgm:pt>
    <dgm:pt modelId="{BB2937AB-76ED-492D-94CD-05F5B402A04D}" type="pres">
      <dgm:prSet presAssocID="{3663DE96-F593-4C84-A4ED-231CA8F1D62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15330-991C-4A07-8638-625601EE21B4}" type="pres">
      <dgm:prSet presAssocID="{3663DE96-F593-4C84-A4ED-231CA8F1D620}" presName="spNode" presStyleCnt="0"/>
      <dgm:spPr/>
    </dgm:pt>
    <dgm:pt modelId="{576A2E43-F088-467D-90BA-350F6FD4DEC1}" type="pres">
      <dgm:prSet presAssocID="{02A07BB5-5169-41A4-B83D-BEB99BD7FC36}" presName="sibTrans" presStyleLbl="sibTrans1D1" presStyleIdx="4" presStyleCnt="7"/>
      <dgm:spPr/>
      <dgm:t>
        <a:bodyPr/>
        <a:lstStyle/>
        <a:p>
          <a:endParaRPr lang="ru-RU"/>
        </a:p>
      </dgm:t>
    </dgm:pt>
    <dgm:pt modelId="{761C1A7F-2441-408D-B5B3-D4C9A1F12AE0}" type="pres">
      <dgm:prSet presAssocID="{86FF9E99-B2A9-4C3A-9195-A9BB3F52EB7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887C9-47BF-4E05-962C-0A9A871BE2AA}" type="pres">
      <dgm:prSet presAssocID="{86FF9E99-B2A9-4C3A-9195-A9BB3F52EB7B}" presName="spNode" presStyleCnt="0"/>
      <dgm:spPr/>
    </dgm:pt>
    <dgm:pt modelId="{B85FA04C-B853-4670-8F7E-A8A614DF8DE7}" type="pres">
      <dgm:prSet presAssocID="{DE299466-B813-4913-A3BD-81DA359580C0}" presName="sibTrans" presStyleLbl="sibTrans1D1" presStyleIdx="5" presStyleCnt="7"/>
      <dgm:spPr/>
      <dgm:t>
        <a:bodyPr/>
        <a:lstStyle/>
        <a:p>
          <a:endParaRPr lang="ru-RU"/>
        </a:p>
      </dgm:t>
    </dgm:pt>
    <dgm:pt modelId="{CE0D7A3A-860D-4BCD-97B9-7CCACDC7C0CE}" type="pres">
      <dgm:prSet presAssocID="{BF732665-5403-4C60-9BEF-E53BD70EECD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1371BD-D3B1-46E2-B158-78B9F09AF1B4}" type="pres">
      <dgm:prSet presAssocID="{BF732665-5403-4C60-9BEF-E53BD70EECDC}" presName="spNode" presStyleCnt="0"/>
      <dgm:spPr/>
    </dgm:pt>
    <dgm:pt modelId="{608F17EC-098E-4E90-9FD9-F9B317D1DE41}" type="pres">
      <dgm:prSet presAssocID="{1F0CFC08-16AF-45D9-9E89-CEEAC7D60E8E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9AA14903-81B7-49C2-8B8C-F831FF639C87}" type="presOf" srcId="{54954DDF-EFB3-4F22-BC1C-895DBA42E88D}" destId="{B9842D1A-A0BE-4179-BD85-DF09FB8FCEF0}" srcOrd="0" destOrd="0" presId="urn:microsoft.com/office/officeart/2005/8/layout/cycle6"/>
    <dgm:cxn modelId="{6473845A-DC59-4F9F-9D4B-373C9575C195}" srcId="{6A0F3969-48E4-4424-B194-B8F68825D5C4}" destId="{86FF9E99-B2A9-4C3A-9195-A9BB3F52EB7B}" srcOrd="5" destOrd="0" parTransId="{7B88A75A-44F0-4BFB-8E6D-4CBE3AE3B5F0}" sibTransId="{DE299466-B813-4913-A3BD-81DA359580C0}"/>
    <dgm:cxn modelId="{A2425786-11F6-4E14-8BC2-097575310EAA}" srcId="{6A0F3969-48E4-4424-B194-B8F68825D5C4}" destId="{C8B1C2A8-165F-4EB8-9BBE-0673104A9FC9}" srcOrd="2" destOrd="0" parTransId="{7C9D7E70-4D9A-4D78-AAE5-DB1CDA5F7BF0}" sibTransId="{ADD10FC9-B1FB-4BEA-B04A-37877BD4F676}"/>
    <dgm:cxn modelId="{4A802FE5-7F68-44F7-A440-16C26F436F1A}" srcId="{6A0F3969-48E4-4424-B194-B8F68825D5C4}" destId="{A252CFAC-700C-4658-AB26-D534D79C8BA0}" srcOrd="1" destOrd="0" parTransId="{4527A9B2-9BBD-49AB-83E9-300E0517B49D}" sibTransId="{166E6C75-4E91-43B1-BD52-75DF00561BF6}"/>
    <dgm:cxn modelId="{EB0E541B-1CA7-4836-B343-BFC36D0D160F}" srcId="{6A0F3969-48E4-4424-B194-B8F68825D5C4}" destId="{9E1AE4B4-C2B7-4C82-96A3-39E56B87829A}" srcOrd="0" destOrd="0" parTransId="{557F7B2E-3BC0-4092-B38F-EF8B4A685DB4}" sibTransId="{F5D824B2-F248-4F93-BA88-332CA2C7CEFC}"/>
    <dgm:cxn modelId="{6CFDC85E-0E54-4825-AEA5-9648F19877B5}" type="presOf" srcId="{86FF9E99-B2A9-4C3A-9195-A9BB3F52EB7B}" destId="{761C1A7F-2441-408D-B5B3-D4C9A1F12AE0}" srcOrd="0" destOrd="0" presId="urn:microsoft.com/office/officeart/2005/8/layout/cycle6"/>
    <dgm:cxn modelId="{33C84641-ECAF-452C-9546-AA7810B7C0FF}" type="presOf" srcId="{C8B1C2A8-165F-4EB8-9BBE-0673104A9FC9}" destId="{A3C5296B-E550-46CF-B5A6-671F94F059A6}" srcOrd="0" destOrd="0" presId="urn:microsoft.com/office/officeart/2005/8/layout/cycle6"/>
    <dgm:cxn modelId="{4268E343-6981-4D74-A440-38ABBFF4B8F6}" type="presOf" srcId="{BF732665-5403-4C60-9BEF-E53BD70EECDC}" destId="{CE0D7A3A-860D-4BCD-97B9-7CCACDC7C0CE}" srcOrd="0" destOrd="0" presId="urn:microsoft.com/office/officeart/2005/8/layout/cycle6"/>
    <dgm:cxn modelId="{742F6D73-B406-489E-A9DC-18880B381890}" type="presOf" srcId="{02A07BB5-5169-41A4-B83D-BEB99BD7FC36}" destId="{576A2E43-F088-467D-90BA-350F6FD4DEC1}" srcOrd="0" destOrd="0" presId="urn:microsoft.com/office/officeart/2005/8/layout/cycle6"/>
    <dgm:cxn modelId="{0571259B-897D-4B01-9400-597560A53750}" type="presOf" srcId="{F5D824B2-F248-4F93-BA88-332CA2C7CEFC}" destId="{41D2DA06-7CE3-450C-9CA6-EB2C646E4AD7}" srcOrd="0" destOrd="0" presId="urn:microsoft.com/office/officeart/2005/8/layout/cycle6"/>
    <dgm:cxn modelId="{D8AFE90B-10BD-4470-B925-79032EA0F1D7}" type="presOf" srcId="{6A0F3969-48E4-4424-B194-B8F68825D5C4}" destId="{A70A5E56-7592-43D4-8E7E-375EACA4D1BE}" srcOrd="0" destOrd="0" presId="urn:microsoft.com/office/officeart/2005/8/layout/cycle6"/>
    <dgm:cxn modelId="{3603D93C-F7A7-4B3D-8D48-9EF58322DB3A}" type="presOf" srcId="{ADD10FC9-B1FB-4BEA-B04A-37877BD4F676}" destId="{F3CF8F29-02C4-4E94-8495-A4CBB451CD8C}" srcOrd="0" destOrd="0" presId="urn:microsoft.com/office/officeart/2005/8/layout/cycle6"/>
    <dgm:cxn modelId="{865D8F9A-39B0-45E2-8C9B-E8863C881C22}" srcId="{6A0F3969-48E4-4424-B194-B8F68825D5C4}" destId="{3663DE96-F593-4C84-A4ED-231CA8F1D620}" srcOrd="4" destOrd="0" parTransId="{E7B3039D-F9E3-4ADD-9EBA-44F785E698C3}" sibTransId="{02A07BB5-5169-41A4-B83D-BEB99BD7FC36}"/>
    <dgm:cxn modelId="{40798541-4D77-46EE-A728-8ACA2A0109E0}" srcId="{6A0F3969-48E4-4424-B194-B8F68825D5C4}" destId="{54954DDF-EFB3-4F22-BC1C-895DBA42E88D}" srcOrd="3" destOrd="0" parTransId="{3AE52A36-FBF6-4D11-80CF-AE4F5A1B9681}" sibTransId="{E457586C-6BBF-4329-AE6F-72B232652892}"/>
    <dgm:cxn modelId="{DD31456B-DA8E-4FA0-B3A5-34E903A946A5}" type="presOf" srcId="{166E6C75-4E91-43B1-BD52-75DF00561BF6}" destId="{83E17C77-1E04-4F14-A536-092F579068B6}" srcOrd="0" destOrd="0" presId="urn:microsoft.com/office/officeart/2005/8/layout/cycle6"/>
    <dgm:cxn modelId="{379262A9-F12C-4195-8C6A-69C4D5BA67D0}" type="presOf" srcId="{1F0CFC08-16AF-45D9-9E89-CEEAC7D60E8E}" destId="{608F17EC-098E-4E90-9FD9-F9B317D1DE41}" srcOrd="0" destOrd="0" presId="urn:microsoft.com/office/officeart/2005/8/layout/cycle6"/>
    <dgm:cxn modelId="{ABECEB1A-CAE5-47C4-98A1-32F677303BAA}" type="presOf" srcId="{E457586C-6BBF-4329-AE6F-72B232652892}" destId="{8DB17FBE-63E4-40F5-B362-86136A036764}" srcOrd="0" destOrd="0" presId="urn:microsoft.com/office/officeart/2005/8/layout/cycle6"/>
    <dgm:cxn modelId="{51F4D27F-5485-4541-A6E4-321CACBC0B1C}" srcId="{6A0F3969-48E4-4424-B194-B8F68825D5C4}" destId="{BF732665-5403-4C60-9BEF-E53BD70EECDC}" srcOrd="6" destOrd="0" parTransId="{CFCFF1F4-29BB-416A-8633-7F7C5875455A}" sibTransId="{1F0CFC08-16AF-45D9-9E89-CEEAC7D60E8E}"/>
    <dgm:cxn modelId="{ABB53C1A-64E0-40FE-9327-5C88E703B548}" type="presOf" srcId="{9E1AE4B4-C2B7-4C82-96A3-39E56B87829A}" destId="{0E59068B-D53A-41C0-A089-1834CC2ED192}" srcOrd="0" destOrd="0" presId="urn:microsoft.com/office/officeart/2005/8/layout/cycle6"/>
    <dgm:cxn modelId="{C8898D25-13C8-4D50-8D2C-5D6147341D97}" type="presOf" srcId="{A252CFAC-700C-4658-AB26-D534D79C8BA0}" destId="{49579D73-33CB-4344-AD70-8D16EEE1B911}" srcOrd="0" destOrd="0" presId="urn:microsoft.com/office/officeart/2005/8/layout/cycle6"/>
    <dgm:cxn modelId="{9C935F72-4484-47F7-B91E-B76C23B56794}" type="presOf" srcId="{3663DE96-F593-4C84-A4ED-231CA8F1D620}" destId="{BB2937AB-76ED-492D-94CD-05F5B402A04D}" srcOrd="0" destOrd="0" presId="urn:microsoft.com/office/officeart/2005/8/layout/cycle6"/>
    <dgm:cxn modelId="{AF5D7892-4CED-47B9-87E9-C3E6C372EBC5}" type="presOf" srcId="{DE299466-B813-4913-A3BD-81DA359580C0}" destId="{B85FA04C-B853-4670-8F7E-A8A614DF8DE7}" srcOrd="0" destOrd="0" presId="urn:microsoft.com/office/officeart/2005/8/layout/cycle6"/>
    <dgm:cxn modelId="{3605972C-B956-4565-97AA-FE3FA81CBABD}" type="presParOf" srcId="{A70A5E56-7592-43D4-8E7E-375EACA4D1BE}" destId="{0E59068B-D53A-41C0-A089-1834CC2ED192}" srcOrd="0" destOrd="0" presId="urn:microsoft.com/office/officeart/2005/8/layout/cycle6"/>
    <dgm:cxn modelId="{8E208574-E516-4618-B5E6-60731A518508}" type="presParOf" srcId="{A70A5E56-7592-43D4-8E7E-375EACA4D1BE}" destId="{A4B493B9-176E-4A82-899E-5D8E4B7E6F41}" srcOrd="1" destOrd="0" presId="urn:microsoft.com/office/officeart/2005/8/layout/cycle6"/>
    <dgm:cxn modelId="{A257622E-858A-48F2-BD9B-0E839DB225ED}" type="presParOf" srcId="{A70A5E56-7592-43D4-8E7E-375EACA4D1BE}" destId="{41D2DA06-7CE3-450C-9CA6-EB2C646E4AD7}" srcOrd="2" destOrd="0" presId="urn:microsoft.com/office/officeart/2005/8/layout/cycle6"/>
    <dgm:cxn modelId="{C8EB3F47-A63F-4C06-8E85-7D1DE2599453}" type="presParOf" srcId="{A70A5E56-7592-43D4-8E7E-375EACA4D1BE}" destId="{49579D73-33CB-4344-AD70-8D16EEE1B911}" srcOrd="3" destOrd="0" presId="urn:microsoft.com/office/officeart/2005/8/layout/cycle6"/>
    <dgm:cxn modelId="{AD12960D-3C5C-42F0-A6D7-795F1777820D}" type="presParOf" srcId="{A70A5E56-7592-43D4-8E7E-375EACA4D1BE}" destId="{50A03CEB-2995-4E4D-8F89-D3536373A5CB}" srcOrd="4" destOrd="0" presId="urn:microsoft.com/office/officeart/2005/8/layout/cycle6"/>
    <dgm:cxn modelId="{320C8D6C-36F5-4761-9BC2-6E4E49337517}" type="presParOf" srcId="{A70A5E56-7592-43D4-8E7E-375EACA4D1BE}" destId="{83E17C77-1E04-4F14-A536-092F579068B6}" srcOrd="5" destOrd="0" presId="urn:microsoft.com/office/officeart/2005/8/layout/cycle6"/>
    <dgm:cxn modelId="{DA179D22-6A64-4361-A926-C13D7763BD82}" type="presParOf" srcId="{A70A5E56-7592-43D4-8E7E-375EACA4D1BE}" destId="{A3C5296B-E550-46CF-B5A6-671F94F059A6}" srcOrd="6" destOrd="0" presId="urn:microsoft.com/office/officeart/2005/8/layout/cycle6"/>
    <dgm:cxn modelId="{C779CC9A-7324-463B-9CAA-9EDA50A3B8AA}" type="presParOf" srcId="{A70A5E56-7592-43D4-8E7E-375EACA4D1BE}" destId="{598807FD-C69B-490D-BABF-929EA8E8A5DA}" srcOrd="7" destOrd="0" presId="urn:microsoft.com/office/officeart/2005/8/layout/cycle6"/>
    <dgm:cxn modelId="{E50528A4-40FF-4331-8E39-2FAF94183A19}" type="presParOf" srcId="{A70A5E56-7592-43D4-8E7E-375EACA4D1BE}" destId="{F3CF8F29-02C4-4E94-8495-A4CBB451CD8C}" srcOrd="8" destOrd="0" presId="urn:microsoft.com/office/officeart/2005/8/layout/cycle6"/>
    <dgm:cxn modelId="{B3020190-7714-4CC6-B959-F5A6065C73F6}" type="presParOf" srcId="{A70A5E56-7592-43D4-8E7E-375EACA4D1BE}" destId="{B9842D1A-A0BE-4179-BD85-DF09FB8FCEF0}" srcOrd="9" destOrd="0" presId="urn:microsoft.com/office/officeart/2005/8/layout/cycle6"/>
    <dgm:cxn modelId="{C7BC48C0-9A22-42D8-A70E-FEE1C2A6F57F}" type="presParOf" srcId="{A70A5E56-7592-43D4-8E7E-375EACA4D1BE}" destId="{62C33763-EA1A-4979-926E-781D40A14482}" srcOrd="10" destOrd="0" presId="urn:microsoft.com/office/officeart/2005/8/layout/cycle6"/>
    <dgm:cxn modelId="{DAFA1F3E-C6CB-47E7-B4E2-1308EC6AF6A3}" type="presParOf" srcId="{A70A5E56-7592-43D4-8E7E-375EACA4D1BE}" destId="{8DB17FBE-63E4-40F5-B362-86136A036764}" srcOrd="11" destOrd="0" presId="urn:microsoft.com/office/officeart/2005/8/layout/cycle6"/>
    <dgm:cxn modelId="{727CAED4-AFD0-44FD-B42B-31048EEB29C8}" type="presParOf" srcId="{A70A5E56-7592-43D4-8E7E-375EACA4D1BE}" destId="{BB2937AB-76ED-492D-94CD-05F5B402A04D}" srcOrd="12" destOrd="0" presId="urn:microsoft.com/office/officeart/2005/8/layout/cycle6"/>
    <dgm:cxn modelId="{5D33C974-1A79-4F3D-BD92-9DAE1C27AF9C}" type="presParOf" srcId="{A70A5E56-7592-43D4-8E7E-375EACA4D1BE}" destId="{A8015330-991C-4A07-8638-625601EE21B4}" srcOrd="13" destOrd="0" presId="urn:microsoft.com/office/officeart/2005/8/layout/cycle6"/>
    <dgm:cxn modelId="{28533709-684E-4D9C-9E03-ED6B0C47AE87}" type="presParOf" srcId="{A70A5E56-7592-43D4-8E7E-375EACA4D1BE}" destId="{576A2E43-F088-467D-90BA-350F6FD4DEC1}" srcOrd="14" destOrd="0" presId="urn:microsoft.com/office/officeart/2005/8/layout/cycle6"/>
    <dgm:cxn modelId="{78677460-9ADE-455C-93C3-7F9536EC5C11}" type="presParOf" srcId="{A70A5E56-7592-43D4-8E7E-375EACA4D1BE}" destId="{761C1A7F-2441-408D-B5B3-D4C9A1F12AE0}" srcOrd="15" destOrd="0" presId="urn:microsoft.com/office/officeart/2005/8/layout/cycle6"/>
    <dgm:cxn modelId="{23090D0B-A435-41D2-B309-529E81B10A39}" type="presParOf" srcId="{A70A5E56-7592-43D4-8E7E-375EACA4D1BE}" destId="{278887C9-47BF-4E05-962C-0A9A871BE2AA}" srcOrd="16" destOrd="0" presId="urn:microsoft.com/office/officeart/2005/8/layout/cycle6"/>
    <dgm:cxn modelId="{7AA0A437-D26C-4B2E-B5D6-E772C056A7C4}" type="presParOf" srcId="{A70A5E56-7592-43D4-8E7E-375EACA4D1BE}" destId="{B85FA04C-B853-4670-8F7E-A8A614DF8DE7}" srcOrd="17" destOrd="0" presId="urn:microsoft.com/office/officeart/2005/8/layout/cycle6"/>
    <dgm:cxn modelId="{31EEA559-677F-403A-A78F-894FAFA09504}" type="presParOf" srcId="{A70A5E56-7592-43D4-8E7E-375EACA4D1BE}" destId="{CE0D7A3A-860D-4BCD-97B9-7CCACDC7C0CE}" srcOrd="18" destOrd="0" presId="urn:microsoft.com/office/officeart/2005/8/layout/cycle6"/>
    <dgm:cxn modelId="{E06D68A4-F9DE-431C-9ABE-9FC173FCD84D}" type="presParOf" srcId="{A70A5E56-7592-43D4-8E7E-375EACA4D1BE}" destId="{411371BD-D3B1-46E2-B158-78B9F09AF1B4}" srcOrd="19" destOrd="0" presId="urn:microsoft.com/office/officeart/2005/8/layout/cycle6"/>
    <dgm:cxn modelId="{FF60DAAE-F02D-4F1A-AB42-9ECCF1FD94C9}" type="presParOf" srcId="{A70A5E56-7592-43D4-8E7E-375EACA4D1BE}" destId="{608F17EC-098E-4E90-9FD9-F9B317D1DE41}" srcOrd="20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3130B5-1EE2-48B6-A055-01830ED69DF6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7F9C0936-7F53-4F10-AA31-73BF6EDE7753}">
      <dgm:prSet phldrT="[Текст]"/>
      <dgm:spPr/>
      <dgm:t>
        <a:bodyPr/>
        <a:lstStyle/>
        <a:p>
          <a:r>
            <a:rPr lang="ru-RU" dirty="0" smtClean="0"/>
            <a:t>Добровольные к использованию</a:t>
          </a:r>
          <a:endParaRPr lang="ru-RU" dirty="0"/>
        </a:p>
      </dgm:t>
    </dgm:pt>
    <dgm:pt modelId="{B26D92FD-8014-4A13-891A-AD61E673EEE9}" type="parTrans" cxnId="{84D7314D-165D-4B28-B91F-F3ECDB00A447}">
      <dgm:prSet/>
      <dgm:spPr/>
      <dgm:t>
        <a:bodyPr/>
        <a:lstStyle/>
        <a:p>
          <a:endParaRPr lang="ru-RU"/>
        </a:p>
      </dgm:t>
    </dgm:pt>
    <dgm:pt modelId="{33B57B11-AD1B-4EFA-B9A5-EC2B790022D9}" type="sibTrans" cxnId="{84D7314D-165D-4B28-B91F-F3ECDB00A447}">
      <dgm:prSet/>
      <dgm:spPr/>
      <dgm:t>
        <a:bodyPr/>
        <a:lstStyle/>
        <a:p>
          <a:endParaRPr lang="ru-RU"/>
        </a:p>
      </dgm:t>
    </dgm:pt>
    <dgm:pt modelId="{1BB46D21-9F1D-436F-BAD7-66FBF75F05EF}">
      <dgm:prSet phldrT="[Текст]"/>
      <dgm:spPr/>
      <dgm:t>
        <a:bodyPr/>
        <a:lstStyle/>
        <a:p>
          <a:r>
            <a:rPr lang="ru-RU" dirty="0" smtClean="0"/>
            <a:t>Обязательные к использования</a:t>
          </a:r>
          <a:endParaRPr lang="ru-RU" dirty="0"/>
        </a:p>
      </dgm:t>
    </dgm:pt>
    <dgm:pt modelId="{9B9573C7-288D-4B12-9713-434D1757F509}" type="parTrans" cxnId="{3ED621FC-D3CD-46D1-912B-9A4279A79C54}">
      <dgm:prSet/>
      <dgm:spPr/>
      <dgm:t>
        <a:bodyPr/>
        <a:lstStyle/>
        <a:p>
          <a:endParaRPr lang="ru-RU"/>
        </a:p>
      </dgm:t>
    </dgm:pt>
    <dgm:pt modelId="{8FE4526F-CB4A-4F1F-A97A-A26A997F677F}" type="sibTrans" cxnId="{3ED621FC-D3CD-46D1-912B-9A4279A79C54}">
      <dgm:prSet/>
      <dgm:spPr/>
      <dgm:t>
        <a:bodyPr/>
        <a:lstStyle/>
        <a:p>
          <a:endParaRPr lang="ru-RU"/>
        </a:p>
      </dgm:t>
    </dgm:pt>
    <dgm:pt modelId="{87A1E7BE-00D4-4F5A-BF63-1724F5E8610C}">
      <dgm:prSet phldrT="[Текст]"/>
      <dgm:spPr/>
      <dgm:t>
        <a:bodyPr/>
        <a:lstStyle/>
        <a:p>
          <a:r>
            <a:rPr lang="ru-RU" dirty="0" smtClean="0"/>
            <a:t>Стандарты</a:t>
          </a:r>
          <a:endParaRPr lang="ru-RU" dirty="0"/>
        </a:p>
      </dgm:t>
    </dgm:pt>
    <dgm:pt modelId="{3DB3C244-3866-404C-829E-AC39FC5613F8}" type="parTrans" cxnId="{B2D23AE4-31BD-445D-BB90-DDE34A7A8C81}">
      <dgm:prSet/>
      <dgm:spPr/>
      <dgm:t>
        <a:bodyPr/>
        <a:lstStyle/>
        <a:p>
          <a:endParaRPr lang="ru-RU"/>
        </a:p>
      </dgm:t>
    </dgm:pt>
    <dgm:pt modelId="{8CAB3E35-DBFE-4623-BFA6-1E7BA108059A}" type="sibTrans" cxnId="{B2D23AE4-31BD-445D-BB90-DDE34A7A8C81}">
      <dgm:prSet/>
      <dgm:spPr/>
      <dgm:t>
        <a:bodyPr/>
        <a:lstStyle/>
        <a:p>
          <a:endParaRPr lang="ru-RU"/>
        </a:p>
      </dgm:t>
    </dgm:pt>
    <dgm:pt modelId="{60A89093-8930-42DC-97A0-34B31FA5CF95}" type="pres">
      <dgm:prSet presAssocID="{153130B5-1EE2-48B6-A055-01830ED69DF6}" presName="linearFlow" presStyleCnt="0">
        <dgm:presLayoutVars>
          <dgm:dir/>
          <dgm:resizeHandles val="exact"/>
        </dgm:presLayoutVars>
      </dgm:prSet>
      <dgm:spPr/>
    </dgm:pt>
    <dgm:pt modelId="{ABF2440C-EE76-4D46-B417-A24019A28FBD}" type="pres">
      <dgm:prSet presAssocID="{7F9C0936-7F53-4F10-AA31-73BF6EDE775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AA272-2353-4A5E-BB60-E4C3E9ED3797}" type="pres">
      <dgm:prSet presAssocID="{33B57B11-AD1B-4EFA-B9A5-EC2B790022D9}" presName="spacerL" presStyleCnt="0"/>
      <dgm:spPr/>
    </dgm:pt>
    <dgm:pt modelId="{B5D2B751-515D-4B2E-BDA1-A9BBBFAFF880}" type="pres">
      <dgm:prSet presAssocID="{33B57B11-AD1B-4EFA-B9A5-EC2B790022D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3E4234AD-A0CC-412D-A9B8-FF7675B85CF9}" type="pres">
      <dgm:prSet presAssocID="{33B57B11-AD1B-4EFA-B9A5-EC2B790022D9}" presName="spacerR" presStyleCnt="0"/>
      <dgm:spPr/>
    </dgm:pt>
    <dgm:pt modelId="{E66C9B8C-FEDC-4E51-9A78-E7B4376D94F8}" type="pres">
      <dgm:prSet presAssocID="{1BB46D21-9F1D-436F-BAD7-66FBF75F05E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A2C3D-08F3-42E1-B802-9FC6A72C68BC}" type="pres">
      <dgm:prSet presAssocID="{8FE4526F-CB4A-4F1F-A97A-A26A997F677F}" presName="spacerL" presStyleCnt="0"/>
      <dgm:spPr/>
    </dgm:pt>
    <dgm:pt modelId="{7EFEEE2A-3669-4ECB-A7AC-927615B40B3E}" type="pres">
      <dgm:prSet presAssocID="{8FE4526F-CB4A-4F1F-A97A-A26A997F677F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17C9553-8F52-4D64-A2BB-40F0F3CBB522}" type="pres">
      <dgm:prSet presAssocID="{8FE4526F-CB4A-4F1F-A97A-A26A997F677F}" presName="spacerR" presStyleCnt="0"/>
      <dgm:spPr/>
    </dgm:pt>
    <dgm:pt modelId="{808C369E-4C60-41C9-8B03-5DEECCCD129C}" type="pres">
      <dgm:prSet presAssocID="{87A1E7BE-00D4-4F5A-BF63-1724F5E8610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803FA1-019D-4C25-B62D-7EB77D6ED3CA}" type="presOf" srcId="{1BB46D21-9F1D-436F-BAD7-66FBF75F05EF}" destId="{E66C9B8C-FEDC-4E51-9A78-E7B4376D94F8}" srcOrd="0" destOrd="0" presId="urn:microsoft.com/office/officeart/2005/8/layout/equation1"/>
    <dgm:cxn modelId="{69F40E53-2240-4EBB-AB64-04BC9DBBBA79}" type="presOf" srcId="{153130B5-1EE2-48B6-A055-01830ED69DF6}" destId="{60A89093-8930-42DC-97A0-34B31FA5CF95}" srcOrd="0" destOrd="0" presId="urn:microsoft.com/office/officeart/2005/8/layout/equation1"/>
    <dgm:cxn modelId="{3ED621FC-D3CD-46D1-912B-9A4279A79C54}" srcId="{153130B5-1EE2-48B6-A055-01830ED69DF6}" destId="{1BB46D21-9F1D-436F-BAD7-66FBF75F05EF}" srcOrd="1" destOrd="0" parTransId="{9B9573C7-288D-4B12-9713-434D1757F509}" sibTransId="{8FE4526F-CB4A-4F1F-A97A-A26A997F677F}"/>
    <dgm:cxn modelId="{BE6098AB-8BF1-42FD-8F2A-7107D665C895}" type="presOf" srcId="{8FE4526F-CB4A-4F1F-A97A-A26A997F677F}" destId="{7EFEEE2A-3669-4ECB-A7AC-927615B40B3E}" srcOrd="0" destOrd="0" presId="urn:microsoft.com/office/officeart/2005/8/layout/equation1"/>
    <dgm:cxn modelId="{52802AC8-AAD2-40F8-8954-BCF4DEE4FDEF}" type="presOf" srcId="{87A1E7BE-00D4-4F5A-BF63-1724F5E8610C}" destId="{808C369E-4C60-41C9-8B03-5DEECCCD129C}" srcOrd="0" destOrd="0" presId="urn:microsoft.com/office/officeart/2005/8/layout/equation1"/>
    <dgm:cxn modelId="{84D7314D-165D-4B28-B91F-F3ECDB00A447}" srcId="{153130B5-1EE2-48B6-A055-01830ED69DF6}" destId="{7F9C0936-7F53-4F10-AA31-73BF6EDE7753}" srcOrd="0" destOrd="0" parTransId="{B26D92FD-8014-4A13-891A-AD61E673EEE9}" sibTransId="{33B57B11-AD1B-4EFA-B9A5-EC2B790022D9}"/>
    <dgm:cxn modelId="{B2D23AE4-31BD-445D-BB90-DDE34A7A8C81}" srcId="{153130B5-1EE2-48B6-A055-01830ED69DF6}" destId="{87A1E7BE-00D4-4F5A-BF63-1724F5E8610C}" srcOrd="2" destOrd="0" parTransId="{3DB3C244-3866-404C-829E-AC39FC5613F8}" sibTransId="{8CAB3E35-DBFE-4623-BFA6-1E7BA108059A}"/>
    <dgm:cxn modelId="{50B66868-026C-490B-A4FF-79411F43A98B}" type="presOf" srcId="{33B57B11-AD1B-4EFA-B9A5-EC2B790022D9}" destId="{B5D2B751-515D-4B2E-BDA1-A9BBBFAFF880}" srcOrd="0" destOrd="0" presId="urn:microsoft.com/office/officeart/2005/8/layout/equation1"/>
    <dgm:cxn modelId="{D3A344F6-DEA0-44C5-8749-0EE5267E24BB}" type="presOf" srcId="{7F9C0936-7F53-4F10-AA31-73BF6EDE7753}" destId="{ABF2440C-EE76-4D46-B417-A24019A28FBD}" srcOrd="0" destOrd="0" presId="urn:microsoft.com/office/officeart/2005/8/layout/equation1"/>
    <dgm:cxn modelId="{E62EDC99-8CAE-473B-B571-8A989C900751}" type="presParOf" srcId="{60A89093-8930-42DC-97A0-34B31FA5CF95}" destId="{ABF2440C-EE76-4D46-B417-A24019A28FBD}" srcOrd="0" destOrd="0" presId="urn:microsoft.com/office/officeart/2005/8/layout/equation1"/>
    <dgm:cxn modelId="{0795192D-1AD1-46EE-893A-769C79A02355}" type="presParOf" srcId="{60A89093-8930-42DC-97A0-34B31FA5CF95}" destId="{052AA272-2353-4A5E-BB60-E4C3E9ED3797}" srcOrd="1" destOrd="0" presId="urn:microsoft.com/office/officeart/2005/8/layout/equation1"/>
    <dgm:cxn modelId="{984D0161-3A77-45B1-AD7F-D0457DE23043}" type="presParOf" srcId="{60A89093-8930-42DC-97A0-34B31FA5CF95}" destId="{B5D2B751-515D-4B2E-BDA1-A9BBBFAFF880}" srcOrd="2" destOrd="0" presId="urn:microsoft.com/office/officeart/2005/8/layout/equation1"/>
    <dgm:cxn modelId="{5C0A9B2A-5F70-4FD3-9613-6815BD6451AB}" type="presParOf" srcId="{60A89093-8930-42DC-97A0-34B31FA5CF95}" destId="{3E4234AD-A0CC-412D-A9B8-FF7675B85CF9}" srcOrd="3" destOrd="0" presId="urn:microsoft.com/office/officeart/2005/8/layout/equation1"/>
    <dgm:cxn modelId="{6EFA4D76-C2D1-40E5-914C-5F3FF612040F}" type="presParOf" srcId="{60A89093-8930-42DC-97A0-34B31FA5CF95}" destId="{E66C9B8C-FEDC-4E51-9A78-E7B4376D94F8}" srcOrd="4" destOrd="0" presId="urn:microsoft.com/office/officeart/2005/8/layout/equation1"/>
    <dgm:cxn modelId="{923FE746-E65D-4258-9AE9-C4FA75F78E3B}" type="presParOf" srcId="{60A89093-8930-42DC-97A0-34B31FA5CF95}" destId="{3E1A2C3D-08F3-42E1-B802-9FC6A72C68BC}" srcOrd="5" destOrd="0" presId="urn:microsoft.com/office/officeart/2005/8/layout/equation1"/>
    <dgm:cxn modelId="{559B50EB-4EA7-4EDD-9175-04F6BDC1A48F}" type="presParOf" srcId="{60A89093-8930-42DC-97A0-34B31FA5CF95}" destId="{7EFEEE2A-3669-4ECB-A7AC-927615B40B3E}" srcOrd="6" destOrd="0" presId="urn:microsoft.com/office/officeart/2005/8/layout/equation1"/>
    <dgm:cxn modelId="{79D6D80C-FDC0-4691-AF3A-4B48BE0320D9}" type="presParOf" srcId="{60A89093-8930-42DC-97A0-34B31FA5CF95}" destId="{417C9553-8F52-4D64-A2BB-40F0F3CBB522}" srcOrd="7" destOrd="0" presId="urn:microsoft.com/office/officeart/2005/8/layout/equation1"/>
    <dgm:cxn modelId="{D2A7D14A-2F08-4875-8A35-A0EAEDA85E46}" type="presParOf" srcId="{60A89093-8930-42DC-97A0-34B31FA5CF95}" destId="{808C369E-4C60-41C9-8B03-5DEECCCD129C}" srcOrd="8" destOrd="0" presId="urn:microsoft.com/office/officeart/2005/8/layout/equati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6749B7-42C9-4BEB-8405-741EA157A85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2D7190-7214-4F64-818B-3B961754F9B1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</a:pPr>
          <a:r>
            <a:rPr lang="ru-RU" sz="2500" b="1" dirty="0" smtClean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</a:rPr>
            <a:t>Обязательные требования стандартов</a:t>
          </a:r>
        </a:p>
        <a:p>
          <a:pPr>
            <a:lnSpc>
              <a:spcPct val="100000"/>
            </a:lnSpc>
          </a:pPr>
          <a:r>
            <a:rPr lang="ru-RU" sz="2000" b="1" dirty="0" smtClean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</a:rPr>
            <a:t>(установлены нормативными актами РФ)</a:t>
          </a:r>
          <a:endParaRPr lang="ru-RU" sz="2000" b="1" dirty="0">
            <a:solidFill>
              <a:schemeClr val="bg2">
                <a:lumMod val="25000"/>
              </a:schemeClr>
            </a:solidFill>
            <a:latin typeface="Arial Narrow" panose="020B0606020202030204" pitchFamily="34" charset="0"/>
          </a:endParaRPr>
        </a:p>
      </dgm:t>
    </dgm:pt>
    <dgm:pt modelId="{467E166D-CFC8-473F-9355-9FB710F51BF1}" type="parTrans" cxnId="{DBC220FE-1E24-472C-914E-8AE0DFE8E6FD}">
      <dgm:prSet/>
      <dgm:spPr/>
      <dgm:t>
        <a:bodyPr/>
        <a:lstStyle/>
        <a:p>
          <a:endParaRPr lang="ru-RU"/>
        </a:p>
      </dgm:t>
    </dgm:pt>
    <dgm:pt modelId="{8F2279E8-C7C1-4D9D-8A0B-AC7DCFBD6984}" type="sibTrans" cxnId="{DBC220FE-1E24-472C-914E-8AE0DFE8E6FD}">
      <dgm:prSet/>
      <dgm:spPr/>
      <dgm:t>
        <a:bodyPr/>
        <a:lstStyle/>
        <a:p>
          <a:endParaRPr lang="ru-RU"/>
        </a:p>
      </dgm:t>
    </dgm:pt>
    <dgm:pt modelId="{88D5D587-AD4A-485E-BB44-28A9427551F7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latin typeface="Arial Narrow" panose="020B0606020202030204" pitchFamily="34" charset="0"/>
            </a:rPr>
            <a:t>Защита жизни или здоровья граждан, имущества физических или юридических лиц, государственного или муниципального имущества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ACBFA52A-3DCF-451D-B0AD-7DD95F609801}" type="parTrans" cxnId="{329ACD79-2E9A-425F-B4A0-56473216FEB5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1088D63E-3C22-469F-B88D-CA412A5D0F83}" type="sibTrans" cxnId="{329ACD79-2E9A-425F-B4A0-56473216FEB5}">
      <dgm:prSet/>
      <dgm:spPr/>
      <dgm:t>
        <a:bodyPr/>
        <a:lstStyle/>
        <a:p>
          <a:endParaRPr lang="ru-RU"/>
        </a:p>
      </dgm:t>
    </dgm:pt>
    <dgm:pt modelId="{75C086A3-80D4-4711-899A-BBDA4E590A53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latin typeface="Arial Narrow" panose="020B0606020202030204" pitchFamily="34" charset="0"/>
            </a:rPr>
            <a:t>Охрана окружающей среды, жизни или здоровья животных и растений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E3CE5C00-16F1-4D5C-839A-EEC62941AB9F}" type="parTrans" cxnId="{2C124855-A8AD-4498-AF8D-6A56B94AA10F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966B3A31-A78F-4215-B5AF-BEE03B55BB5B}" type="sibTrans" cxnId="{2C124855-A8AD-4498-AF8D-6A56B94AA10F}">
      <dgm:prSet/>
      <dgm:spPr/>
      <dgm:t>
        <a:bodyPr/>
        <a:lstStyle/>
        <a:p>
          <a:endParaRPr lang="ru-RU"/>
        </a:p>
      </dgm:t>
    </dgm:pt>
    <dgm:pt modelId="{6A956483-8D76-4FB0-9663-B98F19846E0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latin typeface="Arial Narrow" panose="020B0606020202030204" pitchFamily="34" charset="0"/>
            </a:rPr>
            <a:t>Предупреждение действий, вводящих в заблуждение приобретателей, в том числе потребителей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81B80224-B7D1-48C0-8676-D0E1D9A263FD}" type="parTrans" cxnId="{610A7F4E-D558-4691-86DE-C96BD33C8492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E3DABE0-AC45-47F9-A099-4A5283BE1D49}" type="sibTrans" cxnId="{610A7F4E-D558-4691-86DE-C96BD33C8492}">
      <dgm:prSet/>
      <dgm:spPr/>
      <dgm:t>
        <a:bodyPr/>
        <a:lstStyle/>
        <a:p>
          <a:endParaRPr lang="ru-RU"/>
        </a:p>
      </dgm:t>
    </dgm:pt>
    <dgm:pt modelId="{F9EF171A-D469-4F42-A543-93B9FC78DB2C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latin typeface="Arial Narrow" panose="020B0606020202030204" pitchFamily="34" charset="0"/>
            </a:rPr>
            <a:t>Обеспечение энергетической эффективности и ресурсосбережения</a:t>
          </a:r>
          <a:endParaRPr lang="ru-RU" sz="1800" b="1" dirty="0">
            <a:latin typeface="Arial Narrow" panose="020B0606020202030204" pitchFamily="34" charset="0"/>
          </a:endParaRPr>
        </a:p>
      </dgm:t>
    </dgm:pt>
    <dgm:pt modelId="{509FB6B9-0F50-4461-A9CF-8F8780E220EB}" type="parTrans" cxnId="{BCA2447D-81E1-45F5-ABEC-4D5EB5CED10C}">
      <dgm:prSet>
        <dgm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99FF5AF1-F46C-41E8-8052-5F8EABBA3A9F}" type="sibTrans" cxnId="{BCA2447D-81E1-45F5-ABEC-4D5EB5CED10C}">
      <dgm:prSet/>
      <dgm:spPr/>
      <dgm:t>
        <a:bodyPr/>
        <a:lstStyle/>
        <a:p>
          <a:endParaRPr lang="ru-RU"/>
        </a:p>
      </dgm:t>
    </dgm:pt>
    <dgm:pt modelId="{74F54305-967C-4D1C-9349-CAAEF98B3F7B}" type="pres">
      <dgm:prSet presAssocID="{5E6749B7-42C9-4BEB-8405-741EA157A85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C2D4886-63F2-4F65-B186-F822A41F96E9}" type="pres">
      <dgm:prSet presAssocID="{E02D7190-7214-4F64-818B-3B961754F9B1}" presName="singleCycle" presStyleCnt="0"/>
      <dgm:spPr/>
    </dgm:pt>
    <dgm:pt modelId="{0E3DA17A-A366-428A-B4AB-539145904B56}" type="pres">
      <dgm:prSet presAssocID="{E02D7190-7214-4F64-818B-3B961754F9B1}" presName="singleCenter" presStyleLbl="node1" presStyleIdx="0" presStyleCnt="5" custScaleX="151781" custScaleY="144093" custLinFactNeighborX="1083" custLinFactNeighborY="-7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0B5DD70-2A88-4208-8221-336C44DF48F1}" type="pres">
      <dgm:prSet presAssocID="{ACBFA52A-3DCF-451D-B0AD-7DD95F609801}" presName="Name56" presStyleLbl="parChTrans1D2" presStyleIdx="0" presStyleCnt="4"/>
      <dgm:spPr/>
      <dgm:t>
        <a:bodyPr/>
        <a:lstStyle/>
        <a:p>
          <a:endParaRPr lang="ru-RU"/>
        </a:p>
      </dgm:t>
    </dgm:pt>
    <dgm:pt modelId="{047AD34A-9498-44B3-A095-C0CB1DCEFF1A}" type="pres">
      <dgm:prSet presAssocID="{88D5D587-AD4A-485E-BB44-28A9427551F7}" presName="text0" presStyleLbl="node1" presStyleIdx="1" presStyleCnt="5" custScaleX="403778" custScaleY="122532" custRadScaleRad="101609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52637-1A8E-486F-87BF-71E930BD06DD}" type="pres">
      <dgm:prSet presAssocID="{E3CE5C00-16F1-4D5C-839A-EEC62941AB9F}" presName="Name56" presStyleLbl="parChTrans1D2" presStyleIdx="1" presStyleCnt="4"/>
      <dgm:spPr/>
      <dgm:t>
        <a:bodyPr/>
        <a:lstStyle/>
        <a:p>
          <a:endParaRPr lang="ru-RU"/>
        </a:p>
      </dgm:t>
    </dgm:pt>
    <dgm:pt modelId="{20AA9AD0-CE07-4710-ACBD-7BD65A2A5F90}" type="pres">
      <dgm:prSet presAssocID="{75C086A3-80D4-4711-899A-BBDA4E590A53}" presName="text0" presStyleLbl="node1" presStyleIdx="2" presStyleCnt="5" custScaleX="209793" custScaleY="168992" custRadScaleRad="126862" custRadScaleInc="-2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13AA5-759A-4826-9EB2-AE907478F02A}" type="pres">
      <dgm:prSet presAssocID="{81B80224-B7D1-48C0-8676-D0E1D9A263FD}" presName="Name56" presStyleLbl="parChTrans1D2" presStyleIdx="2" presStyleCnt="4"/>
      <dgm:spPr/>
      <dgm:t>
        <a:bodyPr/>
        <a:lstStyle/>
        <a:p>
          <a:endParaRPr lang="ru-RU"/>
        </a:p>
      </dgm:t>
    </dgm:pt>
    <dgm:pt modelId="{D507AAD6-2CB9-461E-AD32-60AB4C143850}" type="pres">
      <dgm:prSet presAssocID="{6A956483-8D76-4FB0-9663-B98F19846E0E}" presName="text0" presStyleLbl="node1" presStyleIdx="3" presStyleCnt="5" custScaleX="380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8CA83-B4B3-465A-93DF-BFE61291F2E8}" type="pres">
      <dgm:prSet presAssocID="{509FB6B9-0F50-4461-A9CF-8F8780E220EB}" presName="Name56" presStyleLbl="parChTrans1D2" presStyleIdx="3" presStyleCnt="4"/>
      <dgm:spPr/>
      <dgm:t>
        <a:bodyPr/>
        <a:lstStyle/>
        <a:p>
          <a:endParaRPr lang="ru-RU"/>
        </a:p>
      </dgm:t>
    </dgm:pt>
    <dgm:pt modelId="{DD2D2AA6-FEAA-4B74-B876-9D5B05B79094}" type="pres">
      <dgm:prSet presAssocID="{F9EF171A-D469-4F42-A543-93B9FC78DB2C}" presName="text0" presStyleLbl="node1" presStyleIdx="4" presStyleCnt="5" custScaleX="226808" custScaleY="168992" custRadScaleRad="126507" custRadScaleInc="-1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9ACD79-2E9A-425F-B4A0-56473216FEB5}" srcId="{E02D7190-7214-4F64-818B-3B961754F9B1}" destId="{88D5D587-AD4A-485E-BB44-28A9427551F7}" srcOrd="0" destOrd="0" parTransId="{ACBFA52A-3DCF-451D-B0AD-7DD95F609801}" sibTransId="{1088D63E-3C22-469F-B88D-CA412A5D0F83}"/>
    <dgm:cxn modelId="{48F6A911-A1D5-48D4-B0A1-CF64A0835E5C}" type="presOf" srcId="{75C086A3-80D4-4711-899A-BBDA4E590A53}" destId="{20AA9AD0-CE07-4710-ACBD-7BD65A2A5F90}" srcOrd="0" destOrd="0" presId="urn:microsoft.com/office/officeart/2008/layout/RadialCluster"/>
    <dgm:cxn modelId="{7E82928B-6EC2-4424-9351-F5560C9B6CF6}" type="presOf" srcId="{E02D7190-7214-4F64-818B-3B961754F9B1}" destId="{0E3DA17A-A366-428A-B4AB-539145904B56}" srcOrd="0" destOrd="0" presId="urn:microsoft.com/office/officeart/2008/layout/RadialCluster"/>
    <dgm:cxn modelId="{C6BB0217-7743-4308-BC80-70D060F5477C}" type="presOf" srcId="{ACBFA52A-3DCF-451D-B0AD-7DD95F609801}" destId="{B0B5DD70-2A88-4208-8221-336C44DF48F1}" srcOrd="0" destOrd="0" presId="urn:microsoft.com/office/officeart/2008/layout/RadialCluster"/>
    <dgm:cxn modelId="{2CBC1280-A470-4C39-9963-C089137D7CB4}" type="presOf" srcId="{88D5D587-AD4A-485E-BB44-28A9427551F7}" destId="{047AD34A-9498-44B3-A095-C0CB1DCEFF1A}" srcOrd="0" destOrd="0" presId="urn:microsoft.com/office/officeart/2008/layout/RadialCluster"/>
    <dgm:cxn modelId="{BCA2447D-81E1-45F5-ABEC-4D5EB5CED10C}" srcId="{E02D7190-7214-4F64-818B-3B961754F9B1}" destId="{F9EF171A-D469-4F42-A543-93B9FC78DB2C}" srcOrd="3" destOrd="0" parTransId="{509FB6B9-0F50-4461-A9CF-8F8780E220EB}" sibTransId="{99FF5AF1-F46C-41E8-8052-5F8EABBA3A9F}"/>
    <dgm:cxn modelId="{DBC220FE-1E24-472C-914E-8AE0DFE8E6FD}" srcId="{5E6749B7-42C9-4BEB-8405-741EA157A850}" destId="{E02D7190-7214-4F64-818B-3B961754F9B1}" srcOrd="0" destOrd="0" parTransId="{467E166D-CFC8-473F-9355-9FB710F51BF1}" sibTransId="{8F2279E8-C7C1-4D9D-8A0B-AC7DCFBD6984}"/>
    <dgm:cxn modelId="{E28C9BF1-DAAC-47CE-8D6F-20D865537575}" type="presOf" srcId="{509FB6B9-0F50-4461-A9CF-8F8780E220EB}" destId="{9338CA83-B4B3-465A-93DF-BFE61291F2E8}" srcOrd="0" destOrd="0" presId="urn:microsoft.com/office/officeart/2008/layout/RadialCluster"/>
    <dgm:cxn modelId="{2C124855-A8AD-4498-AF8D-6A56B94AA10F}" srcId="{E02D7190-7214-4F64-818B-3B961754F9B1}" destId="{75C086A3-80D4-4711-899A-BBDA4E590A53}" srcOrd="1" destOrd="0" parTransId="{E3CE5C00-16F1-4D5C-839A-EEC62941AB9F}" sibTransId="{966B3A31-A78F-4215-B5AF-BEE03B55BB5B}"/>
    <dgm:cxn modelId="{6186B6D8-46C0-4854-A69A-B7424B93A082}" type="presOf" srcId="{F9EF171A-D469-4F42-A543-93B9FC78DB2C}" destId="{DD2D2AA6-FEAA-4B74-B876-9D5B05B79094}" srcOrd="0" destOrd="0" presId="urn:microsoft.com/office/officeart/2008/layout/RadialCluster"/>
    <dgm:cxn modelId="{8AEB7912-D672-41BB-8A51-13946622E177}" type="presOf" srcId="{81B80224-B7D1-48C0-8676-D0E1D9A263FD}" destId="{4E413AA5-759A-4826-9EB2-AE907478F02A}" srcOrd="0" destOrd="0" presId="urn:microsoft.com/office/officeart/2008/layout/RadialCluster"/>
    <dgm:cxn modelId="{5FC94D81-600D-48CD-945B-97D18FA3EB64}" type="presOf" srcId="{6A956483-8D76-4FB0-9663-B98F19846E0E}" destId="{D507AAD6-2CB9-461E-AD32-60AB4C143850}" srcOrd="0" destOrd="0" presId="urn:microsoft.com/office/officeart/2008/layout/RadialCluster"/>
    <dgm:cxn modelId="{6404A39D-6B42-4A52-A524-F4C6256A3792}" type="presOf" srcId="{5E6749B7-42C9-4BEB-8405-741EA157A850}" destId="{74F54305-967C-4D1C-9349-CAAEF98B3F7B}" srcOrd="0" destOrd="0" presId="urn:microsoft.com/office/officeart/2008/layout/RadialCluster"/>
    <dgm:cxn modelId="{610A7F4E-D558-4691-86DE-C96BD33C8492}" srcId="{E02D7190-7214-4F64-818B-3B961754F9B1}" destId="{6A956483-8D76-4FB0-9663-B98F19846E0E}" srcOrd="2" destOrd="0" parTransId="{81B80224-B7D1-48C0-8676-D0E1D9A263FD}" sibTransId="{FE3DABE0-AC45-47F9-A099-4A5283BE1D49}"/>
    <dgm:cxn modelId="{5C33817E-CC9F-4363-A082-17303FAA9A98}" type="presOf" srcId="{E3CE5C00-16F1-4D5C-839A-EEC62941AB9F}" destId="{34552637-1A8E-486F-87BF-71E930BD06DD}" srcOrd="0" destOrd="0" presId="urn:microsoft.com/office/officeart/2008/layout/RadialCluster"/>
    <dgm:cxn modelId="{375F6B65-4E3C-48D6-A492-9CE17B08030F}" type="presParOf" srcId="{74F54305-967C-4D1C-9349-CAAEF98B3F7B}" destId="{3C2D4886-63F2-4F65-B186-F822A41F96E9}" srcOrd="0" destOrd="0" presId="urn:microsoft.com/office/officeart/2008/layout/RadialCluster"/>
    <dgm:cxn modelId="{A4F0759F-4805-4595-846E-F9CDECDC8831}" type="presParOf" srcId="{3C2D4886-63F2-4F65-B186-F822A41F96E9}" destId="{0E3DA17A-A366-428A-B4AB-539145904B56}" srcOrd="0" destOrd="0" presId="urn:microsoft.com/office/officeart/2008/layout/RadialCluster"/>
    <dgm:cxn modelId="{DF758CCF-1968-4CDB-9BF1-04138B4A1D52}" type="presParOf" srcId="{3C2D4886-63F2-4F65-B186-F822A41F96E9}" destId="{B0B5DD70-2A88-4208-8221-336C44DF48F1}" srcOrd="1" destOrd="0" presId="urn:microsoft.com/office/officeart/2008/layout/RadialCluster"/>
    <dgm:cxn modelId="{049C23B7-EAF4-4A84-8B9D-354FBF8C1809}" type="presParOf" srcId="{3C2D4886-63F2-4F65-B186-F822A41F96E9}" destId="{047AD34A-9498-44B3-A095-C0CB1DCEFF1A}" srcOrd="2" destOrd="0" presId="urn:microsoft.com/office/officeart/2008/layout/RadialCluster"/>
    <dgm:cxn modelId="{F9F1EEEC-051A-4167-BB79-36FD2EBFA853}" type="presParOf" srcId="{3C2D4886-63F2-4F65-B186-F822A41F96E9}" destId="{34552637-1A8E-486F-87BF-71E930BD06DD}" srcOrd="3" destOrd="0" presId="urn:microsoft.com/office/officeart/2008/layout/RadialCluster"/>
    <dgm:cxn modelId="{0E925C30-BB5C-4FCF-A665-D874767366F8}" type="presParOf" srcId="{3C2D4886-63F2-4F65-B186-F822A41F96E9}" destId="{20AA9AD0-CE07-4710-ACBD-7BD65A2A5F90}" srcOrd="4" destOrd="0" presId="urn:microsoft.com/office/officeart/2008/layout/RadialCluster"/>
    <dgm:cxn modelId="{631951AE-2ADF-4FFC-B5DE-0C56E42DF467}" type="presParOf" srcId="{3C2D4886-63F2-4F65-B186-F822A41F96E9}" destId="{4E413AA5-759A-4826-9EB2-AE907478F02A}" srcOrd="5" destOrd="0" presId="urn:microsoft.com/office/officeart/2008/layout/RadialCluster"/>
    <dgm:cxn modelId="{C8254CB9-72A7-4C47-B63B-848D68550DAF}" type="presParOf" srcId="{3C2D4886-63F2-4F65-B186-F822A41F96E9}" destId="{D507AAD6-2CB9-461E-AD32-60AB4C143850}" srcOrd="6" destOrd="0" presId="urn:microsoft.com/office/officeart/2008/layout/RadialCluster"/>
    <dgm:cxn modelId="{3E95D393-2DAA-4EBE-B356-F8119C350EAB}" type="presParOf" srcId="{3C2D4886-63F2-4F65-B186-F822A41F96E9}" destId="{9338CA83-B4B3-465A-93DF-BFE61291F2E8}" srcOrd="7" destOrd="0" presId="urn:microsoft.com/office/officeart/2008/layout/RadialCluster"/>
    <dgm:cxn modelId="{C1B5FC66-E62B-4B81-B9A5-796CBFCE3037}" type="presParOf" srcId="{3C2D4886-63F2-4F65-B186-F822A41F96E9}" destId="{DD2D2AA6-FEAA-4B74-B876-9D5B05B79094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FB4616-6A39-4807-B0D9-A411D4F99B8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9485EF-1C94-4EDF-BC7B-99F684E88DC9}">
      <dgm:prSet phldrT="[Текст]" custT="1"/>
      <dgm:spPr/>
      <dgm:t>
        <a:bodyPr/>
        <a:lstStyle/>
        <a:p>
          <a:r>
            <a:rPr lang="ru-RU" sz="1200" dirty="0" smtClean="0"/>
            <a:t>Новые стандарты на изыскания и проектирование автомобильных дорог и искусственных сооружений</a:t>
          </a:r>
          <a:endParaRPr lang="ru-RU" sz="1200" dirty="0"/>
        </a:p>
      </dgm:t>
    </dgm:pt>
    <dgm:pt modelId="{658C909F-9726-42AC-A87D-E2BC8356B55C}" type="parTrans" cxnId="{D3CE298E-C97F-4830-9068-D0E9A6080CE1}">
      <dgm:prSet/>
      <dgm:spPr/>
      <dgm:t>
        <a:bodyPr/>
        <a:lstStyle/>
        <a:p>
          <a:endParaRPr lang="ru-RU" sz="2800"/>
        </a:p>
      </dgm:t>
    </dgm:pt>
    <dgm:pt modelId="{B55D4905-A4A2-4377-8086-82EBB698A4AE}" type="sibTrans" cxnId="{D3CE298E-C97F-4830-9068-D0E9A6080CE1}">
      <dgm:prSet/>
      <dgm:spPr/>
      <dgm:t>
        <a:bodyPr/>
        <a:lstStyle/>
        <a:p>
          <a:endParaRPr lang="ru-RU" sz="2800"/>
        </a:p>
      </dgm:t>
    </dgm:pt>
    <dgm:pt modelId="{9A81110E-FEEE-413B-B124-E522D91BD5C7}">
      <dgm:prSet phldrT="[Текст]" custT="1"/>
      <dgm:spPr/>
      <dgm:t>
        <a:bodyPr/>
        <a:lstStyle/>
        <a:p>
          <a:r>
            <a:rPr lang="ru-RU" sz="1000" dirty="0" smtClean="0"/>
            <a:t>Позволят систематизировать работу и повысить качество проектных решений </a:t>
          </a:r>
          <a:endParaRPr lang="ru-RU" sz="1000" dirty="0"/>
        </a:p>
      </dgm:t>
    </dgm:pt>
    <dgm:pt modelId="{6C59A546-917A-4BEB-B529-4FFFE8D8A86E}" type="parTrans" cxnId="{DF7AD86D-3B33-40C6-91A7-2F5F78E5B1CE}">
      <dgm:prSet/>
      <dgm:spPr/>
      <dgm:t>
        <a:bodyPr/>
        <a:lstStyle/>
        <a:p>
          <a:endParaRPr lang="ru-RU" sz="2800"/>
        </a:p>
      </dgm:t>
    </dgm:pt>
    <dgm:pt modelId="{AD22C7B8-BE41-4EBB-AAC3-57AB30F0C84C}" type="sibTrans" cxnId="{DF7AD86D-3B33-40C6-91A7-2F5F78E5B1CE}">
      <dgm:prSet/>
      <dgm:spPr/>
      <dgm:t>
        <a:bodyPr/>
        <a:lstStyle/>
        <a:p>
          <a:endParaRPr lang="ru-RU" sz="2800"/>
        </a:p>
      </dgm:t>
    </dgm:pt>
    <dgm:pt modelId="{85C7C1CA-C5D9-410E-8537-8319E258920C}">
      <dgm:prSet phldrT="[Текст]" custT="1"/>
      <dgm:spPr/>
      <dgm:t>
        <a:bodyPr/>
        <a:lstStyle/>
        <a:p>
          <a:r>
            <a:rPr lang="ru-RU" sz="1000" dirty="0" smtClean="0"/>
            <a:t>Снижение вероятностей ошибок на стадии проектирования, повышение точности определения объемов работ и мероприятий, а так же стоимости объекта</a:t>
          </a:r>
          <a:endParaRPr lang="ru-RU" sz="1000" dirty="0"/>
        </a:p>
      </dgm:t>
    </dgm:pt>
    <dgm:pt modelId="{DFF6DF59-B39A-4787-A93C-62A9B71061F9}" type="parTrans" cxnId="{A94CDAB1-47C9-4753-8039-3F510ACD56D6}">
      <dgm:prSet/>
      <dgm:spPr/>
      <dgm:t>
        <a:bodyPr/>
        <a:lstStyle/>
        <a:p>
          <a:endParaRPr lang="ru-RU" sz="2800"/>
        </a:p>
      </dgm:t>
    </dgm:pt>
    <dgm:pt modelId="{D6692829-C846-4F6D-8D46-F52EF3F87DD3}" type="sibTrans" cxnId="{A94CDAB1-47C9-4753-8039-3F510ACD56D6}">
      <dgm:prSet/>
      <dgm:spPr/>
      <dgm:t>
        <a:bodyPr/>
        <a:lstStyle/>
        <a:p>
          <a:endParaRPr lang="ru-RU" sz="2800"/>
        </a:p>
      </dgm:t>
    </dgm:pt>
    <dgm:pt modelId="{C663F1A1-B689-4340-AE2D-8AF93B6CFAA2}">
      <dgm:prSet phldrT="[Текст]" custT="1"/>
      <dgm:spPr/>
      <dgm:t>
        <a:bodyPr/>
        <a:lstStyle/>
        <a:p>
          <a:r>
            <a:rPr lang="ru-RU" sz="1200" dirty="0" smtClean="0"/>
            <a:t>Новые стандарты на дорожно-строительные материалы и изделия</a:t>
          </a:r>
          <a:endParaRPr lang="ru-RU" sz="1200" dirty="0"/>
        </a:p>
      </dgm:t>
    </dgm:pt>
    <dgm:pt modelId="{8439CD9D-7DF1-4286-AEBA-9967E24DCF0C}" type="parTrans" cxnId="{AC8AAA25-CAE6-4B3E-83C0-46040CDE59DC}">
      <dgm:prSet/>
      <dgm:spPr/>
      <dgm:t>
        <a:bodyPr/>
        <a:lstStyle/>
        <a:p>
          <a:endParaRPr lang="ru-RU" sz="2800"/>
        </a:p>
      </dgm:t>
    </dgm:pt>
    <dgm:pt modelId="{7454819A-FF1C-42F9-BA33-9337D26AF4AD}" type="sibTrans" cxnId="{AC8AAA25-CAE6-4B3E-83C0-46040CDE59DC}">
      <dgm:prSet/>
      <dgm:spPr/>
      <dgm:t>
        <a:bodyPr/>
        <a:lstStyle/>
        <a:p>
          <a:endParaRPr lang="ru-RU" sz="2800"/>
        </a:p>
      </dgm:t>
    </dgm:pt>
    <dgm:pt modelId="{AAD4F0C5-DCB0-4FE7-9D4B-14165BA107F5}">
      <dgm:prSet phldrT="[Текст]" custT="1"/>
      <dgm:spPr/>
      <dgm:t>
        <a:bodyPr/>
        <a:lstStyle/>
        <a:p>
          <a:r>
            <a:rPr lang="ru-RU" sz="1000" dirty="0" smtClean="0"/>
            <a:t>Позволят ввести в практику применения современные методы испытания материалов, повысить уровень качества при изготовлении материалов</a:t>
          </a:r>
          <a:endParaRPr lang="ru-RU" sz="1000" dirty="0"/>
        </a:p>
      </dgm:t>
    </dgm:pt>
    <dgm:pt modelId="{42281443-2B51-4CB8-9963-D71D9FE8BCE2}" type="parTrans" cxnId="{873D30ED-7A2D-4741-831D-70A6C6287A5D}">
      <dgm:prSet/>
      <dgm:spPr/>
      <dgm:t>
        <a:bodyPr/>
        <a:lstStyle/>
        <a:p>
          <a:endParaRPr lang="ru-RU" sz="2800"/>
        </a:p>
      </dgm:t>
    </dgm:pt>
    <dgm:pt modelId="{7BC283B8-00CB-40B1-8CB1-D203C7374E0A}" type="sibTrans" cxnId="{873D30ED-7A2D-4741-831D-70A6C6287A5D}">
      <dgm:prSet/>
      <dgm:spPr/>
      <dgm:t>
        <a:bodyPr/>
        <a:lstStyle/>
        <a:p>
          <a:endParaRPr lang="ru-RU" sz="2800"/>
        </a:p>
      </dgm:t>
    </dgm:pt>
    <dgm:pt modelId="{81D43AE3-9FE2-4B02-B4CD-7E758509F46B}">
      <dgm:prSet phldrT="[Текст]" custT="1"/>
      <dgm:spPr/>
      <dgm:t>
        <a:bodyPr/>
        <a:lstStyle/>
        <a:p>
          <a:r>
            <a:rPr lang="ru-RU" sz="1000" dirty="0" smtClean="0"/>
            <a:t>Повышение долговечности автомобильных дорог, искусственных сооружении </a:t>
          </a:r>
          <a:endParaRPr lang="ru-RU" sz="1000" dirty="0"/>
        </a:p>
      </dgm:t>
    </dgm:pt>
    <dgm:pt modelId="{B350705F-7F8B-4D29-B210-5C369F8291D0}" type="parTrans" cxnId="{95E17E27-4620-4E6E-B29F-9F309FF27B4C}">
      <dgm:prSet/>
      <dgm:spPr/>
      <dgm:t>
        <a:bodyPr/>
        <a:lstStyle/>
        <a:p>
          <a:endParaRPr lang="ru-RU" sz="2800"/>
        </a:p>
      </dgm:t>
    </dgm:pt>
    <dgm:pt modelId="{B60229EB-BDC5-4516-87E1-AD57C8468530}" type="sibTrans" cxnId="{95E17E27-4620-4E6E-B29F-9F309FF27B4C}">
      <dgm:prSet/>
      <dgm:spPr/>
      <dgm:t>
        <a:bodyPr/>
        <a:lstStyle/>
        <a:p>
          <a:endParaRPr lang="ru-RU" sz="2800"/>
        </a:p>
      </dgm:t>
    </dgm:pt>
    <dgm:pt modelId="{B8DC8A17-FB58-4600-88C1-C70CC515AFED}">
      <dgm:prSet phldrT="[Текст]" custT="1"/>
      <dgm:spPr/>
      <dgm:t>
        <a:bodyPr/>
        <a:lstStyle/>
        <a:p>
          <a:r>
            <a:rPr lang="ru-RU" sz="1200" dirty="0" smtClean="0"/>
            <a:t>Новые стандарты в области изделий и материалов для обустройства и обеспечения безопасности автомобильных дорог</a:t>
          </a:r>
          <a:endParaRPr lang="ru-RU" sz="1200" dirty="0"/>
        </a:p>
      </dgm:t>
    </dgm:pt>
    <dgm:pt modelId="{E5BA4348-E422-4018-B4C9-41BE6417848D}" type="parTrans" cxnId="{03E12DF7-D3CF-4DBD-BC50-37455D3F2825}">
      <dgm:prSet/>
      <dgm:spPr/>
      <dgm:t>
        <a:bodyPr/>
        <a:lstStyle/>
        <a:p>
          <a:endParaRPr lang="ru-RU" sz="2800"/>
        </a:p>
      </dgm:t>
    </dgm:pt>
    <dgm:pt modelId="{13601567-D9D3-4FF2-AE80-2CCC7D5E71FA}" type="sibTrans" cxnId="{03E12DF7-D3CF-4DBD-BC50-37455D3F2825}">
      <dgm:prSet/>
      <dgm:spPr/>
      <dgm:t>
        <a:bodyPr/>
        <a:lstStyle/>
        <a:p>
          <a:endParaRPr lang="ru-RU" sz="2800"/>
        </a:p>
      </dgm:t>
    </dgm:pt>
    <dgm:pt modelId="{5FF30F15-5018-476D-9CE1-A41B53CA79D5}">
      <dgm:prSet phldrT="[Текст]" custT="1"/>
      <dgm:spPr/>
      <dgm:t>
        <a:bodyPr/>
        <a:lstStyle/>
        <a:p>
          <a:r>
            <a:rPr lang="ru-RU" sz="1000" dirty="0" smtClean="0"/>
            <a:t>Позволят ввести в практику обустройства автомобильных дорог, организации дорожного движения и обеспечения безопасности дорог новейшие материалы и изделия</a:t>
          </a:r>
          <a:endParaRPr lang="ru-RU" sz="1000" dirty="0"/>
        </a:p>
      </dgm:t>
    </dgm:pt>
    <dgm:pt modelId="{35111CCF-D49D-47CD-8326-B55CAB3743BF}" type="parTrans" cxnId="{2F813E7E-AD12-4F34-95BA-B32245F44348}">
      <dgm:prSet/>
      <dgm:spPr/>
      <dgm:t>
        <a:bodyPr/>
        <a:lstStyle/>
        <a:p>
          <a:endParaRPr lang="ru-RU" sz="2800"/>
        </a:p>
      </dgm:t>
    </dgm:pt>
    <dgm:pt modelId="{4D6B7DCA-439C-4161-991B-7D89F48A02FD}" type="sibTrans" cxnId="{2F813E7E-AD12-4F34-95BA-B32245F44348}">
      <dgm:prSet/>
      <dgm:spPr/>
      <dgm:t>
        <a:bodyPr/>
        <a:lstStyle/>
        <a:p>
          <a:endParaRPr lang="ru-RU" sz="2800"/>
        </a:p>
      </dgm:t>
    </dgm:pt>
    <dgm:pt modelId="{C9FFA2FA-1FA2-483E-BA29-070235CA3A1F}">
      <dgm:prSet phldrT="[Текст]" custT="1"/>
      <dgm:spPr/>
      <dgm:t>
        <a:bodyPr/>
        <a:lstStyle/>
        <a:p>
          <a:r>
            <a:rPr lang="ru-RU" sz="1000" dirty="0" smtClean="0"/>
            <a:t>Повышение безопасности автомобильных дорог, снижение аварийности.</a:t>
          </a:r>
          <a:endParaRPr lang="ru-RU" sz="1000" dirty="0"/>
        </a:p>
      </dgm:t>
    </dgm:pt>
    <dgm:pt modelId="{81D839AC-EF01-41EF-BB5D-B567CCB232A1}" type="parTrans" cxnId="{EB765293-AACB-48D2-ACB4-DF7E91CD6C59}">
      <dgm:prSet/>
      <dgm:spPr/>
      <dgm:t>
        <a:bodyPr/>
        <a:lstStyle/>
        <a:p>
          <a:endParaRPr lang="ru-RU" sz="2800"/>
        </a:p>
      </dgm:t>
    </dgm:pt>
    <dgm:pt modelId="{46B2CB81-7504-459E-845E-7E97D3EE8007}" type="sibTrans" cxnId="{EB765293-AACB-48D2-ACB4-DF7E91CD6C59}">
      <dgm:prSet/>
      <dgm:spPr/>
      <dgm:t>
        <a:bodyPr/>
        <a:lstStyle/>
        <a:p>
          <a:endParaRPr lang="ru-RU" sz="2800"/>
        </a:p>
      </dgm:t>
    </dgm:pt>
    <dgm:pt modelId="{E7A5A29D-C055-4065-AC85-ADA75977760A}" type="pres">
      <dgm:prSet presAssocID="{ABFB4616-6A39-4807-B0D9-A411D4F99B8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DC4B03-9B16-4F56-A0A1-587F250F08BA}" type="pres">
      <dgm:prSet presAssocID="{F09485EF-1C94-4EDF-BC7B-99F684E88DC9}" presName="horFlow" presStyleCnt="0"/>
      <dgm:spPr/>
    </dgm:pt>
    <dgm:pt modelId="{BED25EF7-D2E4-4257-B935-2732C763ECCA}" type="pres">
      <dgm:prSet presAssocID="{F09485EF-1C94-4EDF-BC7B-99F684E88DC9}" presName="bigChev" presStyleLbl="node1" presStyleIdx="0" presStyleCnt="3" custScaleX="105051"/>
      <dgm:spPr/>
      <dgm:t>
        <a:bodyPr/>
        <a:lstStyle/>
        <a:p>
          <a:endParaRPr lang="ru-RU"/>
        </a:p>
      </dgm:t>
    </dgm:pt>
    <dgm:pt modelId="{7ABB037C-AABF-4851-A8C4-FDE024D609A6}" type="pres">
      <dgm:prSet presAssocID="{6C59A546-917A-4BEB-B529-4FFFE8D8A86E}" presName="parTrans" presStyleCnt="0"/>
      <dgm:spPr/>
    </dgm:pt>
    <dgm:pt modelId="{CC382F61-ADA6-4FAF-9457-C8412AAF0CC7}" type="pres">
      <dgm:prSet presAssocID="{9A81110E-FEEE-413B-B124-E522D91BD5C7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0B450-6FFA-4941-AB60-300D3604F565}" type="pres">
      <dgm:prSet presAssocID="{AD22C7B8-BE41-4EBB-AAC3-57AB30F0C84C}" presName="sibTrans" presStyleCnt="0"/>
      <dgm:spPr/>
    </dgm:pt>
    <dgm:pt modelId="{CF22FBC0-6ADF-416A-BAC3-A3CE9B0171EA}" type="pres">
      <dgm:prSet presAssocID="{85C7C1CA-C5D9-410E-8537-8319E258920C}" presName="node" presStyleLbl="alignAccFollowNode1" presStyleIdx="1" presStyleCnt="6" custScaleX="141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5C6E1-8B47-4FDF-8021-609A8A1B5381}" type="pres">
      <dgm:prSet presAssocID="{F09485EF-1C94-4EDF-BC7B-99F684E88DC9}" presName="vSp" presStyleCnt="0"/>
      <dgm:spPr/>
    </dgm:pt>
    <dgm:pt modelId="{3F1B44FD-B436-449A-A9C6-CBB0EA8AFEC6}" type="pres">
      <dgm:prSet presAssocID="{C663F1A1-B689-4340-AE2D-8AF93B6CFAA2}" presName="horFlow" presStyleCnt="0"/>
      <dgm:spPr/>
    </dgm:pt>
    <dgm:pt modelId="{C86E129B-09E5-4008-88A1-38E78532285B}" type="pres">
      <dgm:prSet presAssocID="{C663F1A1-B689-4340-AE2D-8AF93B6CFAA2}" presName="bigChev" presStyleLbl="node1" presStyleIdx="1" presStyleCnt="3"/>
      <dgm:spPr/>
      <dgm:t>
        <a:bodyPr/>
        <a:lstStyle/>
        <a:p>
          <a:endParaRPr lang="ru-RU"/>
        </a:p>
      </dgm:t>
    </dgm:pt>
    <dgm:pt modelId="{1769BE61-FBD4-4E90-9F99-EC093F33CB49}" type="pres">
      <dgm:prSet presAssocID="{42281443-2B51-4CB8-9963-D71D9FE8BCE2}" presName="parTrans" presStyleCnt="0"/>
      <dgm:spPr/>
    </dgm:pt>
    <dgm:pt modelId="{F4CBFFE6-EEF1-4689-A089-8C7B733665ED}" type="pres">
      <dgm:prSet presAssocID="{AAD4F0C5-DCB0-4FE7-9D4B-14165BA107F5}" presName="node" presStyleLbl="alignAccFollowNode1" presStyleIdx="2" presStyleCnt="6" custScaleX="113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AAF621-91C7-4C23-B78F-3B511B10900F}" type="pres">
      <dgm:prSet presAssocID="{7BC283B8-00CB-40B1-8CB1-D203C7374E0A}" presName="sibTrans" presStyleCnt="0"/>
      <dgm:spPr/>
    </dgm:pt>
    <dgm:pt modelId="{080094C5-75E2-4D0F-A249-CB3C9728A87D}" type="pres">
      <dgm:prSet presAssocID="{81D43AE3-9FE2-4B02-B4CD-7E758509F46B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B6D5A-48D4-422A-81BE-D27ED77E1D30}" type="pres">
      <dgm:prSet presAssocID="{C663F1A1-B689-4340-AE2D-8AF93B6CFAA2}" presName="vSp" presStyleCnt="0"/>
      <dgm:spPr/>
    </dgm:pt>
    <dgm:pt modelId="{8C5D9997-C984-490B-B8F3-79BE7F928593}" type="pres">
      <dgm:prSet presAssocID="{B8DC8A17-FB58-4600-88C1-C70CC515AFED}" presName="horFlow" presStyleCnt="0"/>
      <dgm:spPr/>
    </dgm:pt>
    <dgm:pt modelId="{692E7019-B4AB-464B-909B-113BDD774711}" type="pres">
      <dgm:prSet presAssocID="{B8DC8A17-FB58-4600-88C1-C70CC515AFED}" presName="bigChev" presStyleLbl="node1" presStyleIdx="2" presStyleCnt="3" custScaleX="127460"/>
      <dgm:spPr/>
      <dgm:t>
        <a:bodyPr/>
        <a:lstStyle/>
        <a:p>
          <a:endParaRPr lang="ru-RU"/>
        </a:p>
      </dgm:t>
    </dgm:pt>
    <dgm:pt modelId="{386B85DB-268E-42EF-99CE-91E342B13E9F}" type="pres">
      <dgm:prSet presAssocID="{35111CCF-D49D-47CD-8326-B55CAB3743BF}" presName="parTrans" presStyleCnt="0"/>
      <dgm:spPr/>
    </dgm:pt>
    <dgm:pt modelId="{23DD8E7A-24D4-4F73-A214-4BBDB9D2122A}" type="pres">
      <dgm:prSet presAssocID="{5FF30F15-5018-476D-9CE1-A41B53CA79D5}" presName="node" presStyleLbl="alignAccFollowNode1" presStyleIdx="4" presStyleCnt="6" custScaleX="127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CC377-51E5-4B57-B044-15F8334B3E4E}" type="pres">
      <dgm:prSet presAssocID="{4D6B7DCA-439C-4161-991B-7D89F48A02FD}" presName="sibTrans" presStyleCnt="0"/>
      <dgm:spPr/>
    </dgm:pt>
    <dgm:pt modelId="{276771E7-C759-4E14-8FB2-CC733F23AA94}" type="pres">
      <dgm:prSet presAssocID="{C9FFA2FA-1FA2-483E-BA29-070235CA3A1F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E12DF7-D3CF-4DBD-BC50-37455D3F2825}" srcId="{ABFB4616-6A39-4807-B0D9-A411D4F99B89}" destId="{B8DC8A17-FB58-4600-88C1-C70CC515AFED}" srcOrd="2" destOrd="0" parTransId="{E5BA4348-E422-4018-B4C9-41BE6417848D}" sibTransId="{13601567-D9D3-4FF2-AE80-2CCC7D5E71FA}"/>
    <dgm:cxn modelId="{177B8026-4A2A-4451-8552-2CD6F7C1B1FF}" type="presOf" srcId="{9A81110E-FEEE-413B-B124-E522D91BD5C7}" destId="{CC382F61-ADA6-4FAF-9457-C8412AAF0CC7}" srcOrd="0" destOrd="0" presId="urn:microsoft.com/office/officeart/2005/8/layout/lProcess3"/>
    <dgm:cxn modelId="{113600B6-6DA2-436E-8427-6754164140BB}" type="presOf" srcId="{F09485EF-1C94-4EDF-BC7B-99F684E88DC9}" destId="{BED25EF7-D2E4-4257-B935-2732C763ECCA}" srcOrd="0" destOrd="0" presId="urn:microsoft.com/office/officeart/2005/8/layout/lProcess3"/>
    <dgm:cxn modelId="{AE85F5C3-D8CD-4EFD-A783-F43465588AD6}" type="presOf" srcId="{AAD4F0C5-DCB0-4FE7-9D4B-14165BA107F5}" destId="{F4CBFFE6-EEF1-4689-A089-8C7B733665ED}" srcOrd="0" destOrd="0" presId="urn:microsoft.com/office/officeart/2005/8/layout/lProcess3"/>
    <dgm:cxn modelId="{95E17E27-4620-4E6E-B29F-9F309FF27B4C}" srcId="{C663F1A1-B689-4340-AE2D-8AF93B6CFAA2}" destId="{81D43AE3-9FE2-4B02-B4CD-7E758509F46B}" srcOrd="1" destOrd="0" parTransId="{B350705F-7F8B-4D29-B210-5C369F8291D0}" sibTransId="{B60229EB-BDC5-4516-87E1-AD57C8468530}"/>
    <dgm:cxn modelId="{2F813E7E-AD12-4F34-95BA-B32245F44348}" srcId="{B8DC8A17-FB58-4600-88C1-C70CC515AFED}" destId="{5FF30F15-5018-476D-9CE1-A41B53CA79D5}" srcOrd="0" destOrd="0" parTransId="{35111CCF-D49D-47CD-8326-B55CAB3743BF}" sibTransId="{4D6B7DCA-439C-4161-991B-7D89F48A02FD}"/>
    <dgm:cxn modelId="{D3CE298E-C97F-4830-9068-D0E9A6080CE1}" srcId="{ABFB4616-6A39-4807-B0D9-A411D4F99B89}" destId="{F09485EF-1C94-4EDF-BC7B-99F684E88DC9}" srcOrd="0" destOrd="0" parTransId="{658C909F-9726-42AC-A87D-E2BC8356B55C}" sibTransId="{B55D4905-A4A2-4377-8086-82EBB698A4AE}"/>
    <dgm:cxn modelId="{DF7AD86D-3B33-40C6-91A7-2F5F78E5B1CE}" srcId="{F09485EF-1C94-4EDF-BC7B-99F684E88DC9}" destId="{9A81110E-FEEE-413B-B124-E522D91BD5C7}" srcOrd="0" destOrd="0" parTransId="{6C59A546-917A-4BEB-B529-4FFFE8D8A86E}" sibTransId="{AD22C7B8-BE41-4EBB-AAC3-57AB30F0C84C}"/>
    <dgm:cxn modelId="{0A27E35F-D52A-48D7-B92B-799823FD7C67}" type="presOf" srcId="{5FF30F15-5018-476D-9CE1-A41B53CA79D5}" destId="{23DD8E7A-24D4-4F73-A214-4BBDB9D2122A}" srcOrd="0" destOrd="0" presId="urn:microsoft.com/office/officeart/2005/8/layout/lProcess3"/>
    <dgm:cxn modelId="{48B95A51-B476-459A-B14E-7C2B3F65EB3E}" type="presOf" srcId="{81D43AE3-9FE2-4B02-B4CD-7E758509F46B}" destId="{080094C5-75E2-4D0F-A249-CB3C9728A87D}" srcOrd="0" destOrd="0" presId="urn:microsoft.com/office/officeart/2005/8/layout/lProcess3"/>
    <dgm:cxn modelId="{EBEF572F-29E9-49BE-8BC3-E08ACACF3239}" type="presOf" srcId="{85C7C1CA-C5D9-410E-8537-8319E258920C}" destId="{CF22FBC0-6ADF-416A-BAC3-A3CE9B0171EA}" srcOrd="0" destOrd="0" presId="urn:microsoft.com/office/officeart/2005/8/layout/lProcess3"/>
    <dgm:cxn modelId="{6782FFC1-6D90-4957-BA76-60EE5D21539B}" type="presOf" srcId="{ABFB4616-6A39-4807-B0D9-A411D4F99B89}" destId="{E7A5A29D-C055-4065-AC85-ADA75977760A}" srcOrd="0" destOrd="0" presId="urn:microsoft.com/office/officeart/2005/8/layout/lProcess3"/>
    <dgm:cxn modelId="{E4F3436C-1A94-4452-AC11-D4936129EDFB}" type="presOf" srcId="{C9FFA2FA-1FA2-483E-BA29-070235CA3A1F}" destId="{276771E7-C759-4E14-8FB2-CC733F23AA94}" srcOrd="0" destOrd="0" presId="urn:microsoft.com/office/officeart/2005/8/layout/lProcess3"/>
    <dgm:cxn modelId="{A94CDAB1-47C9-4753-8039-3F510ACD56D6}" srcId="{F09485EF-1C94-4EDF-BC7B-99F684E88DC9}" destId="{85C7C1CA-C5D9-410E-8537-8319E258920C}" srcOrd="1" destOrd="0" parTransId="{DFF6DF59-B39A-4787-A93C-62A9B71061F9}" sibTransId="{D6692829-C846-4F6D-8D46-F52EF3F87DD3}"/>
    <dgm:cxn modelId="{A11C7DCF-AA61-4BA5-9569-ECF529CFD772}" type="presOf" srcId="{B8DC8A17-FB58-4600-88C1-C70CC515AFED}" destId="{692E7019-B4AB-464B-909B-113BDD774711}" srcOrd="0" destOrd="0" presId="urn:microsoft.com/office/officeart/2005/8/layout/lProcess3"/>
    <dgm:cxn modelId="{70DAD58A-A1A5-49E5-826A-63AE29F2485C}" type="presOf" srcId="{C663F1A1-B689-4340-AE2D-8AF93B6CFAA2}" destId="{C86E129B-09E5-4008-88A1-38E78532285B}" srcOrd="0" destOrd="0" presId="urn:microsoft.com/office/officeart/2005/8/layout/lProcess3"/>
    <dgm:cxn modelId="{AC8AAA25-CAE6-4B3E-83C0-46040CDE59DC}" srcId="{ABFB4616-6A39-4807-B0D9-A411D4F99B89}" destId="{C663F1A1-B689-4340-AE2D-8AF93B6CFAA2}" srcOrd="1" destOrd="0" parTransId="{8439CD9D-7DF1-4286-AEBA-9967E24DCF0C}" sibTransId="{7454819A-FF1C-42F9-BA33-9337D26AF4AD}"/>
    <dgm:cxn modelId="{873D30ED-7A2D-4741-831D-70A6C6287A5D}" srcId="{C663F1A1-B689-4340-AE2D-8AF93B6CFAA2}" destId="{AAD4F0C5-DCB0-4FE7-9D4B-14165BA107F5}" srcOrd="0" destOrd="0" parTransId="{42281443-2B51-4CB8-9963-D71D9FE8BCE2}" sibTransId="{7BC283B8-00CB-40B1-8CB1-D203C7374E0A}"/>
    <dgm:cxn modelId="{EB765293-AACB-48D2-ACB4-DF7E91CD6C59}" srcId="{B8DC8A17-FB58-4600-88C1-C70CC515AFED}" destId="{C9FFA2FA-1FA2-483E-BA29-070235CA3A1F}" srcOrd="1" destOrd="0" parTransId="{81D839AC-EF01-41EF-BB5D-B567CCB232A1}" sibTransId="{46B2CB81-7504-459E-845E-7E97D3EE8007}"/>
    <dgm:cxn modelId="{EF3F54E4-F147-4A6F-8146-AA97252A529F}" type="presParOf" srcId="{E7A5A29D-C055-4065-AC85-ADA75977760A}" destId="{B2DC4B03-9B16-4F56-A0A1-587F250F08BA}" srcOrd="0" destOrd="0" presId="urn:microsoft.com/office/officeart/2005/8/layout/lProcess3"/>
    <dgm:cxn modelId="{490C0CA5-ABFE-4D1B-8945-4DDDF0B24D91}" type="presParOf" srcId="{B2DC4B03-9B16-4F56-A0A1-587F250F08BA}" destId="{BED25EF7-D2E4-4257-B935-2732C763ECCA}" srcOrd="0" destOrd="0" presId="urn:microsoft.com/office/officeart/2005/8/layout/lProcess3"/>
    <dgm:cxn modelId="{74A68ABD-12A3-4287-809E-2CF32435968A}" type="presParOf" srcId="{B2DC4B03-9B16-4F56-A0A1-587F250F08BA}" destId="{7ABB037C-AABF-4851-A8C4-FDE024D609A6}" srcOrd="1" destOrd="0" presId="urn:microsoft.com/office/officeart/2005/8/layout/lProcess3"/>
    <dgm:cxn modelId="{0F59080A-1CD1-4C28-95A7-B52BE693C90C}" type="presParOf" srcId="{B2DC4B03-9B16-4F56-A0A1-587F250F08BA}" destId="{CC382F61-ADA6-4FAF-9457-C8412AAF0CC7}" srcOrd="2" destOrd="0" presId="urn:microsoft.com/office/officeart/2005/8/layout/lProcess3"/>
    <dgm:cxn modelId="{C1AF2B0C-9248-4AE5-BC2C-420F0CD26AA6}" type="presParOf" srcId="{B2DC4B03-9B16-4F56-A0A1-587F250F08BA}" destId="{A300B450-6FFA-4941-AB60-300D3604F565}" srcOrd="3" destOrd="0" presId="urn:microsoft.com/office/officeart/2005/8/layout/lProcess3"/>
    <dgm:cxn modelId="{4E225DF5-7C84-4404-9ECC-F22EF05094C3}" type="presParOf" srcId="{B2DC4B03-9B16-4F56-A0A1-587F250F08BA}" destId="{CF22FBC0-6ADF-416A-BAC3-A3CE9B0171EA}" srcOrd="4" destOrd="0" presId="urn:microsoft.com/office/officeart/2005/8/layout/lProcess3"/>
    <dgm:cxn modelId="{824A95F4-B111-435B-9551-4CEADE6B5E47}" type="presParOf" srcId="{E7A5A29D-C055-4065-AC85-ADA75977760A}" destId="{5F95C6E1-8B47-4FDF-8021-609A8A1B5381}" srcOrd="1" destOrd="0" presId="urn:microsoft.com/office/officeart/2005/8/layout/lProcess3"/>
    <dgm:cxn modelId="{FB0A91A5-0E93-4DA4-95BD-18D30B53F42B}" type="presParOf" srcId="{E7A5A29D-C055-4065-AC85-ADA75977760A}" destId="{3F1B44FD-B436-449A-A9C6-CBB0EA8AFEC6}" srcOrd="2" destOrd="0" presId="urn:microsoft.com/office/officeart/2005/8/layout/lProcess3"/>
    <dgm:cxn modelId="{0DF9C373-30CB-42E5-90DB-0A5138A1676D}" type="presParOf" srcId="{3F1B44FD-B436-449A-A9C6-CBB0EA8AFEC6}" destId="{C86E129B-09E5-4008-88A1-38E78532285B}" srcOrd="0" destOrd="0" presId="urn:microsoft.com/office/officeart/2005/8/layout/lProcess3"/>
    <dgm:cxn modelId="{9A5B5C56-361B-4FCA-8013-A95208D0B79A}" type="presParOf" srcId="{3F1B44FD-B436-449A-A9C6-CBB0EA8AFEC6}" destId="{1769BE61-FBD4-4E90-9F99-EC093F33CB49}" srcOrd="1" destOrd="0" presId="urn:microsoft.com/office/officeart/2005/8/layout/lProcess3"/>
    <dgm:cxn modelId="{80E17D3A-8DA4-4E36-83E5-30E31061E0BC}" type="presParOf" srcId="{3F1B44FD-B436-449A-A9C6-CBB0EA8AFEC6}" destId="{F4CBFFE6-EEF1-4689-A089-8C7B733665ED}" srcOrd="2" destOrd="0" presId="urn:microsoft.com/office/officeart/2005/8/layout/lProcess3"/>
    <dgm:cxn modelId="{14D1AD4D-D0DA-42A6-B77A-C4A7A9345205}" type="presParOf" srcId="{3F1B44FD-B436-449A-A9C6-CBB0EA8AFEC6}" destId="{C9AAF621-91C7-4C23-B78F-3B511B10900F}" srcOrd="3" destOrd="0" presId="urn:microsoft.com/office/officeart/2005/8/layout/lProcess3"/>
    <dgm:cxn modelId="{81B25B75-4913-447F-B962-A9E2898C3C46}" type="presParOf" srcId="{3F1B44FD-B436-449A-A9C6-CBB0EA8AFEC6}" destId="{080094C5-75E2-4D0F-A249-CB3C9728A87D}" srcOrd="4" destOrd="0" presId="urn:microsoft.com/office/officeart/2005/8/layout/lProcess3"/>
    <dgm:cxn modelId="{A415EE62-EF63-4992-82B8-42A0058176B5}" type="presParOf" srcId="{E7A5A29D-C055-4065-AC85-ADA75977760A}" destId="{EADB6D5A-48D4-422A-81BE-D27ED77E1D30}" srcOrd="3" destOrd="0" presId="urn:microsoft.com/office/officeart/2005/8/layout/lProcess3"/>
    <dgm:cxn modelId="{23821922-3369-451B-9195-37F906CE3496}" type="presParOf" srcId="{E7A5A29D-C055-4065-AC85-ADA75977760A}" destId="{8C5D9997-C984-490B-B8F3-79BE7F928593}" srcOrd="4" destOrd="0" presId="urn:microsoft.com/office/officeart/2005/8/layout/lProcess3"/>
    <dgm:cxn modelId="{3BC9D383-D736-4BEF-A98B-52350E8069EA}" type="presParOf" srcId="{8C5D9997-C984-490B-B8F3-79BE7F928593}" destId="{692E7019-B4AB-464B-909B-113BDD774711}" srcOrd="0" destOrd="0" presId="urn:microsoft.com/office/officeart/2005/8/layout/lProcess3"/>
    <dgm:cxn modelId="{BA8742F7-1147-4FBD-A8CC-E5EDE955EB54}" type="presParOf" srcId="{8C5D9997-C984-490B-B8F3-79BE7F928593}" destId="{386B85DB-268E-42EF-99CE-91E342B13E9F}" srcOrd="1" destOrd="0" presId="urn:microsoft.com/office/officeart/2005/8/layout/lProcess3"/>
    <dgm:cxn modelId="{E5F0F93F-E689-40A5-A16E-579EEC7991D3}" type="presParOf" srcId="{8C5D9997-C984-490B-B8F3-79BE7F928593}" destId="{23DD8E7A-24D4-4F73-A214-4BBDB9D2122A}" srcOrd="2" destOrd="0" presId="urn:microsoft.com/office/officeart/2005/8/layout/lProcess3"/>
    <dgm:cxn modelId="{5BEFA88D-C9F3-4A37-A6B7-F1759B6098A9}" type="presParOf" srcId="{8C5D9997-C984-490B-B8F3-79BE7F928593}" destId="{B10CC377-51E5-4B57-B044-15F8334B3E4E}" srcOrd="3" destOrd="0" presId="urn:microsoft.com/office/officeart/2005/8/layout/lProcess3"/>
    <dgm:cxn modelId="{80387026-8E1A-45DB-980A-035D055E2CBA}" type="presParOf" srcId="{8C5D9997-C984-490B-B8F3-79BE7F928593}" destId="{276771E7-C759-4E14-8FB2-CC733F23AA94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BFB4616-6A39-4807-B0D9-A411D4F99B8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9485EF-1C94-4EDF-BC7B-99F684E88DC9}">
      <dgm:prSet phldrT="[Текст]" custT="1"/>
      <dgm:spPr/>
      <dgm:t>
        <a:bodyPr/>
        <a:lstStyle/>
        <a:p>
          <a:r>
            <a:rPr lang="ru-RU" sz="1200" dirty="0" smtClean="0"/>
            <a:t>Новые стандарты на требования к эксплуатационному состоянию и требования к зимнему и летнему содержанию</a:t>
          </a:r>
          <a:endParaRPr lang="ru-RU" sz="1200" dirty="0"/>
        </a:p>
      </dgm:t>
    </dgm:pt>
    <dgm:pt modelId="{658C909F-9726-42AC-A87D-E2BC8356B55C}" type="parTrans" cxnId="{D3CE298E-C97F-4830-9068-D0E9A6080CE1}">
      <dgm:prSet/>
      <dgm:spPr/>
      <dgm:t>
        <a:bodyPr/>
        <a:lstStyle/>
        <a:p>
          <a:endParaRPr lang="ru-RU" sz="1200"/>
        </a:p>
      </dgm:t>
    </dgm:pt>
    <dgm:pt modelId="{B55D4905-A4A2-4377-8086-82EBB698A4AE}" type="sibTrans" cxnId="{D3CE298E-C97F-4830-9068-D0E9A6080CE1}">
      <dgm:prSet/>
      <dgm:spPr/>
      <dgm:t>
        <a:bodyPr/>
        <a:lstStyle/>
        <a:p>
          <a:endParaRPr lang="ru-RU" sz="1200"/>
        </a:p>
      </dgm:t>
    </dgm:pt>
    <dgm:pt modelId="{9A81110E-FEEE-413B-B124-E522D91BD5C7}">
      <dgm:prSet phldrT="[Текст]" custT="1"/>
      <dgm:spPr/>
      <dgm:t>
        <a:bodyPr/>
        <a:lstStyle/>
        <a:p>
          <a:r>
            <a:rPr lang="ru-RU" sz="1200" dirty="0" smtClean="0"/>
            <a:t>Позволят установить общие подходы и уровень требований к состоянию автомобильных дорог, стимулирует развитие новых методов ремонта и содержания</a:t>
          </a:r>
          <a:endParaRPr lang="ru-RU" sz="1200" dirty="0"/>
        </a:p>
      </dgm:t>
    </dgm:pt>
    <dgm:pt modelId="{6C59A546-917A-4BEB-B529-4FFFE8D8A86E}" type="parTrans" cxnId="{DF7AD86D-3B33-40C6-91A7-2F5F78E5B1CE}">
      <dgm:prSet/>
      <dgm:spPr/>
      <dgm:t>
        <a:bodyPr/>
        <a:lstStyle/>
        <a:p>
          <a:endParaRPr lang="ru-RU" sz="1200"/>
        </a:p>
      </dgm:t>
    </dgm:pt>
    <dgm:pt modelId="{AD22C7B8-BE41-4EBB-AAC3-57AB30F0C84C}" type="sibTrans" cxnId="{DF7AD86D-3B33-40C6-91A7-2F5F78E5B1CE}">
      <dgm:prSet/>
      <dgm:spPr/>
      <dgm:t>
        <a:bodyPr/>
        <a:lstStyle/>
        <a:p>
          <a:endParaRPr lang="ru-RU" sz="1200"/>
        </a:p>
      </dgm:t>
    </dgm:pt>
    <dgm:pt modelId="{85C7C1CA-C5D9-410E-8537-8319E258920C}">
      <dgm:prSet phldrT="[Текст]" custT="1"/>
      <dgm:spPr/>
      <dgm:t>
        <a:bodyPr/>
        <a:lstStyle/>
        <a:p>
          <a:r>
            <a:rPr lang="ru-RU" sz="1200" dirty="0" smtClean="0"/>
            <a:t>Снижение аварийности, повышение потребительских характеристик автомобильных дорог</a:t>
          </a:r>
          <a:endParaRPr lang="ru-RU" sz="1200" dirty="0"/>
        </a:p>
      </dgm:t>
    </dgm:pt>
    <dgm:pt modelId="{DFF6DF59-B39A-4787-A93C-62A9B71061F9}" type="parTrans" cxnId="{A94CDAB1-47C9-4753-8039-3F510ACD56D6}">
      <dgm:prSet/>
      <dgm:spPr/>
      <dgm:t>
        <a:bodyPr/>
        <a:lstStyle/>
        <a:p>
          <a:endParaRPr lang="ru-RU" sz="1200"/>
        </a:p>
      </dgm:t>
    </dgm:pt>
    <dgm:pt modelId="{D6692829-C846-4F6D-8D46-F52EF3F87DD3}" type="sibTrans" cxnId="{A94CDAB1-47C9-4753-8039-3F510ACD56D6}">
      <dgm:prSet/>
      <dgm:spPr/>
      <dgm:t>
        <a:bodyPr/>
        <a:lstStyle/>
        <a:p>
          <a:endParaRPr lang="ru-RU" sz="1200"/>
        </a:p>
      </dgm:t>
    </dgm:pt>
    <dgm:pt modelId="{C663F1A1-B689-4340-AE2D-8AF93B6CFAA2}">
      <dgm:prSet phldrT="[Текст]" custT="1"/>
      <dgm:spPr/>
      <dgm:t>
        <a:bodyPr/>
        <a:lstStyle/>
        <a:p>
          <a:r>
            <a:rPr lang="ru-RU" sz="1200" dirty="0" smtClean="0"/>
            <a:t>Новые стандарты на требования к строительному контролю</a:t>
          </a:r>
          <a:endParaRPr lang="ru-RU" sz="1200" dirty="0"/>
        </a:p>
      </dgm:t>
    </dgm:pt>
    <dgm:pt modelId="{8439CD9D-7DF1-4286-AEBA-9967E24DCF0C}" type="parTrans" cxnId="{AC8AAA25-CAE6-4B3E-83C0-46040CDE59DC}">
      <dgm:prSet/>
      <dgm:spPr/>
      <dgm:t>
        <a:bodyPr/>
        <a:lstStyle/>
        <a:p>
          <a:endParaRPr lang="ru-RU" sz="1200"/>
        </a:p>
      </dgm:t>
    </dgm:pt>
    <dgm:pt modelId="{7454819A-FF1C-42F9-BA33-9337D26AF4AD}" type="sibTrans" cxnId="{AC8AAA25-CAE6-4B3E-83C0-46040CDE59DC}">
      <dgm:prSet/>
      <dgm:spPr/>
      <dgm:t>
        <a:bodyPr/>
        <a:lstStyle/>
        <a:p>
          <a:endParaRPr lang="ru-RU" sz="1200"/>
        </a:p>
      </dgm:t>
    </dgm:pt>
    <dgm:pt modelId="{AAD4F0C5-DCB0-4FE7-9D4B-14165BA107F5}">
      <dgm:prSet phldrT="[Текст]" custT="1"/>
      <dgm:spPr/>
      <dgm:t>
        <a:bodyPr/>
        <a:lstStyle/>
        <a:p>
          <a:r>
            <a:rPr lang="ru-RU" sz="1200" dirty="0" smtClean="0"/>
            <a:t>Позволят ввести в практику единые подходы к проведению строительного контроля на территории таможенного союза</a:t>
          </a:r>
          <a:endParaRPr lang="ru-RU" sz="1200" dirty="0"/>
        </a:p>
      </dgm:t>
    </dgm:pt>
    <dgm:pt modelId="{42281443-2B51-4CB8-9963-D71D9FE8BCE2}" type="parTrans" cxnId="{873D30ED-7A2D-4741-831D-70A6C6287A5D}">
      <dgm:prSet/>
      <dgm:spPr/>
      <dgm:t>
        <a:bodyPr/>
        <a:lstStyle/>
        <a:p>
          <a:endParaRPr lang="ru-RU" sz="1200"/>
        </a:p>
      </dgm:t>
    </dgm:pt>
    <dgm:pt modelId="{7BC283B8-00CB-40B1-8CB1-D203C7374E0A}" type="sibTrans" cxnId="{873D30ED-7A2D-4741-831D-70A6C6287A5D}">
      <dgm:prSet/>
      <dgm:spPr/>
      <dgm:t>
        <a:bodyPr/>
        <a:lstStyle/>
        <a:p>
          <a:endParaRPr lang="ru-RU" sz="1200"/>
        </a:p>
      </dgm:t>
    </dgm:pt>
    <dgm:pt modelId="{81D43AE3-9FE2-4B02-B4CD-7E758509F46B}">
      <dgm:prSet phldrT="[Текст]" custT="1"/>
      <dgm:spPr/>
      <dgm:t>
        <a:bodyPr/>
        <a:lstStyle/>
        <a:p>
          <a:r>
            <a:rPr lang="ru-RU" sz="1200" dirty="0" smtClean="0"/>
            <a:t>Повышение уровня качества строительства, развитие профессионального рынка услуг по осуществлению строительного контроля</a:t>
          </a:r>
          <a:endParaRPr lang="ru-RU" sz="1200" dirty="0"/>
        </a:p>
      </dgm:t>
    </dgm:pt>
    <dgm:pt modelId="{B350705F-7F8B-4D29-B210-5C369F8291D0}" type="parTrans" cxnId="{95E17E27-4620-4E6E-B29F-9F309FF27B4C}">
      <dgm:prSet/>
      <dgm:spPr/>
      <dgm:t>
        <a:bodyPr/>
        <a:lstStyle/>
        <a:p>
          <a:endParaRPr lang="ru-RU" sz="1200"/>
        </a:p>
      </dgm:t>
    </dgm:pt>
    <dgm:pt modelId="{B60229EB-BDC5-4516-87E1-AD57C8468530}" type="sibTrans" cxnId="{95E17E27-4620-4E6E-B29F-9F309FF27B4C}">
      <dgm:prSet/>
      <dgm:spPr/>
      <dgm:t>
        <a:bodyPr/>
        <a:lstStyle/>
        <a:p>
          <a:endParaRPr lang="ru-RU" sz="1200"/>
        </a:p>
      </dgm:t>
    </dgm:pt>
    <dgm:pt modelId="{B8DC8A17-FB58-4600-88C1-C70CC515AFED}">
      <dgm:prSet phldrT="[Текст]" custT="1"/>
      <dgm:spPr/>
      <dgm:t>
        <a:bodyPr/>
        <a:lstStyle/>
        <a:p>
          <a:r>
            <a:rPr lang="ru-RU" sz="1200" dirty="0" smtClean="0"/>
            <a:t>Новые стандарты на диагностику  и паспортизацию</a:t>
          </a:r>
          <a:endParaRPr lang="ru-RU" sz="1200" dirty="0"/>
        </a:p>
      </dgm:t>
    </dgm:pt>
    <dgm:pt modelId="{E5BA4348-E422-4018-B4C9-41BE6417848D}" type="parTrans" cxnId="{03E12DF7-D3CF-4DBD-BC50-37455D3F2825}">
      <dgm:prSet/>
      <dgm:spPr/>
      <dgm:t>
        <a:bodyPr/>
        <a:lstStyle/>
        <a:p>
          <a:endParaRPr lang="ru-RU" sz="1200"/>
        </a:p>
      </dgm:t>
    </dgm:pt>
    <dgm:pt modelId="{13601567-D9D3-4FF2-AE80-2CCC7D5E71FA}" type="sibTrans" cxnId="{03E12DF7-D3CF-4DBD-BC50-37455D3F2825}">
      <dgm:prSet/>
      <dgm:spPr/>
      <dgm:t>
        <a:bodyPr/>
        <a:lstStyle/>
        <a:p>
          <a:endParaRPr lang="ru-RU" sz="1200"/>
        </a:p>
      </dgm:t>
    </dgm:pt>
    <dgm:pt modelId="{5FF30F15-5018-476D-9CE1-A41B53CA79D5}">
      <dgm:prSet phldrT="[Текст]" custT="1"/>
      <dgm:spPr/>
      <dgm:t>
        <a:bodyPr/>
        <a:lstStyle/>
        <a:p>
          <a:r>
            <a:rPr lang="ru-RU" sz="1200" dirty="0" smtClean="0"/>
            <a:t>Позволят ввести в практику единые показатели состояния покрытия и уровень требований к ним, дать развитие практике управления состоянием дорожного покрытия</a:t>
          </a:r>
          <a:endParaRPr lang="ru-RU" sz="1200" dirty="0"/>
        </a:p>
      </dgm:t>
    </dgm:pt>
    <dgm:pt modelId="{35111CCF-D49D-47CD-8326-B55CAB3743BF}" type="parTrans" cxnId="{2F813E7E-AD12-4F34-95BA-B32245F44348}">
      <dgm:prSet/>
      <dgm:spPr/>
      <dgm:t>
        <a:bodyPr/>
        <a:lstStyle/>
        <a:p>
          <a:endParaRPr lang="ru-RU" sz="1200"/>
        </a:p>
      </dgm:t>
    </dgm:pt>
    <dgm:pt modelId="{4D6B7DCA-439C-4161-991B-7D89F48A02FD}" type="sibTrans" cxnId="{2F813E7E-AD12-4F34-95BA-B32245F44348}">
      <dgm:prSet/>
      <dgm:spPr/>
      <dgm:t>
        <a:bodyPr/>
        <a:lstStyle/>
        <a:p>
          <a:endParaRPr lang="ru-RU" sz="1200"/>
        </a:p>
      </dgm:t>
    </dgm:pt>
    <dgm:pt modelId="{C9FFA2FA-1FA2-483E-BA29-070235CA3A1F}">
      <dgm:prSet phldrT="[Текст]" custT="1"/>
      <dgm:spPr/>
      <dgm:t>
        <a:bodyPr/>
        <a:lstStyle/>
        <a:p>
          <a:r>
            <a:rPr lang="ru-RU" sz="1200" dirty="0" smtClean="0"/>
            <a:t>Улучшение потребительских характеристик автомобильных дорог.</a:t>
          </a:r>
          <a:endParaRPr lang="ru-RU" sz="1200" dirty="0"/>
        </a:p>
      </dgm:t>
    </dgm:pt>
    <dgm:pt modelId="{81D839AC-EF01-41EF-BB5D-B567CCB232A1}" type="parTrans" cxnId="{EB765293-AACB-48D2-ACB4-DF7E91CD6C59}">
      <dgm:prSet/>
      <dgm:spPr/>
      <dgm:t>
        <a:bodyPr/>
        <a:lstStyle/>
        <a:p>
          <a:endParaRPr lang="ru-RU" sz="1200"/>
        </a:p>
      </dgm:t>
    </dgm:pt>
    <dgm:pt modelId="{46B2CB81-7504-459E-845E-7E97D3EE8007}" type="sibTrans" cxnId="{EB765293-AACB-48D2-ACB4-DF7E91CD6C59}">
      <dgm:prSet/>
      <dgm:spPr/>
      <dgm:t>
        <a:bodyPr/>
        <a:lstStyle/>
        <a:p>
          <a:endParaRPr lang="ru-RU" sz="1200"/>
        </a:p>
      </dgm:t>
    </dgm:pt>
    <dgm:pt modelId="{E7A5A29D-C055-4065-AC85-ADA75977760A}" type="pres">
      <dgm:prSet presAssocID="{ABFB4616-6A39-4807-B0D9-A411D4F99B8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DC4B03-9B16-4F56-A0A1-587F250F08BA}" type="pres">
      <dgm:prSet presAssocID="{F09485EF-1C94-4EDF-BC7B-99F684E88DC9}" presName="horFlow" presStyleCnt="0"/>
      <dgm:spPr/>
    </dgm:pt>
    <dgm:pt modelId="{BED25EF7-D2E4-4257-B935-2732C763ECCA}" type="pres">
      <dgm:prSet presAssocID="{F09485EF-1C94-4EDF-BC7B-99F684E88DC9}" presName="bigChev" presStyleLbl="node1" presStyleIdx="0" presStyleCnt="3" custScaleX="138239"/>
      <dgm:spPr/>
      <dgm:t>
        <a:bodyPr/>
        <a:lstStyle/>
        <a:p>
          <a:endParaRPr lang="ru-RU"/>
        </a:p>
      </dgm:t>
    </dgm:pt>
    <dgm:pt modelId="{7ABB037C-AABF-4851-A8C4-FDE024D609A6}" type="pres">
      <dgm:prSet presAssocID="{6C59A546-917A-4BEB-B529-4FFFE8D8A86E}" presName="parTrans" presStyleCnt="0"/>
      <dgm:spPr/>
    </dgm:pt>
    <dgm:pt modelId="{CC382F61-ADA6-4FAF-9457-C8412AAF0CC7}" type="pres">
      <dgm:prSet presAssocID="{9A81110E-FEEE-413B-B124-E522D91BD5C7}" presName="node" presStyleLbl="alignAccFollowNode1" presStyleIdx="0" presStyleCnt="6" custScaleX="14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0B450-6FFA-4941-AB60-300D3604F565}" type="pres">
      <dgm:prSet presAssocID="{AD22C7B8-BE41-4EBB-AAC3-57AB30F0C84C}" presName="sibTrans" presStyleCnt="0"/>
      <dgm:spPr/>
    </dgm:pt>
    <dgm:pt modelId="{CF22FBC0-6ADF-416A-BAC3-A3CE9B0171EA}" type="pres">
      <dgm:prSet presAssocID="{85C7C1CA-C5D9-410E-8537-8319E258920C}" presName="node" presStyleLbl="alignAccFollowNode1" presStyleIdx="1" presStyleCnt="6" custScaleX="129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5C6E1-8B47-4FDF-8021-609A8A1B5381}" type="pres">
      <dgm:prSet presAssocID="{F09485EF-1C94-4EDF-BC7B-99F684E88DC9}" presName="vSp" presStyleCnt="0"/>
      <dgm:spPr/>
    </dgm:pt>
    <dgm:pt modelId="{3F1B44FD-B436-449A-A9C6-CBB0EA8AFEC6}" type="pres">
      <dgm:prSet presAssocID="{C663F1A1-B689-4340-AE2D-8AF93B6CFAA2}" presName="horFlow" presStyleCnt="0"/>
      <dgm:spPr/>
    </dgm:pt>
    <dgm:pt modelId="{C86E129B-09E5-4008-88A1-38E78532285B}" type="pres">
      <dgm:prSet presAssocID="{C663F1A1-B689-4340-AE2D-8AF93B6CFAA2}" presName="bigChev" presStyleLbl="node1" presStyleIdx="1" presStyleCnt="3"/>
      <dgm:spPr/>
      <dgm:t>
        <a:bodyPr/>
        <a:lstStyle/>
        <a:p>
          <a:endParaRPr lang="ru-RU"/>
        </a:p>
      </dgm:t>
    </dgm:pt>
    <dgm:pt modelId="{1769BE61-FBD4-4E90-9F99-EC093F33CB49}" type="pres">
      <dgm:prSet presAssocID="{42281443-2B51-4CB8-9963-D71D9FE8BCE2}" presName="parTrans" presStyleCnt="0"/>
      <dgm:spPr/>
    </dgm:pt>
    <dgm:pt modelId="{F4CBFFE6-EEF1-4689-A089-8C7B733665ED}" type="pres">
      <dgm:prSet presAssocID="{AAD4F0C5-DCB0-4FE7-9D4B-14165BA107F5}" presName="node" presStyleLbl="alignAccFollowNode1" presStyleIdx="2" presStyleCnt="6" custScaleX="144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AAF621-91C7-4C23-B78F-3B511B10900F}" type="pres">
      <dgm:prSet presAssocID="{7BC283B8-00CB-40B1-8CB1-D203C7374E0A}" presName="sibTrans" presStyleCnt="0"/>
      <dgm:spPr/>
    </dgm:pt>
    <dgm:pt modelId="{080094C5-75E2-4D0F-A249-CB3C9728A87D}" type="pres">
      <dgm:prSet presAssocID="{81D43AE3-9FE2-4B02-B4CD-7E758509F46B}" presName="node" presStyleLbl="alignAccFollowNode1" presStyleIdx="3" presStyleCnt="6" custScaleX="179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B6D5A-48D4-422A-81BE-D27ED77E1D30}" type="pres">
      <dgm:prSet presAssocID="{C663F1A1-B689-4340-AE2D-8AF93B6CFAA2}" presName="vSp" presStyleCnt="0"/>
      <dgm:spPr/>
    </dgm:pt>
    <dgm:pt modelId="{8C5D9997-C984-490B-B8F3-79BE7F928593}" type="pres">
      <dgm:prSet presAssocID="{B8DC8A17-FB58-4600-88C1-C70CC515AFED}" presName="horFlow" presStyleCnt="0"/>
      <dgm:spPr/>
    </dgm:pt>
    <dgm:pt modelId="{692E7019-B4AB-464B-909B-113BDD774711}" type="pres">
      <dgm:prSet presAssocID="{B8DC8A17-FB58-4600-88C1-C70CC515AFED}" presName="bigChev" presStyleLbl="node1" presStyleIdx="2" presStyleCnt="3"/>
      <dgm:spPr/>
      <dgm:t>
        <a:bodyPr/>
        <a:lstStyle/>
        <a:p>
          <a:endParaRPr lang="ru-RU"/>
        </a:p>
      </dgm:t>
    </dgm:pt>
    <dgm:pt modelId="{386B85DB-268E-42EF-99CE-91E342B13E9F}" type="pres">
      <dgm:prSet presAssocID="{35111CCF-D49D-47CD-8326-B55CAB3743BF}" presName="parTrans" presStyleCnt="0"/>
      <dgm:spPr/>
    </dgm:pt>
    <dgm:pt modelId="{23DD8E7A-24D4-4F73-A214-4BBDB9D2122A}" type="pres">
      <dgm:prSet presAssocID="{5FF30F15-5018-476D-9CE1-A41B53CA79D5}" presName="node" presStyleLbl="alignAccFollowNode1" presStyleIdx="4" presStyleCnt="6" custScaleX="198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CC377-51E5-4B57-B044-15F8334B3E4E}" type="pres">
      <dgm:prSet presAssocID="{4D6B7DCA-439C-4161-991B-7D89F48A02FD}" presName="sibTrans" presStyleCnt="0"/>
      <dgm:spPr/>
    </dgm:pt>
    <dgm:pt modelId="{276771E7-C759-4E14-8FB2-CC733F23AA94}" type="pres">
      <dgm:prSet presAssocID="{C9FFA2FA-1FA2-483E-BA29-070235CA3A1F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42482A-A94B-4BE5-B4CF-F49DAAAF33BF}" type="presOf" srcId="{C9FFA2FA-1FA2-483E-BA29-070235CA3A1F}" destId="{276771E7-C759-4E14-8FB2-CC733F23AA94}" srcOrd="0" destOrd="0" presId="urn:microsoft.com/office/officeart/2005/8/layout/lProcess3"/>
    <dgm:cxn modelId="{03E12DF7-D3CF-4DBD-BC50-37455D3F2825}" srcId="{ABFB4616-6A39-4807-B0D9-A411D4F99B89}" destId="{B8DC8A17-FB58-4600-88C1-C70CC515AFED}" srcOrd="2" destOrd="0" parTransId="{E5BA4348-E422-4018-B4C9-41BE6417848D}" sibTransId="{13601567-D9D3-4FF2-AE80-2CCC7D5E71FA}"/>
    <dgm:cxn modelId="{AD25A16A-4BE1-47FD-8A1E-CA2F8E0ECA84}" type="presOf" srcId="{F09485EF-1C94-4EDF-BC7B-99F684E88DC9}" destId="{BED25EF7-D2E4-4257-B935-2732C763ECCA}" srcOrd="0" destOrd="0" presId="urn:microsoft.com/office/officeart/2005/8/layout/lProcess3"/>
    <dgm:cxn modelId="{95E17E27-4620-4E6E-B29F-9F309FF27B4C}" srcId="{C663F1A1-B689-4340-AE2D-8AF93B6CFAA2}" destId="{81D43AE3-9FE2-4B02-B4CD-7E758509F46B}" srcOrd="1" destOrd="0" parTransId="{B350705F-7F8B-4D29-B210-5C369F8291D0}" sibTransId="{B60229EB-BDC5-4516-87E1-AD57C8468530}"/>
    <dgm:cxn modelId="{362C3A7D-C1A6-48D7-82DB-2F29B343582D}" type="presOf" srcId="{81D43AE3-9FE2-4B02-B4CD-7E758509F46B}" destId="{080094C5-75E2-4D0F-A249-CB3C9728A87D}" srcOrd="0" destOrd="0" presId="urn:microsoft.com/office/officeart/2005/8/layout/lProcess3"/>
    <dgm:cxn modelId="{2F813E7E-AD12-4F34-95BA-B32245F44348}" srcId="{B8DC8A17-FB58-4600-88C1-C70CC515AFED}" destId="{5FF30F15-5018-476D-9CE1-A41B53CA79D5}" srcOrd="0" destOrd="0" parTransId="{35111CCF-D49D-47CD-8326-B55CAB3743BF}" sibTransId="{4D6B7DCA-439C-4161-991B-7D89F48A02FD}"/>
    <dgm:cxn modelId="{D3CE298E-C97F-4830-9068-D0E9A6080CE1}" srcId="{ABFB4616-6A39-4807-B0D9-A411D4F99B89}" destId="{F09485EF-1C94-4EDF-BC7B-99F684E88DC9}" srcOrd="0" destOrd="0" parTransId="{658C909F-9726-42AC-A87D-E2BC8356B55C}" sibTransId="{B55D4905-A4A2-4377-8086-82EBB698A4AE}"/>
    <dgm:cxn modelId="{BA3E3877-3D38-41D9-B7B7-F0A83D7F409F}" type="presOf" srcId="{B8DC8A17-FB58-4600-88C1-C70CC515AFED}" destId="{692E7019-B4AB-464B-909B-113BDD774711}" srcOrd="0" destOrd="0" presId="urn:microsoft.com/office/officeart/2005/8/layout/lProcess3"/>
    <dgm:cxn modelId="{0D76CC8D-0060-4466-B0EE-3AE277D16D00}" type="presOf" srcId="{ABFB4616-6A39-4807-B0D9-A411D4F99B89}" destId="{E7A5A29D-C055-4065-AC85-ADA75977760A}" srcOrd="0" destOrd="0" presId="urn:microsoft.com/office/officeart/2005/8/layout/lProcess3"/>
    <dgm:cxn modelId="{DF7AD86D-3B33-40C6-91A7-2F5F78E5B1CE}" srcId="{F09485EF-1C94-4EDF-BC7B-99F684E88DC9}" destId="{9A81110E-FEEE-413B-B124-E522D91BD5C7}" srcOrd="0" destOrd="0" parTransId="{6C59A546-917A-4BEB-B529-4FFFE8D8A86E}" sibTransId="{AD22C7B8-BE41-4EBB-AAC3-57AB30F0C84C}"/>
    <dgm:cxn modelId="{2534140F-45B0-4033-B1CC-511C89546698}" type="presOf" srcId="{9A81110E-FEEE-413B-B124-E522D91BD5C7}" destId="{CC382F61-ADA6-4FAF-9457-C8412AAF0CC7}" srcOrd="0" destOrd="0" presId="urn:microsoft.com/office/officeart/2005/8/layout/lProcess3"/>
    <dgm:cxn modelId="{FCFBF25D-1BFA-4F1B-9171-F0525C32F15B}" type="presOf" srcId="{C663F1A1-B689-4340-AE2D-8AF93B6CFAA2}" destId="{C86E129B-09E5-4008-88A1-38E78532285B}" srcOrd="0" destOrd="0" presId="urn:microsoft.com/office/officeart/2005/8/layout/lProcess3"/>
    <dgm:cxn modelId="{12792913-E634-45EA-9496-A684B4F664F0}" type="presOf" srcId="{AAD4F0C5-DCB0-4FE7-9D4B-14165BA107F5}" destId="{F4CBFFE6-EEF1-4689-A089-8C7B733665ED}" srcOrd="0" destOrd="0" presId="urn:microsoft.com/office/officeart/2005/8/layout/lProcess3"/>
    <dgm:cxn modelId="{28425248-8705-4622-A315-D318FC0E055A}" type="presOf" srcId="{5FF30F15-5018-476D-9CE1-A41B53CA79D5}" destId="{23DD8E7A-24D4-4F73-A214-4BBDB9D2122A}" srcOrd="0" destOrd="0" presId="urn:microsoft.com/office/officeart/2005/8/layout/lProcess3"/>
    <dgm:cxn modelId="{A94CDAB1-47C9-4753-8039-3F510ACD56D6}" srcId="{F09485EF-1C94-4EDF-BC7B-99F684E88DC9}" destId="{85C7C1CA-C5D9-410E-8537-8319E258920C}" srcOrd="1" destOrd="0" parTransId="{DFF6DF59-B39A-4787-A93C-62A9B71061F9}" sibTransId="{D6692829-C846-4F6D-8D46-F52EF3F87DD3}"/>
    <dgm:cxn modelId="{AC8AAA25-CAE6-4B3E-83C0-46040CDE59DC}" srcId="{ABFB4616-6A39-4807-B0D9-A411D4F99B89}" destId="{C663F1A1-B689-4340-AE2D-8AF93B6CFAA2}" srcOrd="1" destOrd="0" parTransId="{8439CD9D-7DF1-4286-AEBA-9967E24DCF0C}" sibTransId="{7454819A-FF1C-42F9-BA33-9337D26AF4AD}"/>
    <dgm:cxn modelId="{873D30ED-7A2D-4741-831D-70A6C6287A5D}" srcId="{C663F1A1-B689-4340-AE2D-8AF93B6CFAA2}" destId="{AAD4F0C5-DCB0-4FE7-9D4B-14165BA107F5}" srcOrd="0" destOrd="0" parTransId="{42281443-2B51-4CB8-9963-D71D9FE8BCE2}" sibTransId="{7BC283B8-00CB-40B1-8CB1-D203C7374E0A}"/>
    <dgm:cxn modelId="{383E4621-0028-43C1-8C34-E4B41C416F48}" type="presOf" srcId="{85C7C1CA-C5D9-410E-8537-8319E258920C}" destId="{CF22FBC0-6ADF-416A-BAC3-A3CE9B0171EA}" srcOrd="0" destOrd="0" presId="urn:microsoft.com/office/officeart/2005/8/layout/lProcess3"/>
    <dgm:cxn modelId="{EB765293-AACB-48D2-ACB4-DF7E91CD6C59}" srcId="{B8DC8A17-FB58-4600-88C1-C70CC515AFED}" destId="{C9FFA2FA-1FA2-483E-BA29-070235CA3A1F}" srcOrd="1" destOrd="0" parTransId="{81D839AC-EF01-41EF-BB5D-B567CCB232A1}" sibTransId="{46B2CB81-7504-459E-845E-7E97D3EE8007}"/>
    <dgm:cxn modelId="{E3175E8A-781C-4455-A7E2-F5817D9AAB5A}" type="presParOf" srcId="{E7A5A29D-C055-4065-AC85-ADA75977760A}" destId="{B2DC4B03-9B16-4F56-A0A1-587F250F08BA}" srcOrd="0" destOrd="0" presId="urn:microsoft.com/office/officeart/2005/8/layout/lProcess3"/>
    <dgm:cxn modelId="{CC003BAF-B131-4BC1-B89F-06B3F7379285}" type="presParOf" srcId="{B2DC4B03-9B16-4F56-A0A1-587F250F08BA}" destId="{BED25EF7-D2E4-4257-B935-2732C763ECCA}" srcOrd="0" destOrd="0" presId="urn:microsoft.com/office/officeart/2005/8/layout/lProcess3"/>
    <dgm:cxn modelId="{5EA19966-A680-4D2D-A0B7-DDA7098F322A}" type="presParOf" srcId="{B2DC4B03-9B16-4F56-A0A1-587F250F08BA}" destId="{7ABB037C-AABF-4851-A8C4-FDE024D609A6}" srcOrd="1" destOrd="0" presId="urn:microsoft.com/office/officeart/2005/8/layout/lProcess3"/>
    <dgm:cxn modelId="{3113A607-9828-4FF7-8758-548728D4481A}" type="presParOf" srcId="{B2DC4B03-9B16-4F56-A0A1-587F250F08BA}" destId="{CC382F61-ADA6-4FAF-9457-C8412AAF0CC7}" srcOrd="2" destOrd="0" presId="urn:microsoft.com/office/officeart/2005/8/layout/lProcess3"/>
    <dgm:cxn modelId="{08ACD0CC-635D-4C06-91C1-378E5FF11E57}" type="presParOf" srcId="{B2DC4B03-9B16-4F56-A0A1-587F250F08BA}" destId="{A300B450-6FFA-4941-AB60-300D3604F565}" srcOrd="3" destOrd="0" presId="urn:microsoft.com/office/officeart/2005/8/layout/lProcess3"/>
    <dgm:cxn modelId="{A9C3C672-A266-4DC0-8643-07F1A4ADD35E}" type="presParOf" srcId="{B2DC4B03-9B16-4F56-A0A1-587F250F08BA}" destId="{CF22FBC0-6ADF-416A-BAC3-A3CE9B0171EA}" srcOrd="4" destOrd="0" presId="urn:microsoft.com/office/officeart/2005/8/layout/lProcess3"/>
    <dgm:cxn modelId="{D7A7439E-22C3-48DD-95AE-93942E5A4D11}" type="presParOf" srcId="{E7A5A29D-C055-4065-AC85-ADA75977760A}" destId="{5F95C6E1-8B47-4FDF-8021-609A8A1B5381}" srcOrd="1" destOrd="0" presId="urn:microsoft.com/office/officeart/2005/8/layout/lProcess3"/>
    <dgm:cxn modelId="{0E0D56B0-7593-4301-9509-CC36D091A1D2}" type="presParOf" srcId="{E7A5A29D-C055-4065-AC85-ADA75977760A}" destId="{3F1B44FD-B436-449A-A9C6-CBB0EA8AFEC6}" srcOrd="2" destOrd="0" presId="urn:microsoft.com/office/officeart/2005/8/layout/lProcess3"/>
    <dgm:cxn modelId="{BB770B63-F11E-4B5F-A2E5-48D44DC51A02}" type="presParOf" srcId="{3F1B44FD-B436-449A-A9C6-CBB0EA8AFEC6}" destId="{C86E129B-09E5-4008-88A1-38E78532285B}" srcOrd="0" destOrd="0" presId="urn:microsoft.com/office/officeart/2005/8/layout/lProcess3"/>
    <dgm:cxn modelId="{883B8537-F707-4A6B-9895-724CE22932B6}" type="presParOf" srcId="{3F1B44FD-B436-449A-A9C6-CBB0EA8AFEC6}" destId="{1769BE61-FBD4-4E90-9F99-EC093F33CB49}" srcOrd="1" destOrd="0" presId="urn:microsoft.com/office/officeart/2005/8/layout/lProcess3"/>
    <dgm:cxn modelId="{2CBA5340-7732-483D-9985-EFE8E8D9D697}" type="presParOf" srcId="{3F1B44FD-B436-449A-A9C6-CBB0EA8AFEC6}" destId="{F4CBFFE6-EEF1-4689-A089-8C7B733665ED}" srcOrd="2" destOrd="0" presId="urn:microsoft.com/office/officeart/2005/8/layout/lProcess3"/>
    <dgm:cxn modelId="{488CEAF9-8E41-4771-A6C4-0D276F729CB1}" type="presParOf" srcId="{3F1B44FD-B436-449A-A9C6-CBB0EA8AFEC6}" destId="{C9AAF621-91C7-4C23-B78F-3B511B10900F}" srcOrd="3" destOrd="0" presId="urn:microsoft.com/office/officeart/2005/8/layout/lProcess3"/>
    <dgm:cxn modelId="{047CD08F-A4EB-44F2-983C-015225FEDC7B}" type="presParOf" srcId="{3F1B44FD-B436-449A-A9C6-CBB0EA8AFEC6}" destId="{080094C5-75E2-4D0F-A249-CB3C9728A87D}" srcOrd="4" destOrd="0" presId="urn:microsoft.com/office/officeart/2005/8/layout/lProcess3"/>
    <dgm:cxn modelId="{AEAE022D-2413-4120-A0BB-CD3A18A04456}" type="presParOf" srcId="{E7A5A29D-C055-4065-AC85-ADA75977760A}" destId="{EADB6D5A-48D4-422A-81BE-D27ED77E1D30}" srcOrd="3" destOrd="0" presId="urn:microsoft.com/office/officeart/2005/8/layout/lProcess3"/>
    <dgm:cxn modelId="{94F8908C-5F2F-479F-BCEE-8AB58A17BAB3}" type="presParOf" srcId="{E7A5A29D-C055-4065-AC85-ADA75977760A}" destId="{8C5D9997-C984-490B-B8F3-79BE7F928593}" srcOrd="4" destOrd="0" presId="urn:microsoft.com/office/officeart/2005/8/layout/lProcess3"/>
    <dgm:cxn modelId="{DF349B28-6E69-4A43-9686-07D2F29A1E9C}" type="presParOf" srcId="{8C5D9997-C984-490B-B8F3-79BE7F928593}" destId="{692E7019-B4AB-464B-909B-113BDD774711}" srcOrd="0" destOrd="0" presId="urn:microsoft.com/office/officeart/2005/8/layout/lProcess3"/>
    <dgm:cxn modelId="{2154E883-50F5-4923-8F30-C4844E71F9EF}" type="presParOf" srcId="{8C5D9997-C984-490B-B8F3-79BE7F928593}" destId="{386B85DB-268E-42EF-99CE-91E342B13E9F}" srcOrd="1" destOrd="0" presId="urn:microsoft.com/office/officeart/2005/8/layout/lProcess3"/>
    <dgm:cxn modelId="{8A34FE87-CA32-46FB-BFC5-F227712AD5FD}" type="presParOf" srcId="{8C5D9997-C984-490B-B8F3-79BE7F928593}" destId="{23DD8E7A-24D4-4F73-A214-4BBDB9D2122A}" srcOrd="2" destOrd="0" presId="urn:microsoft.com/office/officeart/2005/8/layout/lProcess3"/>
    <dgm:cxn modelId="{71373220-EB6F-478D-A962-4DE263FBFA5B}" type="presParOf" srcId="{8C5D9997-C984-490B-B8F3-79BE7F928593}" destId="{B10CC377-51E5-4B57-B044-15F8334B3E4E}" srcOrd="3" destOrd="0" presId="urn:microsoft.com/office/officeart/2005/8/layout/lProcess3"/>
    <dgm:cxn modelId="{F795A49C-D2EE-462E-AD3B-475DA595B37D}" type="presParOf" srcId="{8C5D9997-C984-490B-B8F3-79BE7F928593}" destId="{276771E7-C759-4E14-8FB2-CC733F23AA94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FE439B-CC96-4795-A82B-91621D376B00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44F67C-7A27-49F1-854A-EE7C9AD54987}">
      <dgm:prSet phldrT="[Текст]" custT="1"/>
      <dgm:spPr/>
      <dgm:t>
        <a:bodyPr/>
        <a:lstStyle/>
        <a:p>
          <a:r>
            <a:rPr lang="ru-RU" sz="1200" dirty="0" smtClean="0"/>
            <a:t>Сложности проектирования</a:t>
          </a:r>
          <a:endParaRPr lang="ru-RU" sz="1200" dirty="0"/>
        </a:p>
      </dgm:t>
    </dgm:pt>
    <dgm:pt modelId="{34316DEB-FC38-43ED-88AE-A555B0B5A212}" type="parTrans" cxnId="{4D73E8D6-206C-490D-8158-0A074B5AF6D8}">
      <dgm:prSet/>
      <dgm:spPr/>
      <dgm:t>
        <a:bodyPr/>
        <a:lstStyle/>
        <a:p>
          <a:endParaRPr lang="ru-RU"/>
        </a:p>
      </dgm:t>
    </dgm:pt>
    <dgm:pt modelId="{2A84E86A-7EA4-4A30-8B0B-F81E926354C6}" type="sibTrans" cxnId="{4D73E8D6-206C-490D-8158-0A074B5AF6D8}">
      <dgm:prSet/>
      <dgm:spPr/>
      <dgm:t>
        <a:bodyPr/>
        <a:lstStyle/>
        <a:p>
          <a:endParaRPr lang="ru-RU"/>
        </a:p>
      </dgm:t>
    </dgm:pt>
    <dgm:pt modelId="{F98C3F47-EC89-4DE1-A0A7-AC44F8EBAFCE}">
      <dgm:prSet phldrT="[Текст]"/>
      <dgm:spPr/>
      <dgm:t>
        <a:bodyPr/>
        <a:lstStyle/>
        <a:p>
          <a:r>
            <a:rPr lang="ru-RU" dirty="0" smtClean="0"/>
            <a:t>Несогласованность стандартов (например освещение)</a:t>
          </a:r>
          <a:endParaRPr lang="ru-RU" dirty="0"/>
        </a:p>
      </dgm:t>
    </dgm:pt>
    <dgm:pt modelId="{9B37BD79-9549-43D1-9B8D-0727DCC330F7}" type="parTrans" cxnId="{241C994A-7E7E-4ECA-96B9-75A7240A26D3}">
      <dgm:prSet/>
      <dgm:spPr/>
      <dgm:t>
        <a:bodyPr/>
        <a:lstStyle/>
        <a:p>
          <a:endParaRPr lang="ru-RU"/>
        </a:p>
      </dgm:t>
    </dgm:pt>
    <dgm:pt modelId="{7C419933-C704-4B32-8BFD-CF64AFC85F0E}" type="sibTrans" cxnId="{241C994A-7E7E-4ECA-96B9-75A7240A26D3}">
      <dgm:prSet/>
      <dgm:spPr/>
      <dgm:t>
        <a:bodyPr/>
        <a:lstStyle/>
        <a:p>
          <a:endParaRPr lang="ru-RU"/>
        </a:p>
      </dgm:t>
    </dgm:pt>
    <dgm:pt modelId="{8EFF310F-D20E-44DD-B3EB-CC345F114533}">
      <dgm:prSet phldrT="[Текст]"/>
      <dgm:spPr/>
      <dgm:t>
        <a:bodyPr/>
        <a:lstStyle/>
        <a:p>
          <a:r>
            <a:rPr lang="ru-RU" dirty="0" smtClean="0"/>
            <a:t>Изменение типовых проектных решений </a:t>
          </a:r>
          <a:endParaRPr lang="ru-RU" dirty="0"/>
        </a:p>
      </dgm:t>
    </dgm:pt>
    <dgm:pt modelId="{890D4C7A-12EB-41AF-8543-CF8EDC5A3CF4}" type="parTrans" cxnId="{60EA2476-98FC-4EC3-8078-F8B0C672BD03}">
      <dgm:prSet/>
      <dgm:spPr/>
      <dgm:t>
        <a:bodyPr/>
        <a:lstStyle/>
        <a:p>
          <a:endParaRPr lang="ru-RU"/>
        </a:p>
      </dgm:t>
    </dgm:pt>
    <dgm:pt modelId="{3FD82AAB-94C5-456E-B88C-0BE5DBAAFC04}" type="sibTrans" cxnId="{60EA2476-98FC-4EC3-8078-F8B0C672BD03}">
      <dgm:prSet/>
      <dgm:spPr/>
      <dgm:t>
        <a:bodyPr/>
        <a:lstStyle/>
        <a:p>
          <a:endParaRPr lang="ru-RU"/>
        </a:p>
      </dgm:t>
    </dgm:pt>
    <dgm:pt modelId="{89A8EE2F-1A89-4605-81C6-7E10722F53EC}">
      <dgm:prSet phldrT="[Текст]"/>
      <dgm:spPr/>
      <dgm:t>
        <a:bodyPr/>
        <a:lstStyle/>
        <a:p>
          <a:r>
            <a:rPr lang="ru-RU" dirty="0" smtClean="0"/>
            <a:t>Отсутствие нормативных требований  к материалам в НД на проектирование</a:t>
          </a:r>
          <a:endParaRPr lang="ru-RU" dirty="0"/>
        </a:p>
      </dgm:t>
    </dgm:pt>
    <dgm:pt modelId="{5A673B01-2C44-4554-B487-11CCFB44ED4D}" type="parTrans" cxnId="{2671DD29-0AB5-4BD1-A223-F29C3E499AD6}">
      <dgm:prSet/>
      <dgm:spPr/>
      <dgm:t>
        <a:bodyPr/>
        <a:lstStyle/>
        <a:p>
          <a:endParaRPr lang="ru-RU"/>
        </a:p>
      </dgm:t>
    </dgm:pt>
    <dgm:pt modelId="{179CFAEB-05E7-4769-8511-8ACC1CB7EBF9}" type="sibTrans" cxnId="{2671DD29-0AB5-4BD1-A223-F29C3E499AD6}">
      <dgm:prSet/>
      <dgm:spPr/>
      <dgm:t>
        <a:bodyPr/>
        <a:lstStyle/>
        <a:p>
          <a:endParaRPr lang="ru-RU"/>
        </a:p>
      </dgm:t>
    </dgm:pt>
    <dgm:pt modelId="{EC7C3107-B904-4FF5-8318-6C5169F56374}">
      <dgm:prSet phldrT="[Текст]"/>
      <dgm:spPr/>
      <dgm:t>
        <a:bodyPr/>
        <a:lstStyle/>
        <a:p>
          <a:r>
            <a:rPr lang="ru-RU" smtClean="0"/>
            <a:t>Неготовность  предприятий промышленности </a:t>
          </a:r>
          <a:r>
            <a:rPr lang="ru-RU" dirty="0" smtClean="0"/>
            <a:t>строительных материалов и изделий</a:t>
          </a:r>
          <a:endParaRPr lang="ru-RU" dirty="0"/>
        </a:p>
      </dgm:t>
    </dgm:pt>
    <dgm:pt modelId="{489BCE8F-4DB8-40D2-8D37-5AC3A5A5B4A2}" type="parTrans" cxnId="{EDDA5E4C-41BB-48F4-9352-D87A58CF061E}">
      <dgm:prSet/>
      <dgm:spPr/>
      <dgm:t>
        <a:bodyPr/>
        <a:lstStyle/>
        <a:p>
          <a:endParaRPr lang="ru-RU"/>
        </a:p>
      </dgm:t>
    </dgm:pt>
    <dgm:pt modelId="{44574440-A711-4EC2-A475-86F5C2D6FD04}" type="sibTrans" cxnId="{EDDA5E4C-41BB-48F4-9352-D87A58CF061E}">
      <dgm:prSet/>
      <dgm:spPr/>
      <dgm:t>
        <a:bodyPr/>
        <a:lstStyle/>
        <a:p>
          <a:endParaRPr lang="ru-RU"/>
        </a:p>
      </dgm:t>
    </dgm:pt>
    <dgm:pt modelId="{3CF857DE-1AC7-460F-B600-F6B635984A83}" type="pres">
      <dgm:prSet presAssocID="{8FFE439B-CC96-4795-A82B-91621D376B0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5ED37-458E-40AB-81CA-36677963D0AC}" type="pres">
      <dgm:prSet presAssocID="{0A44F67C-7A27-49F1-854A-EE7C9AD54987}" presName="centerShape" presStyleLbl="node0" presStyleIdx="0" presStyleCnt="1" custScaleX="107064"/>
      <dgm:spPr/>
      <dgm:t>
        <a:bodyPr/>
        <a:lstStyle/>
        <a:p>
          <a:endParaRPr lang="ru-RU"/>
        </a:p>
      </dgm:t>
    </dgm:pt>
    <dgm:pt modelId="{0DE397ED-BE3B-4E53-AADB-8A8A30763454}" type="pres">
      <dgm:prSet presAssocID="{9B37BD79-9549-43D1-9B8D-0727DCC330F7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89A16FD7-62DB-4449-BC20-6387E4ACC113}" type="pres">
      <dgm:prSet presAssocID="{F98C3F47-EC89-4DE1-A0A7-AC44F8EBAFC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12FC1-F4A9-4DDC-A9E5-3CE1B339D0FB}" type="pres">
      <dgm:prSet presAssocID="{890D4C7A-12EB-41AF-8543-CF8EDC5A3CF4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27A4D742-ECB1-49BC-BDDA-22B97E434167}" type="pres">
      <dgm:prSet presAssocID="{8EFF310F-D20E-44DD-B3EB-CC345F11453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43416-FC2B-489B-99A3-F195555BF404}" type="pres">
      <dgm:prSet presAssocID="{5A673B01-2C44-4554-B487-11CCFB44ED4D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80A1F365-A559-4A69-89BE-0719B25377E6}" type="pres">
      <dgm:prSet presAssocID="{89A8EE2F-1A89-4605-81C6-7E10722F53E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4A1A4-A380-485B-98DA-2BC2531FE15D}" type="pres">
      <dgm:prSet presAssocID="{489BCE8F-4DB8-40D2-8D37-5AC3A5A5B4A2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BF9744D5-13B7-411A-A25D-944F11B6B754}" type="pres">
      <dgm:prSet presAssocID="{EC7C3107-B904-4FF5-8318-6C5169F5637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17613D-C2DA-46D4-BB8B-A24ABB9BE6B5}" type="presOf" srcId="{5A673B01-2C44-4554-B487-11CCFB44ED4D}" destId="{79843416-FC2B-489B-99A3-F195555BF404}" srcOrd="0" destOrd="0" presId="urn:microsoft.com/office/officeart/2005/8/layout/radial4"/>
    <dgm:cxn modelId="{2671DD29-0AB5-4BD1-A223-F29C3E499AD6}" srcId="{0A44F67C-7A27-49F1-854A-EE7C9AD54987}" destId="{89A8EE2F-1A89-4605-81C6-7E10722F53EC}" srcOrd="2" destOrd="0" parTransId="{5A673B01-2C44-4554-B487-11CCFB44ED4D}" sibTransId="{179CFAEB-05E7-4769-8511-8ACC1CB7EBF9}"/>
    <dgm:cxn modelId="{E39DA9F3-DD81-4CD7-A1AC-1D6D646DBC7B}" type="presOf" srcId="{EC7C3107-B904-4FF5-8318-6C5169F56374}" destId="{BF9744D5-13B7-411A-A25D-944F11B6B754}" srcOrd="0" destOrd="0" presId="urn:microsoft.com/office/officeart/2005/8/layout/radial4"/>
    <dgm:cxn modelId="{14FD0F02-9EEC-4464-8D3C-067802587574}" type="presOf" srcId="{890D4C7A-12EB-41AF-8543-CF8EDC5A3CF4}" destId="{1D212FC1-F4A9-4DDC-A9E5-3CE1B339D0FB}" srcOrd="0" destOrd="0" presId="urn:microsoft.com/office/officeart/2005/8/layout/radial4"/>
    <dgm:cxn modelId="{179E6643-B6C4-4E2E-AF5D-782402EE6C9A}" type="presOf" srcId="{8FFE439B-CC96-4795-A82B-91621D376B00}" destId="{3CF857DE-1AC7-460F-B600-F6B635984A83}" srcOrd="0" destOrd="0" presId="urn:microsoft.com/office/officeart/2005/8/layout/radial4"/>
    <dgm:cxn modelId="{0F6E4023-01FB-4A86-BBDA-2FC6D9D8BF36}" type="presOf" srcId="{8EFF310F-D20E-44DD-B3EB-CC345F114533}" destId="{27A4D742-ECB1-49BC-BDDA-22B97E434167}" srcOrd="0" destOrd="0" presId="urn:microsoft.com/office/officeart/2005/8/layout/radial4"/>
    <dgm:cxn modelId="{D5CFACF9-A5A5-45ED-885D-6DC30B0ADBFE}" type="presOf" srcId="{9B37BD79-9549-43D1-9B8D-0727DCC330F7}" destId="{0DE397ED-BE3B-4E53-AADB-8A8A30763454}" srcOrd="0" destOrd="0" presId="urn:microsoft.com/office/officeart/2005/8/layout/radial4"/>
    <dgm:cxn modelId="{241C994A-7E7E-4ECA-96B9-75A7240A26D3}" srcId="{0A44F67C-7A27-49F1-854A-EE7C9AD54987}" destId="{F98C3F47-EC89-4DE1-A0A7-AC44F8EBAFCE}" srcOrd="0" destOrd="0" parTransId="{9B37BD79-9549-43D1-9B8D-0727DCC330F7}" sibTransId="{7C419933-C704-4B32-8BFD-CF64AFC85F0E}"/>
    <dgm:cxn modelId="{4D73E8D6-206C-490D-8158-0A074B5AF6D8}" srcId="{8FFE439B-CC96-4795-A82B-91621D376B00}" destId="{0A44F67C-7A27-49F1-854A-EE7C9AD54987}" srcOrd="0" destOrd="0" parTransId="{34316DEB-FC38-43ED-88AE-A555B0B5A212}" sibTransId="{2A84E86A-7EA4-4A30-8B0B-F81E926354C6}"/>
    <dgm:cxn modelId="{EDDA5E4C-41BB-48F4-9352-D87A58CF061E}" srcId="{0A44F67C-7A27-49F1-854A-EE7C9AD54987}" destId="{EC7C3107-B904-4FF5-8318-6C5169F56374}" srcOrd="3" destOrd="0" parTransId="{489BCE8F-4DB8-40D2-8D37-5AC3A5A5B4A2}" sibTransId="{44574440-A711-4EC2-A475-86F5C2D6FD04}"/>
    <dgm:cxn modelId="{54DA5884-40FA-481D-B6F1-07ECCE5A7E56}" type="presOf" srcId="{489BCE8F-4DB8-40D2-8D37-5AC3A5A5B4A2}" destId="{C974A1A4-A380-485B-98DA-2BC2531FE15D}" srcOrd="0" destOrd="0" presId="urn:microsoft.com/office/officeart/2005/8/layout/radial4"/>
    <dgm:cxn modelId="{5A4F9A64-A71C-4822-B9BD-7B59ACA50AB1}" type="presOf" srcId="{0A44F67C-7A27-49F1-854A-EE7C9AD54987}" destId="{01E5ED37-458E-40AB-81CA-36677963D0AC}" srcOrd="0" destOrd="0" presId="urn:microsoft.com/office/officeart/2005/8/layout/radial4"/>
    <dgm:cxn modelId="{5A6A2CA1-E54F-4DF4-BAC0-69EC9CA493B3}" type="presOf" srcId="{F98C3F47-EC89-4DE1-A0A7-AC44F8EBAFCE}" destId="{89A16FD7-62DB-4449-BC20-6387E4ACC113}" srcOrd="0" destOrd="0" presId="urn:microsoft.com/office/officeart/2005/8/layout/radial4"/>
    <dgm:cxn modelId="{E9C25053-0CD8-4BC3-8BFF-4230C3E351E1}" type="presOf" srcId="{89A8EE2F-1A89-4605-81C6-7E10722F53EC}" destId="{80A1F365-A559-4A69-89BE-0719B25377E6}" srcOrd="0" destOrd="0" presId="urn:microsoft.com/office/officeart/2005/8/layout/radial4"/>
    <dgm:cxn modelId="{60EA2476-98FC-4EC3-8078-F8B0C672BD03}" srcId="{0A44F67C-7A27-49F1-854A-EE7C9AD54987}" destId="{8EFF310F-D20E-44DD-B3EB-CC345F114533}" srcOrd="1" destOrd="0" parTransId="{890D4C7A-12EB-41AF-8543-CF8EDC5A3CF4}" sibTransId="{3FD82AAB-94C5-456E-B88C-0BE5DBAAFC04}"/>
    <dgm:cxn modelId="{C2B47BE8-D32E-4B12-B823-7B5915A9DFBA}" type="presParOf" srcId="{3CF857DE-1AC7-460F-B600-F6B635984A83}" destId="{01E5ED37-458E-40AB-81CA-36677963D0AC}" srcOrd="0" destOrd="0" presId="urn:microsoft.com/office/officeart/2005/8/layout/radial4"/>
    <dgm:cxn modelId="{6822AD2E-0BAE-4DC6-81A5-D72DDCC51C0F}" type="presParOf" srcId="{3CF857DE-1AC7-460F-B600-F6B635984A83}" destId="{0DE397ED-BE3B-4E53-AADB-8A8A30763454}" srcOrd="1" destOrd="0" presId="urn:microsoft.com/office/officeart/2005/8/layout/radial4"/>
    <dgm:cxn modelId="{D54EBCFD-476E-4883-8903-8AD78BFB84A8}" type="presParOf" srcId="{3CF857DE-1AC7-460F-B600-F6B635984A83}" destId="{89A16FD7-62DB-4449-BC20-6387E4ACC113}" srcOrd="2" destOrd="0" presId="urn:microsoft.com/office/officeart/2005/8/layout/radial4"/>
    <dgm:cxn modelId="{E1DDF9CF-F8A6-4A51-9389-5116C7F6BC39}" type="presParOf" srcId="{3CF857DE-1AC7-460F-B600-F6B635984A83}" destId="{1D212FC1-F4A9-4DDC-A9E5-3CE1B339D0FB}" srcOrd="3" destOrd="0" presId="urn:microsoft.com/office/officeart/2005/8/layout/radial4"/>
    <dgm:cxn modelId="{CDBF0DF8-B515-4D1E-9028-FD19F4A14485}" type="presParOf" srcId="{3CF857DE-1AC7-460F-B600-F6B635984A83}" destId="{27A4D742-ECB1-49BC-BDDA-22B97E434167}" srcOrd="4" destOrd="0" presId="urn:microsoft.com/office/officeart/2005/8/layout/radial4"/>
    <dgm:cxn modelId="{0E205C34-DF17-41FB-B499-96F477CD7E98}" type="presParOf" srcId="{3CF857DE-1AC7-460F-B600-F6B635984A83}" destId="{79843416-FC2B-489B-99A3-F195555BF404}" srcOrd="5" destOrd="0" presId="urn:microsoft.com/office/officeart/2005/8/layout/radial4"/>
    <dgm:cxn modelId="{EA19BD7B-11A6-44FA-ACFA-849D099DACF1}" type="presParOf" srcId="{3CF857DE-1AC7-460F-B600-F6B635984A83}" destId="{80A1F365-A559-4A69-89BE-0719B25377E6}" srcOrd="6" destOrd="0" presId="urn:microsoft.com/office/officeart/2005/8/layout/radial4"/>
    <dgm:cxn modelId="{E7D26DE0-BBD5-4110-8EDE-AE52B0459F6A}" type="presParOf" srcId="{3CF857DE-1AC7-460F-B600-F6B635984A83}" destId="{C974A1A4-A380-485B-98DA-2BC2531FE15D}" srcOrd="7" destOrd="0" presId="urn:microsoft.com/office/officeart/2005/8/layout/radial4"/>
    <dgm:cxn modelId="{F6B5D555-F552-4B60-81D8-F1ECB7B5038D}" type="presParOf" srcId="{3CF857DE-1AC7-460F-B600-F6B635984A83}" destId="{BF9744D5-13B7-411A-A25D-944F11B6B754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90D3B-5104-48CD-A76D-8F7E7EE7D76D}">
      <dsp:nvSpPr>
        <dsp:cNvPr id="0" name=""/>
        <dsp:cNvSpPr/>
      </dsp:nvSpPr>
      <dsp:spPr>
        <a:xfrm rot="16200000">
          <a:off x="976312" y="-976312"/>
          <a:ext cx="2162175" cy="4114800"/>
        </a:xfrm>
        <a:prstGeom prst="round1Rect">
          <a:avLst/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accent6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/>
          </a:r>
          <a:br>
            <a:rPr lang="ru-RU" sz="3800" kern="1200" dirty="0" smtClean="0"/>
          </a:br>
          <a:r>
            <a:rPr lang="ru-RU" sz="3800" kern="1200" dirty="0" smtClean="0"/>
            <a:t>ГОСТ;ОСТ ;РСТ</a:t>
          </a:r>
        </a:p>
      </dsp:txBody>
      <dsp:txXfrm rot="5400000">
        <a:off x="0" y="0"/>
        <a:ext cx="4114800" cy="1621631"/>
      </dsp:txXfrm>
    </dsp:sp>
    <dsp:sp modelId="{247E62C9-7E76-4D6C-AC2B-7473AD524007}">
      <dsp:nvSpPr>
        <dsp:cNvPr id="0" name=""/>
        <dsp:cNvSpPr/>
      </dsp:nvSpPr>
      <dsp:spPr>
        <a:xfrm>
          <a:off x="4114800" y="0"/>
          <a:ext cx="4114800" cy="2162175"/>
        </a:xfrm>
        <a:prstGeom prst="round1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ВСН, ТСН</a:t>
          </a:r>
          <a:endParaRPr lang="ru-RU" sz="3800" kern="1200" dirty="0"/>
        </a:p>
      </dsp:txBody>
      <dsp:txXfrm>
        <a:off x="4114800" y="0"/>
        <a:ext cx="4114800" cy="1621631"/>
      </dsp:txXfrm>
    </dsp:sp>
    <dsp:sp modelId="{522A0CF9-776A-45EA-8C86-ADE0D5AE145E}">
      <dsp:nvSpPr>
        <dsp:cNvPr id="0" name=""/>
        <dsp:cNvSpPr/>
      </dsp:nvSpPr>
      <dsp:spPr>
        <a:xfrm rot="10800000">
          <a:off x="0" y="2162175"/>
          <a:ext cx="4114800" cy="2162175"/>
        </a:xfrm>
        <a:prstGeom prst="round1Rect">
          <a:avLst/>
        </a:prstGeom>
        <a:solidFill>
          <a:srgbClr val="66FF99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err="1" smtClean="0"/>
            <a:t>ЕНиР</a:t>
          </a:r>
          <a:r>
            <a:rPr lang="ru-RU" sz="3800" kern="1200" dirty="0" smtClean="0"/>
            <a:t>, ЕРЕР</a:t>
          </a:r>
          <a:endParaRPr lang="ru-RU" sz="3800" kern="1200" dirty="0"/>
        </a:p>
      </dsp:txBody>
      <dsp:txXfrm rot="10800000">
        <a:off x="0" y="2702718"/>
        <a:ext cx="4114800" cy="1621631"/>
      </dsp:txXfrm>
    </dsp:sp>
    <dsp:sp modelId="{665EE6E6-1A29-4A43-BA12-7F81840F798B}">
      <dsp:nvSpPr>
        <dsp:cNvPr id="0" name=""/>
        <dsp:cNvSpPr/>
      </dsp:nvSpPr>
      <dsp:spPr>
        <a:xfrm rot="5400000">
          <a:off x="5091112" y="1185862"/>
          <a:ext cx="2162175" cy="41148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СТП, СТО, </a:t>
          </a:r>
          <a:r>
            <a:rPr lang="ru-RU" sz="3800" kern="1200" dirty="0" err="1" smtClean="0"/>
            <a:t>НиТУ</a:t>
          </a:r>
          <a:endParaRPr lang="ru-RU" sz="3800" kern="1200" dirty="0"/>
        </a:p>
      </dsp:txBody>
      <dsp:txXfrm rot="-5400000">
        <a:off x="4114800" y="2702718"/>
        <a:ext cx="4114800" cy="1621631"/>
      </dsp:txXfrm>
    </dsp:sp>
    <dsp:sp modelId="{9D5F7554-FAA2-40CE-9018-783BDF28BCB1}">
      <dsp:nvSpPr>
        <dsp:cNvPr id="0" name=""/>
        <dsp:cNvSpPr/>
      </dsp:nvSpPr>
      <dsp:spPr>
        <a:xfrm>
          <a:off x="2900357" y="1679080"/>
          <a:ext cx="2468880" cy="1081087"/>
        </a:xfrm>
        <a:prstGeom prst="roundRect">
          <a:avLst/>
        </a:prstGeom>
        <a:solidFill>
          <a:srgbClr val="FF9966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err="1" smtClean="0"/>
            <a:t>СНиП</a:t>
          </a:r>
          <a:endParaRPr lang="ru-RU" sz="5000" kern="1200" dirty="0"/>
        </a:p>
      </dsp:txBody>
      <dsp:txXfrm>
        <a:off x="2953131" y="1731854"/>
        <a:ext cx="2363332" cy="9755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9068B-D53A-41C0-A089-1834CC2ED192}">
      <dsp:nvSpPr>
        <dsp:cNvPr id="0" name=""/>
        <dsp:cNvSpPr/>
      </dsp:nvSpPr>
      <dsp:spPr>
        <a:xfrm>
          <a:off x="2935219" y="2497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НАЦИОНАЛЬНЫЕ СТАНДАРТЫ </a:t>
          </a:r>
          <a:br>
            <a:rPr lang="ru-RU" sz="1000" kern="1200" dirty="0" smtClean="0"/>
          </a:br>
          <a:r>
            <a:rPr lang="ru-RU" sz="1000" kern="1200" dirty="0" smtClean="0"/>
            <a:t>(ГОСТ Р)</a:t>
          </a:r>
          <a:endParaRPr lang="ru-RU" sz="1000" kern="1200" dirty="0"/>
        </a:p>
      </dsp:txBody>
      <dsp:txXfrm>
        <a:off x="2968823" y="36101"/>
        <a:ext cx="991839" cy="621172"/>
      </dsp:txXfrm>
    </dsp:sp>
    <dsp:sp modelId="{41D2DA06-7CE3-450C-9CA6-EB2C646E4AD7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2501735" y="74660"/>
              </a:moveTo>
              <a:arcTo wR="1965198" hR="1965198" stAng="17150641" swAng="12566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79D73-33CB-4344-AD70-8D16EEE1B911}">
      <dsp:nvSpPr>
        <dsp:cNvPr id="0" name=""/>
        <dsp:cNvSpPr/>
      </dsp:nvSpPr>
      <dsp:spPr>
        <a:xfrm>
          <a:off x="4406573" y="742414"/>
          <a:ext cx="1189246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Переводы международных стандартов</a:t>
          </a:r>
          <a:endParaRPr lang="ru-RU" sz="1200" kern="1200" dirty="0"/>
        </a:p>
      </dsp:txBody>
      <dsp:txXfrm>
        <a:off x="4440177" y="776018"/>
        <a:ext cx="1122038" cy="621172"/>
      </dsp:txXfrm>
    </dsp:sp>
    <dsp:sp modelId="{83E17C77-1E04-4F14-A536-092F579068B6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3726251" y="1093020"/>
              </a:moveTo>
              <a:arcTo wR="1965198" hR="1965198" stAng="20019159" swAng="17263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C5296B-E550-46CF-B5A6-671F94F059A6}">
      <dsp:nvSpPr>
        <dsp:cNvPr id="0" name=""/>
        <dsp:cNvSpPr/>
      </dsp:nvSpPr>
      <dsp:spPr>
        <a:xfrm>
          <a:off x="4851145" y="2404993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ПНСТ</a:t>
          </a:r>
          <a:endParaRPr lang="ru-RU" sz="1200" kern="1200" dirty="0"/>
        </a:p>
      </dsp:txBody>
      <dsp:txXfrm>
        <a:off x="4884749" y="2438597"/>
        <a:ext cx="991839" cy="621172"/>
      </dsp:txXfrm>
    </dsp:sp>
    <dsp:sp modelId="{F3CF8F29-02C4-4E94-8495-A4CBB451CD8C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3765184" y="2753902"/>
              </a:moveTo>
              <a:arcTo wR="1965198" hR="1965198" stAng="1419702" swAng="1358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42D1A-A0BE-4179-BD85-DF09FB8FCEF0}">
      <dsp:nvSpPr>
        <dsp:cNvPr id="0" name=""/>
        <dsp:cNvSpPr/>
      </dsp:nvSpPr>
      <dsp:spPr>
        <a:xfrm>
          <a:off x="3787886" y="3738277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smtClean="0"/>
            <a:t>СТАНДАРТЫ ОРГАНИЗАЦИЙ</a:t>
          </a:r>
          <a:endParaRPr lang="ru-RU" sz="900" kern="1200" dirty="0"/>
        </a:p>
      </dsp:txBody>
      <dsp:txXfrm>
        <a:off x="3821490" y="3771881"/>
        <a:ext cx="991839" cy="621172"/>
      </dsp:txXfrm>
    </dsp:sp>
    <dsp:sp modelId="{8DB17FBE-63E4-40F5-B362-86136A036764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2281965" y="3904698"/>
              </a:moveTo>
              <a:arcTo wR="1965198" hR="1965198" stAng="4843447" swAng="111310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2937AB-76ED-492D-94CD-05F5B402A04D}">
      <dsp:nvSpPr>
        <dsp:cNvPr id="0" name=""/>
        <dsp:cNvSpPr/>
      </dsp:nvSpPr>
      <dsp:spPr>
        <a:xfrm>
          <a:off x="2082551" y="3738277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err="1" smtClean="0"/>
            <a:t>СНиП</a:t>
          </a:r>
          <a:r>
            <a:rPr lang="ru-RU" sz="900" kern="1200" dirty="0" smtClean="0"/>
            <a:t>, СП</a:t>
          </a:r>
          <a:endParaRPr lang="ru-RU" sz="900" kern="1200" dirty="0"/>
        </a:p>
      </dsp:txBody>
      <dsp:txXfrm>
        <a:off x="2116155" y="3771881"/>
        <a:ext cx="991839" cy="621172"/>
      </dsp:txXfrm>
    </dsp:sp>
    <dsp:sp modelId="{576A2E43-F088-467D-90BA-350F6FD4DEC1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607678" y="3386164"/>
              </a:moveTo>
              <a:arcTo wR="1965198" hR="1965198" stAng="8021513" swAng="1358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1C1A7F-2441-408D-B5B3-D4C9A1F12AE0}">
      <dsp:nvSpPr>
        <dsp:cNvPr id="0" name=""/>
        <dsp:cNvSpPr/>
      </dsp:nvSpPr>
      <dsp:spPr>
        <a:xfrm>
          <a:off x="1019292" y="2404993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МЕТОДИЧЕСКИЕ ДОКУМЕНТЫ</a:t>
          </a:r>
          <a:endParaRPr lang="ru-RU" sz="1000" kern="1200" dirty="0"/>
        </a:p>
      </dsp:txBody>
      <dsp:txXfrm>
        <a:off x="1052896" y="2438597"/>
        <a:ext cx="991839" cy="621172"/>
      </dsp:txXfrm>
    </dsp:sp>
    <dsp:sp modelId="{B85FA04C-B853-4670-8F7E-A8A614DF8DE7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1760" y="2048357"/>
              </a:moveTo>
              <a:arcTo wR="1965198" hR="1965198" stAng="10654485" swAng="17263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D7A3A-860D-4BCD-97B9-7CCACDC7C0CE}">
      <dsp:nvSpPr>
        <dsp:cNvPr id="0" name=""/>
        <dsp:cNvSpPr/>
      </dsp:nvSpPr>
      <dsp:spPr>
        <a:xfrm>
          <a:off x="1398765" y="742414"/>
          <a:ext cx="1059047" cy="6883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МЕЖГОСУДАРСТВЕННЫЕ СТАНДАРТЫ (ГОСТ</a:t>
          </a:r>
          <a:r>
            <a:rPr lang="en-US" sz="1000" kern="1200" dirty="0" smtClean="0"/>
            <a:t>)</a:t>
          </a:r>
          <a:endParaRPr lang="ru-RU" sz="1000" kern="1200" dirty="0"/>
        </a:p>
      </dsp:txBody>
      <dsp:txXfrm>
        <a:off x="1432369" y="776018"/>
        <a:ext cx="991839" cy="621172"/>
      </dsp:txXfrm>
    </dsp:sp>
    <dsp:sp modelId="{608F17EC-098E-4E90-9FD9-F9B317D1DE41}">
      <dsp:nvSpPr>
        <dsp:cNvPr id="0" name=""/>
        <dsp:cNvSpPr/>
      </dsp:nvSpPr>
      <dsp:spPr>
        <a:xfrm>
          <a:off x="1499544" y="346687"/>
          <a:ext cx="3930396" cy="3930396"/>
        </a:xfrm>
        <a:custGeom>
          <a:avLst/>
          <a:gdLst/>
          <a:ahLst/>
          <a:cxnLst/>
          <a:rect l="0" t="0" r="0" b="0"/>
          <a:pathLst>
            <a:path>
              <a:moveTo>
                <a:pt x="788332" y="391352"/>
              </a:moveTo>
              <a:arcTo wR="1965198" hR="1965198" stAng="13992731" swAng="12566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2440C-EE76-4D46-B417-A24019A28FBD}">
      <dsp:nvSpPr>
        <dsp:cNvPr id="0" name=""/>
        <dsp:cNvSpPr/>
      </dsp:nvSpPr>
      <dsp:spPr>
        <a:xfrm>
          <a:off x="1005" y="28395"/>
          <a:ext cx="1332266" cy="13322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Добровольные к использованию</a:t>
          </a:r>
          <a:endParaRPr lang="ru-RU" sz="900" kern="1200" dirty="0"/>
        </a:p>
      </dsp:txBody>
      <dsp:txXfrm>
        <a:off x="196111" y="223501"/>
        <a:ext cx="942054" cy="942054"/>
      </dsp:txXfrm>
    </dsp:sp>
    <dsp:sp modelId="{B5D2B751-515D-4B2E-BDA1-A9BBBFAFF880}">
      <dsp:nvSpPr>
        <dsp:cNvPr id="0" name=""/>
        <dsp:cNvSpPr/>
      </dsp:nvSpPr>
      <dsp:spPr>
        <a:xfrm>
          <a:off x="1441451" y="308171"/>
          <a:ext cx="772714" cy="77271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543874" y="603657"/>
        <a:ext cx="567868" cy="181742"/>
      </dsp:txXfrm>
    </dsp:sp>
    <dsp:sp modelId="{E66C9B8C-FEDC-4E51-9A78-E7B4376D94F8}">
      <dsp:nvSpPr>
        <dsp:cNvPr id="0" name=""/>
        <dsp:cNvSpPr/>
      </dsp:nvSpPr>
      <dsp:spPr>
        <a:xfrm>
          <a:off x="2322345" y="28395"/>
          <a:ext cx="1332266" cy="13322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Обязательные к использования</a:t>
          </a:r>
          <a:endParaRPr lang="ru-RU" sz="900" kern="1200" dirty="0"/>
        </a:p>
      </dsp:txBody>
      <dsp:txXfrm>
        <a:off x="2517451" y="223501"/>
        <a:ext cx="942054" cy="942054"/>
      </dsp:txXfrm>
    </dsp:sp>
    <dsp:sp modelId="{7EFEEE2A-3669-4ECB-A7AC-927615B40B3E}">
      <dsp:nvSpPr>
        <dsp:cNvPr id="0" name=""/>
        <dsp:cNvSpPr/>
      </dsp:nvSpPr>
      <dsp:spPr>
        <a:xfrm>
          <a:off x="3762792" y="308171"/>
          <a:ext cx="772714" cy="772714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865215" y="467350"/>
        <a:ext cx="567868" cy="454356"/>
      </dsp:txXfrm>
    </dsp:sp>
    <dsp:sp modelId="{808C369E-4C60-41C9-8B03-5DEECCCD129C}">
      <dsp:nvSpPr>
        <dsp:cNvPr id="0" name=""/>
        <dsp:cNvSpPr/>
      </dsp:nvSpPr>
      <dsp:spPr>
        <a:xfrm>
          <a:off x="4643686" y="28395"/>
          <a:ext cx="1332266" cy="13322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Стандарты</a:t>
          </a:r>
          <a:endParaRPr lang="ru-RU" sz="900" kern="1200" dirty="0"/>
        </a:p>
      </dsp:txBody>
      <dsp:txXfrm>
        <a:off x="4838792" y="223501"/>
        <a:ext cx="942054" cy="9420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3DA17A-A366-428A-B4AB-539145904B56}">
      <dsp:nvSpPr>
        <dsp:cNvPr id="0" name=""/>
        <dsp:cNvSpPr/>
      </dsp:nvSpPr>
      <dsp:spPr>
        <a:xfrm>
          <a:off x="2787770" y="1591015"/>
          <a:ext cx="2459125" cy="2334565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</a:rPr>
            <a:t>Обязательные требования стандартов</a:t>
          </a:r>
        </a:p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25000"/>
                </a:schemeClr>
              </a:solidFill>
              <a:latin typeface="Arial Narrow" panose="020B0606020202030204" pitchFamily="34" charset="0"/>
            </a:rPr>
            <a:t>(установлены нормативными актами РФ)</a:t>
          </a:r>
          <a:endParaRPr lang="ru-RU" sz="2000" b="1" kern="1200" dirty="0">
            <a:solidFill>
              <a:schemeClr val="bg2">
                <a:lumMod val="25000"/>
              </a:schemeClr>
            </a:solidFill>
            <a:latin typeface="Arial Narrow" panose="020B0606020202030204" pitchFamily="34" charset="0"/>
          </a:endParaRPr>
        </a:p>
      </dsp:txBody>
      <dsp:txXfrm>
        <a:off x="2901734" y="1704979"/>
        <a:ext cx="2231197" cy="2106637"/>
      </dsp:txXfrm>
    </dsp:sp>
    <dsp:sp modelId="{B0B5DD70-2A88-4208-8221-336C44DF48F1}">
      <dsp:nvSpPr>
        <dsp:cNvPr id="0" name=""/>
        <dsp:cNvSpPr/>
      </dsp:nvSpPr>
      <dsp:spPr>
        <a:xfrm rot="16125441">
          <a:off x="3827693" y="1430220"/>
          <a:ext cx="3216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1663" y="0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047AD34A-9498-44B3-A095-C0CB1DCEFF1A}">
      <dsp:nvSpPr>
        <dsp:cNvPr id="0" name=""/>
        <dsp:cNvSpPr/>
      </dsp:nvSpPr>
      <dsp:spPr>
        <a:xfrm>
          <a:off x="1779064" y="-60683"/>
          <a:ext cx="4383093" cy="1330110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Narrow" panose="020B0606020202030204" pitchFamily="34" charset="0"/>
            </a:rPr>
            <a:t>Защита жизни или здоровья граждан, имущества физических или юридических лиц, государственного или муниципального имущества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1843995" y="4248"/>
        <a:ext cx="4253231" cy="1200248"/>
      </dsp:txXfrm>
    </dsp:sp>
    <dsp:sp modelId="{34552637-1A8E-486F-87BF-71E930BD06DD}">
      <dsp:nvSpPr>
        <dsp:cNvPr id="0" name=""/>
        <dsp:cNvSpPr/>
      </dsp:nvSpPr>
      <dsp:spPr>
        <a:xfrm rot="21547768">
          <a:off x="5246877" y="2737174"/>
          <a:ext cx="3212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1234" y="0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20AA9AD0-CE07-4710-ACBD-7BD65A2A5F90}">
      <dsp:nvSpPr>
        <dsp:cNvPr id="0" name=""/>
        <dsp:cNvSpPr/>
      </dsp:nvSpPr>
      <dsp:spPr>
        <a:xfrm>
          <a:off x="5568093" y="1800211"/>
          <a:ext cx="2277346" cy="1834442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Narrow" panose="020B0606020202030204" pitchFamily="34" charset="0"/>
            </a:rPr>
            <a:t>Охрана окружающей среды, жизни или здоровья животных и растений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5657643" y="1889761"/>
        <a:ext cx="2098246" cy="1655342"/>
      </dsp:txXfrm>
    </dsp:sp>
    <dsp:sp modelId="{4E413AA5-759A-4826-9EB2-AE907478F02A}">
      <dsp:nvSpPr>
        <dsp:cNvPr id="0" name=""/>
        <dsp:cNvSpPr/>
      </dsp:nvSpPr>
      <dsp:spPr>
        <a:xfrm rot="5474341">
          <a:off x="3762075" y="4150671"/>
          <a:ext cx="4502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0286" y="0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D507AAD6-2CB9-461E-AD32-60AB4C143850}">
      <dsp:nvSpPr>
        <dsp:cNvPr id="0" name=""/>
        <dsp:cNvSpPr/>
      </dsp:nvSpPr>
      <dsp:spPr>
        <a:xfrm>
          <a:off x="1903508" y="4375762"/>
          <a:ext cx="4134205" cy="1085520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Narrow" panose="020B0606020202030204" pitchFamily="34" charset="0"/>
            </a:rPr>
            <a:t>Предупреждение действий, вводящих в заблуждение приобретателей, в том числе потребителей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1956499" y="4428753"/>
        <a:ext cx="4028223" cy="979538"/>
      </dsp:txXfrm>
    </dsp:sp>
    <dsp:sp modelId="{9338CA83-B4B3-465A-93DF-BFE61291F2E8}">
      <dsp:nvSpPr>
        <dsp:cNvPr id="0" name=""/>
        <dsp:cNvSpPr/>
      </dsp:nvSpPr>
      <dsp:spPr>
        <a:xfrm rot="10753680">
          <a:off x="2472984" y="2776986"/>
          <a:ext cx="3148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801" y="0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dsp:style>
    </dsp:sp>
    <dsp:sp modelId="{DD2D2AA6-FEAA-4B74-B876-9D5B05B79094}">
      <dsp:nvSpPr>
        <dsp:cNvPr id="0" name=""/>
        <dsp:cNvSpPr/>
      </dsp:nvSpPr>
      <dsp:spPr>
        <a:xfrm>
          <a:off x="10950" y="1878473"/>
          <a:ext cx="2462047" cy="1834442"/>
        </a:xfrm>
        <a:prstGeom prst="roundRect">
          <a:avLst/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 Narrow" panose="020B0606020202030204" pitchFamily="34" charset="0"/>
            </a:rPr>
            <a:t>Обеспечение энергетической эффективности и ресурсосбережения</a:t>
          </a:r>
          <a:endParaRPr lang="ru-RU" sz="1800" b="1" kern="1200" dirty="0">
            <a:latin typeface="Arial Narrow" panose="020B0606020202030204" pitchFamily="34" charset="0"/>
          </a:endParaRPr>
        </a:p>
      </dsp:txBody>
      <dsp:txXfrm>
        <a:off x="100500" y="1968023"/>
        <a:ext cx="2282947" cy="16553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25EF7-D2E4-4257-B935-2732C763ECCA}">
      <dsp:nvSpPr>
        <dsp:cNvPr id="0" name=""/>
        <dsp:cNvSpPr/>
      </dsp:nvSpPr>
      <dsp:spPr>
        <a:xfrm>
          <a:off x="1749" y="376854"/>
          <a:ext cx="3189284" cy="12143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на изыскания и проектирование автомобильных дорог и искусственных сооружений</a:t>
          </a:r>
          <a:endParaRPr lang="ru-RU" sz="1200" kern="1200" dirty="0"/>
        </a:p>
      </dsp:txBody>
      <dsp:txXfrm>
        <a:off x="608937" y="376854"/>
        <a:ext cx="1974909" cy="1214375"/>
      </dsp:txXfrm>
    </dsp:sp>
    <dsp:sp modelId="{CC382F61-ADA6-4FAF-9457-C8412AAF0CC7}">
      <dsp:nvSpPr>
        <dsp:cNvPr id="0" name=""/>
        <dsp:cNvSpPr/>
      </dsp:nvSpPr>
      <dsp:spPr>
        <a:xfrm>
          <a:off x="2796361" y="480076"/>
          <a:ext cx="2519829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Позволят систематизировать работу и повысить качество проектных решений </a:t>
          </a:r>
          <a:endParaRPr lang="ru-RU" sz="1000" kern="1200" dirty="0"/>
        </a:p>
      </dsp:txBody>
      <dsp:txXfrm>
        <a:off x="3300327" y="480076"/>
        <a:ext cx="1511898" cy="1007931"/>
      </dsp:txXfrm>
    </dsp:sp>
    <dsp:sp modelId="{CF22FBC0-6ADF-416A-BAC3-A3CE9B0171EA}">
      <dsp:nvSpPr>
        <dsp:cNvPr id="0" name=""/>
        <dsp:cNvSpPr/>
      </dsp:nvSpPr>
      <dsp:spPr>
        <a:xfrm>
          <a:off x="4963414" y="480076"/>
          <a:ext cx="3573470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Снижение вероятностей ошибок на стадии проектирования, повышение точности определения объемов работ и мероприятий, а так же стоимости объекта</a:t>
          </a:r>
          <a:endParaRPr lang="ru-RU" sz="1000" kern="1200" dirty="0"/>
        </a:p>
      </dsp:txBody>
      <dsp:txXfrm>
        <a:off x="5467380" y="480076"/>
        <a:ext cx="2565539" cy="1007931"/>
      </dsp:txXfrm>
    </dsp:sp>
    <dsp:sp modelId="{C86E129B-09E5-4008-88A1-38E78532285B}">
      <dsp:nvSpPr>
        <dsp:cNvPr id="0" name=""/>
        <dsp:cNvSpPr/>
      </dsp:nvSpPr>
      <dsp:spPr>
        <a:xfrm>
          <a:off x="1749" y="1761242"/>
          <a:ext cx="3035938" cy="12143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на дорожно-строительные материалы и изделия</a:t>
          </a:r>
          <a:endParaRPr lang="ru-RU" sz="1200" kern="1200" dirty="0"/>
        </a:p>
      </dsp:txBody>
      <dsp:txXfrm>
        <a:off x="608937" y="1761242"/>
        <a:ext cx="1821563" cy="1214375"/>
      </dsp:txXfrm>
    </dsp:sp>
    <dsp:sp modelId="{F4CBFFE6-EEF1-4689-A089-8C7B733665ED}">
      <dsp:nvSpPr>
        <dsp:cNvPr id="0" name=""/>
        <dsp:cNvSpPr/>
      </dsp:nvSpPr>
      <dsp:spPr>
        <a:xfrm>
          <a:off x="2643015" y="1864464"/>
          <a:ext cx="2862752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Позволят ввести в практику применения современные методы испытания материалов, повысить уровень качества при изготовлении материалов</a:t>
          </a:r>
          <a:endParaRPr lang="ru-RU" sz="1000" kern="1200" dirty="0"/>
        </a:p>
      </dsp:txBody>
      <dsp:txXfrm>
        <a:off x="3146981" y="1864464"/>
        <a:ext cx="1854821" cy="1007931"/>
      </dsp:txXfrm>
    </dsp:sp>
    <dsp:sp modelId="{080094C5-75E2-4D0F-A249-CB3C9728A87D}">
      <dsp:nvSpPr>
        <dsp:cNvPr id="0" name=""/>
        <dsp:cNvSpPr/>
      </dsp:nvSpPr>
      <dsp:spPr>
        <a:xfrm>
          <a:off x="5152992" y="1864464"/>
          <a:ext cx="2519829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Повышение долговечности автомобильных дорог, искусственных сооружении </a:t>
          </a:r>
          <a:endParaRPr lang="ru-RU" sz="1000" kern="1200" dirty="0"/>
        </a:p>
      </dsp:txBody>
      <dsp:txXfrm>
        <a:off x="5656958" y="1864464"/>
        <a:ext cx="1511898" cy="1007931"/>
      </dsp:txXfrm>
    </dsp:sp>
    <dsp:sp modelId="{692E7019-B4AB-464B-909B-113BDD774711}">
      <dsp:nvSpPr>
        <dsp:cNvPr id="0" name=""/>
        <dsp:cNvSpPr/>
      </dsp:nvSpPr>
      <dsp:spPr>
        <a:xfrm>
          <a:off x="1749" y="3145630"/>
          <a:ext cx="3869607" cy="12143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в области изделий и материалов для обустройства и обеспечения безопасности автомобильных дорог</a:t>
          </a:r>
          <a:endParaRPr lang="ru-RU" sz="1200" kern="1200" dirty="0"/>
        </a:p>
      </dsp:txBody>
      <dsp:txXfrm>
        <a:off x="608937" y="3145630"/>
        <a:ext cx="2655232" cy="1214375"/>
      </dsp:txXfrm>
    </dsp:sp>
    <dsp:sp modelId="{23DD8E7A-24D4-4F73-A214-4BBDB9D2122A}">
      <dsp:nvSpPr>
        <dsp:cNvPr id="0" name=""/>
        <dsp:cNvSpPr/>
      </dsp:nvSpPr>
      <dsp:spPr>
        <a:xfrm>
          <a:off x="3476684" y="3248852"/>
          <a:ext cx="3211497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Позволят ввести в практику обустройства автомобильных дорог, организации дорожного движения и обеспечения безопасности дорог новейшие материалы и изделия</a:t>
          </a:r>
          <a:endParaRPr lang="ru-RU" sz="1000" kern="1200" dirty="0"/>
        </a:p>
      </dsp:txBody>
      <dsp:txXfrm>
        <a:off x="3980650" y="3248852"/>
        <a:ext cx="2203566" cy="1007931"/>
      </dsp:txXfrm>
    </dsp:sp>
    <dsp:sp modelId="{276771E7-C759-4E14-8FB2-CC733F23AA94}">
      <dsp:nvSpPr>
        <dsp:cNvPr id="0" name=""/>
        <dsp:cNvSpPr/>
      </dsp:nvSpPr>
      <dsp:spPr>
        <a:xfrm>
          <a:off x="6335405" y="3248852"/>
          <a:ext cx="2519829" cy="100793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Повышение безопасности автомобильных дорог, снижение аварийности.</a:t>
          </a:r>
          <a:endParaRPr lang="ru-RU" sz="1000" kern="1200" dirty="0"/>
        </a:p>
      </dsp:txBody>
      <dsp:txXfrm>
        <a:off x="6839371" y="3248852"/>
        <a:ext cx="1511898" cy="10079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25EF7-D2E4-4257-B935-2732C763ECCA}">
      <dsp:nvSpPr>
        <dsp:cNvPr id="0" name=""/>
        <dsp:cNvSpPr/>
      </dsp:nvSpPr>
      <dsp:spPr>
        <a:xfrm>
          <a:off x="2081" y="868099"/>
          <a:ext cx="3439843" cy="9953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на требования к эксплуатационному состоянию и требования к зимнему и летнему содержанию</a:t>
          </a:r>
          <a:endParaRPr lang="ru-RU" sz="1200" kern="1200" dirty="0"/>
        </a:p>
      </dsp:txBody>
      <dsp:txXfrm>
        <a:off x="499747" y="868099"/>
        <a:ext cx="2444511" cy="995332"/>
      </dsp:txXfrm>
    </dsp:sp>
    <dsp:sp modelId="{CC382F61-ADA6-4FAF-9457-C8412AAF0CC7}">
      <dsp:nvSpPr>
        <dsp:cNvPr id="0" name=""/>
        <dsp:cNvSpPr/>
      </dsp:nvSpPr>
      <dsp:spPr>
        <a:xfrm>
          <a:off x="3118442" y="952702"/>
          <a:ext cx="3074448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Позволят установить общие подходы и уровень требований к состоянию автомобильных дорог, стимулирует развитие новых методов ремонта и содержания</a:t>
          </a:r>
          <a:endParaRPr lang="ru-RU" sz="1200" kern="1200" dirty="0"/>
        </a:p>
      </dsp:txBody>
      <dsp:txXfrm>
        <a:off x="3531505" y="952702"/>
        <a:ext cx="2248323" cy="826125"/>
      </dsp:txXfrm>
    </dsp:sp>
    <dsp:sp modelId="{CF22FBC0-6ADF-416A-BAC3-A3CE9B0171EA}">
      <dsp:nvSpPr>
        <dsp:cNvPr id="0" name=""/>
        <dsp:cNvSpPr/>
      </dsp:nvSpPr>
      <dsp:spPr>
        <a:xfrm>
          <a:off x="5903746" y="952702"/>
          <a:ext cx="2673467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Снижение аварийности, повышение потребительских характеристик автомобильных дорог</a:t>
          </a:r>
          <a:endParaRPr lang="ru-RU" sz="1200" kern="1200" dirty="0"/>
        </a:p>
      </dsp:txBody>
      <dsp:txXfrm>
        <a:off x="6316809" y="952702"/>
        <a:ext cx="1847342" cy="826125"/>
      </dsp:txXfrm>
    </dsp:sp>
    <dsp:sp modelId="{C86E129B-09E5-4008-88A1-38E78532285B}">
      <dsp:nvSpPr>
        <dsp:cNvPr id="0" name=""/>
        <dsp:cNvSpPr/>
      </dsp:nvSpPr>
      <dsp:spPr>
        <a:xfrm>
          <a:off x="2081" y="2002778"/>
          <a:ext cx="2488330" cy="9953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на требования к строительному контролю</a:t>
          </a:r>
          <a:endParaRPr lang="ru-RU" sz="1200" kern="1200" dirty="0"/>
        </a:p>
      </dsp:txBody>
      <dsp:txXfrm>
        <a:off x="499747" y="2002778"/>
        <a:ext cx="1492998" cy="995332"/>
      </dsp:txXfrm>
    </dsp:sp>
    <dsp:sp modelId="{F4CBFFE6-EEF1-4689-A089-8C7B733665ED}">
      <dsp:nvSpPr>
        <dsp:cNvPr id="0" name=""/>
        <dsp:cNvSpPr/>
      </dsp:nvSpPr>
      <dsp:spPr>
        <a:xfrm>
          <a:off x="2166929" y="2087381"/>
          <a:ext cx="2982500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Позволят ввести в практику единые подходы к проведению строительного контроля на территории таможенного союза</a:t>
          </a:r>
          <a:endParaRPr lang="ru-RU" sz="1200" kern="1200" dirty="0"/>
        </a:p>
      </dsp:txBody>
      <dsp:txXfrm>
        <a:off x="2579992" y="2087381"/>
        <a:ext cx="2156375" cy="826125"/>
      </dsp:txXfrm>
    </dsp:sp>
    <dsp:sp modelId="{080094C5-75E2-4D0F-A249-CB3C9728A87D}">
      <dsp:nvSpPr>
        <dsp:cNvPr id="0" name=""/>
        <dsp:cNvSpPr/>
      </dsp:nvSpPr>
      <dsp:spPr>
        <a:xfrm>
          <a:off x="4860286" y="2087381"/>
          <a:ext cx="3706517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Повышение уровня качества строительства, развитие профессионального рынка услуг по осуществлению строительного контроля</a:t>
          </a:r>
          <a:endParaRPr lang="ru-RU" sz="1200" kern="1200" dirty="0"/>
        </a:p>
      </dsp:txBody>
      <dsp:txXfrm>
        <a:off x="5273349" y="2087381"/>
        <a:ext cx="2880392" cy="826125"/>
      </dsp:txXfrm>
    </dsp:sp>
    <dsp:sp modelId="{692E7019-B4AB-464B-909B-113BDD774711}">
      <dsp:nvSpPr>
        <dsp:cNvPr id="0" name=""/>
        <dsp:cNvSpPr/>
      </dsp:nvSpPr>
      <dsp:spPr>
        <a:xfrm>
          <a:off x="2081" y="3137457"/>
          <a:ext cx="2488330" cy="9953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Новые стандарты на диагностику  и паспортизацию</a:t>
          </a:r>
          <a:endParaRPr lang="ru-RU" sz="1200" kern="1200" dirty="0"/>
        </a:p>
      </dsp:txBody>
      <dsp:txXfrm>
        <a:off x="499747" y="3137457"/>
        <a:ext cx="1492998" cy="995332"/>
      </dsp:txXfrm>
    </dsp:sp>
    <dsp:sp modelId="{23DD8E7A-24D4-4F73-A214-4BBDB9D2122A}">
      <dsp:nvSpPr>
        <dsp:cNvPr id="0" name=""/>
        <dsp:cNvSpPr/>
      </dsp:nvSpPr>
      <dsp:spPr>
        <a:xfrm>
          <a:off x="2166929" y="3222060"/>
          <a:ext cx="4092069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Позволят ввести в практику единые показатели состояния покрытия и уровень требований к ним, дать развитие практике управления состоянием дорожного покрытия</a:t>
          </a:r>
          <a:endParaRPr lang="ru-RU" sz="1200" kern="1200" dirty="0"/>
        </a:p>
      </dsp:txBody>
      <dsp:txXfrm>
        <a:off x="2579992" y="3222060"/>
        <a:ext cx="3265944" cy="826125"/>
      </dsp:txXfrm>
    </dsp:sp>
    <dsp:sp modelId="{276771E7-C759-4E14-8FB2-CC733F23AA94}">
      <dsp:nvSpPr>
        <dsp:cNvPr id="0" name=""/>
        <dsp:cNvSpPr/>
      </dsp:nvSpPr>
      <dsp:spPr>
        <a:xfrm>
          <a:off x="5969855" y="3222060"/>
          <a:ext cx="2065314" cy="826125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Улучшение потребительских характеристик автомобильных дорог.</a:t>
          </a:r>
          <a:endParaRPr lang="ru-RU" sz="1200" kern="1200" dirty="0"/>
        </a:p>
      </dsp:txBody>
      <dsp:txXfrm>
        <a:off x="6382918" y="3222060"/>
        <a:ext cx="1239189" cy="82612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E5ED37-458E-40AB-81CA-36677963D0AC}">
      <dsp:nvSpPr>
        <dsp:cNvPr id="0" name=""/>
        <dsp:cNvSpPr/>
      </dsp:nvSpPr>
      <dsp:spPr>
        <a:xfrm>
          <a:off x="2166906" y="2172962"/>
          <a:ext cx="1762187" cy="16459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Сложности проектирования</a:t>
          </a:r>
          <a:endParaRPr lang="ru-RU" sz="1200" kern="1200" dirty="0"/>
        </a:p>
      </dsp:txBody>
      <dsp:txXfrm>
        <a:off x="2424972" y="2414001"/>
        <a:ext cx="1246055" cy="1163842"/>
      </dsp:txXfrm>
    </dsp:sp>
    <dsp:sp modelId="{0DE397ED-BE3B-4E53-AADB-8A8A30763454}">
      <dsp:nvSpPr>
        <dsp:cNvPr id="0" name=""/>
        <dsp:cNvSpPr/>
      </dsp:nvSpPr>
      <dsp:spPr>
        <a:xfrm rot="11700000">
          <a:off x="759196" y="2333986"/>
          <a:ext cx="1387507" cy="4690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A16FD7-62DB-4449-BC20-6387E4ACC113}">
      <dsp:nvSpPr>
        <dsp:cNvPr id="0" name=""/>
        <dsp:cNvSpPr/>
      </dsp:nvSpPr>
      <dsp:spPr>
        <a:xfrm>
          <a:off x="1023" y="1763524"/>
          <a:ext cx="1563624" cy="1250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Несогласованность стандартов (например освещение)</a:t>
          </a:r>
          <a:endParaRPr lang="ru-RU" sz="1200" kern="1200" dirty="0"/>
        </a:p>
      </dsp:txBody>
      <dsp:txXfrm>
        <a:off x="37661" y="1800162"/>
        <a:ext cx="1490348" cy="1177623"/>
      </dsp:txXfrm>
    </dsp:sp>
    <dsp:sp modelId="{1D212FC1-F4A9-4DDC-A9E5-3CE1B339D0FB}">
      <dsp:nvSpPr>
        <dsp:cNvPr id="0" name=""/>
        <dsp:cNvSpPr/>
      </dsp:nvSpPr>
      <dsp:spPr>
        <a:xfrm rot="14700000">
          <a:off x="1644282" y="1283751"/>
          <a:ext cx="1429377" cy="4690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A4D742-ECB1-49BC-BDDA-22B97E434167}">
      <dsp:nvSpPr>
        <dsp:cNvPr id="0" name=""/>
        <dsp:cNvSpPr/>
      </dsp:nvSpPr>
      <dsp:spPr>
        <a:xfrm>
          <a:off x="1275118" y="245117"/>
          <a:ext cx="1563624" cy="1250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Изменение типовых проектных решений </a:t>
          </a:r>
          <a:endParaRPr lang="ru-RU" sz="1200" kern="1200" dirty="0"/>
        </a:p>
      </dsp:txBody>
      <dsp:txXfrm>
        <a:off x="1311756" y="281755"/>
        <a:ext cx="1490348" cy="1177623"/>
      </dsp:txXfrm>
    </dsp:sp>
    <dsp:sp modelId="{79843416-FC2B-489B-99A3-F195555BF404}">
      <dsp:nvSpPr>
        <dsp:cNvPr id="0" name=""/>
        <dsp:cNvSpPr/>
      </dsp:nvSpPr>
      <dsp:spPr>
        <a:xfrm rot="17700000">
          <a:off x="3022340" y="1283751"/>
          <a:ext cx="1429377" cy="4690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A1F365-A559-4A69-89BE-0719B25377E6}">
      <dsp:nvSpPr>
        <dsp:cNvPr id="0" name=""/>
        <dsp:cNvSpPr/>
      </dsp:nvSpPr>
      <dsp:spPr>
        <a:xfrm>
          <a:off x="3257257" y="245117"/>
          <a:ext cx="1563624" cy="1250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Отсутствие нормативных требований  к материалам в НД на проектирование</a:t>
          </a:r>
          <a:endParaRPr lang="ru-RU" sz="1200" kern="1200" dirty="0"/>
        </a:p>
      </dsp:txBody>
      <dsp:txXfrm>
        <a:off x="3293895" y="281755"/>
        <a:ext cx="1490348" cy="1177623"/>
      </dsp:txXfrm>
    </dsp:sp>
    <dsp:sp modelId="{C974A1A4-A380-485B-98DA-2BC2531FE15D}">
      <dsp:nvSpPr>
        <dsp:cNvPr id="0" name=""/>
        <dsp:cNvSpPr/>
      </dsp:nvSpPr>
      <dsp:spPr>
        <a:xfrm rot="20700000">
          <a:off x="3949295" y="2333986"/>
          <a:ext cx="1387507" cy="4690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9744D5-13B7-411A-A25D-944F11B6B754}">
      <dsp:nvSpPr>
        <dsp:cNvPr id="0" name=""/>
        <dsp:cNvSpPr/>
      </dsp:nvSpPr>
      <dsp:spPr>
        <a:xfrm>
          <a:off x="4531352" y="1763524"/>
          <a:ext cx="1563624" cy="1250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Неготовность  предприятий промышленности </a:t>
          </a:r>
          <a:r>
            <a:rPr lang="ru-RU" sz="1200" kern="1200" dirty="0" smtClean="0"/>
            <a:t>строительных материалов и изделий</a:t>
          </a:r>
          <a:endParaRPr lang="ru-RU" sz="1200" kern="1200" dirty="0"/>
        </a:p>
      </dsp:txBody>
      <dsp:txXfrm>
        <a:off x="4567990" y="1800162"/>
        <a:ext cx="1490348" cy="117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6FDEC-96D6-4858-A111-290859381C96}" type="datetimeFigureOut">
              <a:rPr lang="ru-RU" smtClean="0"/>
              <a:pPr/>
              <a:t>17.03.2016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55F0F-D73F-4DA3-8AA6-CDE396625F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4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DDFF6F-166C-A64C-9952-9CD97AE8678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24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C1E3A-2F43-43B2-8E37-C5234C14ABC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9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C1E3A-2F43-43B2-8E37-C5234C14ABC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858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C1E3A-2F43-43B2-8E37-C5234C14ABC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67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6546E40-C5DF-44B8-AF7B-785E25B99B56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6A49-56F2-4A07-A941-FA32FD6BCE11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28478-A23A-483D-A8EE-BF2D9A3E92F0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D6954-FB77-4F27-B280-1F843B7AEC98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DF186-18FB-40DC-BBA9-7F51BA184259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D85DA-A421-49BB-A364-C3E1579290C8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E7098AC-9E15-45B6-91E5-362E57F00035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EAD6EA5-F7FF-4673-952B-BAC056FD3034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79FC2-0645-43B5-ABB7-D6EDD7FF0EAE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B379-038F-492A-8373-12271E2F65DA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FF36A-5534-4C98-971F-445E102BF171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009E426-BE64-4436-BD9D-3F9726935E2F}" type="datetime1">
              <a:rPr lang="ru-RU" smtClean="0"/>
              <a:pPr/>
              <a:t>17.03.2016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hyperlink" Target="http://pavementinteractive.org/index.php?title=Image:Benkelman_beam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04864"/>
            <a:ext cx="84582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ТР ТС 014/2011 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sz="3300" dirty="0" smtClean="0"/>
              <a:t>Безопасность автомобильных дорог»</a:t>
            </a:r>
            <a:endParaRPr lang="ru-RU" sz="3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Изменения в техническом регулировании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64294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ПРИНЦИПЫ Технического регулирования ЕЭС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071546"/>
            <a:ext cx="84249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latin typeface="Arial Narrow" panose="020B0606020202030204" pitchFamily="34" charset="0"/>
              </a:rPr>
              <a:t>у</a:t>
            </a:r>
            <a:r>
              <a:rPr lang="ru-RU" b="1" dirty="0" smtClean="0">
                <a:latin typeface="Arial Narrow" panose="020B0606020202030204" pitchFamily="34" charset="0"/>
              </a:rPr>
              <a:t>становление </a:t>
            </a:r>
            <a:r>
              <a:rPr lang="ru-RU" b="1" dirty="0">
                <a:latin typeface="Arial Narrow" panose="020B0606020202030204" pitchFamily="34" charset="0"/>
              </a:rPr>
              <a:t>обязательных требований к продукции</a:t>
            </a:r>
            <a:r>
              <a:rPr lang="ru-RU" dirty="0">
                <a:latin typeface="Arial Narrow" panose="020B0606020202030204" pitchFamily="34" charset="0"/>
              </a:rPr>
              <a:t> или к продукции и связанным с требованиями к продукции процессам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установление </a:t>
            </a:r>
            <a:r>
              <a:rPr lang="ru-RU" b="1" dirty="0">
                <a:latin typeface="Arial Narrow" panose="020B0606020202030204" pitchFamily="34" charset="0"/>
              </a:rPr>
              <a:t>единых обязательных требований в технических регламентах </a:t>
            </a:r>
            <a:r>
              <a:rPr lang="ru-RU" b="1" dirty="0" smtClean="0">
                <a:latin typeface="Arial Narrow" panose="020B0606020202030204" pitchFamily="34" charset="0"/>
              </a:rPr>
              <a:t>Союза;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применение </a:t>
            </a:r>
            <a:r>
              <a:rPr lang="ru-RU" b="1" dirty="0">
                <a:latin typeface="Arial Narrow" panose="020B0606020202030204" pitchFamily="34" charset="0"/>
              </a:rPr>
              <a:t>и исполнение технических регламентов </a:t>
            </a:r>
            <a:r>
              <a:rPr lang="ru-RU" dirty="0">
                <a:latin typeface="Arial Narrow" panose="020B0606020202030204" pitchFamily="34" charset="0"/>
              </a:rPr>
              <a:t>Союза в государствах-членах </a:t>
            </a:r>
            <a:r>
              <a:rPr lang="ru-RU" b="1" dirty="0">
                <a:latin typeface="Arial Narrow" panose="020B0606020202030204" pitchFamily="34" charset="0"/>
              </a:rPr>
              <a:t>без изъятий</a:t>
            </a:r>
            <a:r>
              <a:rPr lang="ru-RU" b="1" dirty="0" smtClean="0">
                <a:latin typeface="Arial Narrow" panose="020B0606020202030204" pitchFamily="34" charset="0"/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добровольность </a:t>
            </a:r>
            <a:r>
              <a:rPr lang="ru-RU" b="1" dirty="0">
                <a:latin typeface="Arial Narrow" panose="020B0606020202030204" pitchFamily="34" charset="0"/>
              </a:rPr>
              <a:t>применения стандартов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разработка </a:t>
            </a:r>
            <a:r>
              <a:rPr lang="ru-RU" b="1" dirty="0">
                <a:latin typeface="Arial Narrow" panose="020B0606020202030204" pitchFamily="34" charset="0"/>
              </a:rPr>
              <a:t>и применение межгосударственных стандартов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 Narrow" panose="020B0606020202030204" pitchFamily="34" charset="0"/>
              </a:rPr>
              <a:t>единство </a:t>
            </a:r>
            <a:r>
              <a:rPr lang="ru-RU" dirty="0">
                <a:latin typeface="Arial Narrow" panose="020B0606020202030204" pitchFamily="34" charset="0"/>
              </a:rPr>
              <a:t>правил и методов исследований (испытаний) и измерений при проведении процедур обязательной оценки соответствия; </a:t>
            </a:r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гармонизация </a:t>
            </a:r>
            <a:r>
              <a:rPr lang="ru-RU" b="1" dirty="0">
                <a:latin typeface="Arial Narrow" panose="020B0606020202030204" pitchFamily="34" charset="0"/>
              </a:rPr>
              <a:t>межгосударственных стандартов с международными и региональными стандартами</a:t>
            </a:r>
            <a:r>
              <a:rPr lang="ru-RU" dirty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61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7" y="915099"/>
            <a:ext cx="842493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Arial Narrow" panose="020B0606020202030204" pitchFamily="34" charset="0"/>
              </a:rPr>
              <a:t>независимость органов по аккредитации государств-членов, органов по подтверждению соответствия государств-членов и органов по надзору (контролю) государств-членов от изготовителей, продавцов, исполнителей и приобретателей, в том числе потребителей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 Narrow" panose="020B0606020202030204" pitchFamily="34" charset="0"/>
              </a:rPr>
              <a:t>единство </a:t>
            </a:r>
            <a:r>
              <a:rPr lang="ru-RU" dirty="0">
                <a:latin typeface="Arial Narrow" panose="020B0606020202030204" pitchFamily="34" charset="0"/>
              </a:rPr>
              <a:t>применения требований технических регламентов Союза независимо от видов и (или) особенностей сделок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Arial Narrow" panose="020B0606020202030204" pitchFamily="34" charset="0"/>
              </a:rPr>
              <a:t>недопустимость ограничения конкуренции при осуществлении оценки соответствия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 Narrow" panose="020B0606020202030204" pitchFamily="34" charset="0"/>
              </a:rPr>
              <a:t>осуществление </a:t>
            </a:r>
            <a:r>
              <a:rPr lang="ru-RU" dirty="0">
                <a:latin typeface="Arial Narrow" panose="020B0606020202030204" pitchFamily="34" charset="0"/>
              </a:rPr>
              <a:t>государственного контроля (надзора) за соблюдением требований технических регламентов </a:t>
            </a:r>
            <a:r>
              <a:rPr lang="ru-RU" dirty="0" smtClean="0">
                <a:latin typeface="Arial Narrow" panose="020B0606020202030204" pitchFamily="34" charset="0"/>
              </a:rPr>
              <a:t>на </a:t>
            </a:r>
            <a:r>
              <a:rPr lang="ru-RU" dirty="0">
                <a:latin typeface="Arial Narrow" panose="020B0606020202030204" pitchFamily="34" charset="0"/>
              </a:rPr>
              <a:t>основе гармонизации законодательства государств-членов</a:t>
            </a:r>
            <a:r>
              <a:rPr lang="ru-RU" dirty="0" smtClean="0">
                <a:latin typeface="Arial Narrow" panose="020B0606020202030204" pitchFamily="34" charset="0"/>
              </a:rPr>
              <a:t>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 Narrow" panose="020B0606020202030204" pitchFamily="34" charset="0"/>
              </a:rPr>
              <a:t>установление </a:t>
            </a:r>
            <a:r>
              <a:rPr lang="ru-RU" b="1" dirty="0">
                <a:latin typeface="Arial Narrow" panose="020B0606020202030204" pitchFamily="34" charset="0"/>
              </a:rPr>
              <a:t>переходных положений в целях поэтапного перехода на новые требования и документы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 Narrow" panose="020B0606020202030204" pitchFamily="34" charset="0"/>
              </a:rPr>
              <a:t>единство </a:t>
            </a:r>
            <a:r>
              <a:rPr lang="ru-RU" dirty="0">
                <a:latin typeface="Arial Narrow" panose="020B0606020202030204" pitchFamily="34" charset="0"/>
              </a:rPr>
              <a:t>правил и процедур проведения обязательной оценки соответствия</a:t>
            </a:r>
            <a:r>
              <a:rPr lang="ru-RU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dirty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Arial Narrow" panose="020B0606020202030204" pitchFamily="34" charset="0"/>
              </a:rPr>
              <a:t>обеспечение </a:t>
            </a:r>
            <a:r>
              <a:rPr lang="ru-RU" dirty="0">
                <a:latin typeface="Arial Narrow" panose="020B0606020202030204" pitchFamily="34" charset="0"/>
              </a:rPr>
              <a:t>гармонизации законодательства государств-членов в части установления ответственности за нарушение обязательных требований к продукции, правил и процедур проведения обязательной оценки </a:t>
            </a:r>
            <a:r>
              <a:rPr lang="ru-RU" dirty="0" smtClean="0">
                <a:latin typeface="Arial Narrow" panose="020B0606020202030204" pitchFamily="34" charset="0"/>
              </a:rPr>
              <a:t>соответствия;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Arial Narrow" panose="020B0606020202030204" pitchFamily="34" charset="0"/>
            </a:endParaRPr>
          </a:p>
          <a:p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45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6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72008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000" b="1" dirty="0" smtClean="0"/>
              <a:t>Цели технического регламента  Таможенного союза «Безопасность автомобильных дорог» </a:t>
            </a:r>
            <a:endParaRPr 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2021353"/>
            <a:ext cx="828092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Т</a:t>
            </a:r>
            <a:r>
              <a:rPr lang="ru-RU" dirty="0" smtClean="0"/>
              <a:t>ехнический </a:t>
            </a:r>
            <a:r>
              <a:rPr lang="ru-RU" dirty="0"/>
              <a:t>регламент </a:t>
            </a:r>
            <a:r>
              <a:rPr lang="ru-RU" dirty="0" smtClean="0"/>
              <a:t>принят </a:t>
            </a:r>
            <a:r>
              <a:rPr lang="ru-RU" b="1" dirty="0" smtClean="0"/>
              <a:t>в </a:t>
            </a:r>
            <a:r>
              <a:rPr lang="ru-RU" b="1" dirty="0"/>
              <a:t>целях обеспечения на </a:t>
            </a:r>
            <a:r>
              <a:rPr lang="ru-RU" b="1" dirty="0" smtClean="0"/>
              <a:t>стадиях проектирования</a:t>
            </a:r>
            <a:r>
              <a:rPr lang="ru-RU" b="1" dirty="0"/>
              <a:t>, строительства, реконструкции, капитального ремонта и </a:t>
            </a:r>
            <a:r>
              <a:rPr lang="ru-RU" b="1" dirty="0" smtClean="0"/>
              <a:t>эксплуатации автомобильных </a:t>
            </a:r>
            <a:r>
              <a:rPr lang="ru-RU" b="1" dirty="0"/>
              <a:t>дорог</a:t>
            </a:r>
            <a:r>
              <a:rPr lang="ru-RU" b="1" dirty="0" smtClean="0"/>
              <a:t>:</a:t>
            </a:r>
          </a:p>
          <a:p>
            <a:pPr marL="342900" indent="-342900" algn="just">
              <a:buFontTx/>
              <a:buChar char="-"/>
            </a:pPr>
            <a:r>
              <a:rPr lang="ru-RU" sz="2000" i="1" dirty="0" smtClean="0"/>
              <a:t>защиты </a:t>
            </a:r>
            <a:r>
              <a:rPr lang="ru-RU" sz="2000" i="1" dirty="0"/>
              <a:t>жизни и (или) здоровья граждан, </a:t>
            </a:r>
            <a:r>
              <a:rPr lang="ru-RU" sz="2000" i="1" dirty="0" smtClean="0"/>
              <a:t>имущества </a:t>
            </a:r>
          </a:p>
          <a:p>
            <a:pPr marL="342900" indent="-342900" algn="just">
              <a:buFontTx/>
              <a:buChar char="-"/>
            </a:pPr>
            <a:r>
              <a:rPr lang="ru-RU" sz="2000" i="1" dirty="0" smtClean="0"/>
              <a:t>охраны </a:t>
            </a:r>
            <a:r>
              <a:rPr lang="ru-RU" sz="2000" i="1" dirty="0"/>
              <a:t>окружающей среды, животных и </a:t>
            </a:r>
            <a:r>
              <a:rPr lang="ru-RU" sz="2000" i="1" dirty="0" smtClean="0"/>
              <a:t>растений</a:t>
            </a:r>
            <a:endParaRPr lang="ru-RU" sz="2000" i="1" dirty="0"/>
          </a:p>
          <a:p>
            <a:pPr marL="342900" indent="-342900" algn="just">
              <a:buFontTx/>
              <a:buChar char="-"/>
            </a:pPr>
            <a:r>
              <a:rPr lang="ru-RU" sz="2000" i="1" dirty="0" smtClean="0"/>
              <a:t>предупреждения </a:t>
            </a:r>
            <a:r>
              <a:rPr lang="ru-RU" sz="2000" i="1" dirty="0"/>
              <a:t>действий, вводящих в заблуждение </a:t>
            </a:r>
            <a:r>
              <a:rPr lang="ru-RU" sz="2000" i="1" dirty="0" smtClean="0"/>
              <a:t>потребителей</a:t>
            </a:r>
          </a:p>
          <a:p>
            <a:pPr marL="342900" indent="-342900" algn="just">
              <a:buFontTx/>
              <a:buChar char="-"/>
            </a:pPr>
            <a:r>
              <a:rPr lang="ru-RU" sz="2000" i="1" dirty="0" smtClean="0"/>
              <a:t>обеспечения </a:t>
            </a:r>
            <a:r>
              <a:rPr lang="ru-RU" sz="2000" i="1" dirty="0"/>
              <a:t>энергетической эффективности и </a:t>
            </a:r>
            <a:r>
              <a:rPr lang="ru-RU" sz="2000" i="1" dirty="0" smtClean="0"/>
              <a:t>ресурсосбережения</a:t>
            </a:r>
          </a:p>
          <a:p>
            <a:endParaRPr lang="ru-RU" dirty="0"/>
          </a:p>
          <a:p>
            <a:pPr algn="just"/>
            <a:r>
              <a:rPr lang="ru-RU" dirty="0"/>
              <a:t>Т</a:t>
            </a:r>
            <a:r>
              <a:rPr lang="ru-RU" dirty="0" smtClean="0"/>
              <a:t>ехнический </a:t>
            </a:r>
            <a:r>
              <a:rPr lang="ru-RU" dirty="0"/>
              <a:t>регламент </a:t>
            </a:r>
            <a:r>
              <a:rPr lang="ru-RU" dirty="0" smtClean="0"/>
              <a:t>устанавливает </a:t>
            </a:r>
            <a:r>
              <a:rPr lang="ru-RU" b="1" dirty="0" smtClean="0"/>
              <a:t>минимально </a:t>
            </a:r>
            <a:r>
              <a:rPr lang="ru-RU" b="1" dirty="0"/>
              <a:t>необходимые требования безопасности к автомобильным дорогам </a:t>
            </a:r>
            <a:r>
              <a:rPr lang="ru-RU" dirty="0"/>
              <a:t>и процессам </a:t>
            </a:r>
            <a:r>
              <a:rPr lang="ru-RU" dirty="0" smtClean="0"/>
              <a:t>их проектирования</a:t>
            </a:r>
            <a:r>
              <a:rPr lang="ru-RU" dirty="0"/>
              <a:t>, строительства, реконструкции, капитального ремонта и эксплуатации, а </a:t>
            </a:r>
            <a:r>
              <a:rPr lang="ru-RU" dirty="0" smtClean="0"/>
              <a:t>также формы </a:t>
            </a:r>
            <a:r>
              <a:rPr lang="ru-RU" dirty="0"/>
              <a:t>и порядок оценки соответствия этим требованиям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26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6"/>
          <p:cNvSpPr>
            <a:spLocks noGrp="1"/>
          </p:cNvSpPr>
          <p:nvPr>
            <p:ph idx="1"/>
          </p:nvPr>
        </p:nvSpPr>
        <p:spPr>
          <a:xfrm>
            <a:off x="714348" y="571480"/>
            <a:ext cx="8229600" cy="1071570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200" b="1" dirty="0" smtClean="0"/>
              <a:t>Утверждение технического регламента  Таможенного союза «Безопасность автомобильных дорог»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500" b="1" u="sng" dirty="0" smtClean="0">
                <a:solidFill>
                  <a:srgbClr val="FF0000"/>
                </a:solidFill>
              </a:rPr>
              <a:t>Вступил в силу с 15.02.2015 года</a:t>
            </a:r>
            <a:endParaRPr lang="ru-RU" sz="5500" b="1" u="sng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1772816"/>
            <a:ext cx="5544616" cy="10081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Решение Комиссии Таможенного союза от 18 октября 2011 года №827 «О принятии технического регламента Таможенного союза «Безопасность автомобильных дорог</a:t>
            </a:r>
            <a:r>
              <a:rPr lang="ru-RU" sz="1400" b="1" dirty="0" smtClean="0">
                <a:solidFill>
                  <a:schemeClr val="tx1"/>
                </a:solidFill>
              </a:rPr>
              <a:t>» (ТР ТС 014/2011)»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3717032"/>
            <a:ext cx="5832648" cy="10801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Утвержден Перечень стандартов, в результате применения которых на добровольной основе обеспечивается соблюдение требований технического регламента Таможенного союза «Безопасность автомобильных дорог» 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2996952"/>
            <a:ext cx="5832648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Технический регламент Таможенного союза «Безопасность автомобильных дорог» вступает в силу с 15 февраля 2015 года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123728" y="2780928"/>
            <a:ext cx="0" cy="273630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23728" y="5517232"/>
            <a:ext cx="57606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123728" y="3212976"/>
            <a:ext cx="57606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123728" y="4581128"/>
            <a:ext cx="57606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699792" y="4869160"/>
            <a:ext cx="5832648" cy="13681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Утвержден Перечень стандартов, содержащих правила и методы исследований (испытаний) и измерений, в том числе правила отбора образцов, необходимые для применения и исполнения требований технического регламента Таможенного союза «Безопасность автомобильных дорог» и осуществления оценки (подтверждения) соответствия продукции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58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6"/>
          <p:cNvSpPr>
            <a:spLocks noGrp="1"/>
          </p:cNvSpPr>
          <p:nvPr>
            <p:ph idx="1"/>
          </p:nvPr>
        </p:nvSpPr>
        <p:spPr>
          <a:xfrm>
            <a:off x="539552" y="848900"/>
            <a:ext cx="8229600" cy="72008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2800" b="1" dirty="0" smtClean="0"/>
              <a:t>Основные требования технического регламента  Таможенного союза «Безопасность автомобильных дорог» </a:t>
            </a:r>
            <a:r>
              <a:rPr lang="ru-RU" sz="2800" b="1" u="sng" dirty="0" smtClean="0"/>
              <a:t>при изысканиях</a:t>
            </a:r>
            <a:endParaRPr lang="ru-RU" b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71299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При изысканиях автомобильных дорог и сооружений на них должны </a:t>
            </a:r>
            <a:r>
              <a:rPr lang="ru-RU" i="1" dirty="0" smtClean="0"/>
              <a:t>соблюдаться следующие требования:</a:t>
            </a:r>
            <a:endParaRPr lang="ru-RU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714620"/>
            <a:ext cx="8301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1. </a:t>
            </a:r>
            <a:r>
              <a:rPr lang="ru-RU" b="1" dirty="0" smtClean="0"/>
              <a:t>Материалы </a:t>
            </a:r>
            <a:r>
              <a:rPr lang="ru-RU" b="1" dirty="0"/>
              <a:t>о природно-климатических условиях района строительства </a:t>
            </a:r>
            <a:r>
              <a:rPr lang="ru-RU" dirty="0"/>
              <a:t>и </a:t>
            </a:r>
            <a:r>
              <a:rPr lang="ru-RU" dirty="0" smtClean="0"/>
              <a:t>факторах техногенного </a:t>
            </a:r>
            <a:r>
              <a:rPr lang="ru-RU" dirty="0"/>
              <a:t>воздействия на окружающую среду с прогнозом их изменения </a:t>
            </a:r>
            <a:r>
              <a:rPr lang="ru-RU" b="1" dirty="0"/>
              <a:t>должны </a:t>
            </a:r>
            <a:r>
              <a:rPr lang="ru-RU" b="1" dirty="0" smtClean="0"/>
              <a:t>быть достоверными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000504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2. </a:t>
            </a:r>
            <a:r>
              <a:rPr lang="ru-RU" b="1" dirty="0"/>
              <a:t>Материалы</a:t>
            </a:r>
            <a:r>
              <a:rPr lang="ru-RU" dirty="0"/>
              <a:t> топографо-геодезических, инженерно-геологических, гидрологических, экологических, а при необходимости и других видов </a:t>
            </a:r>
            <a:r>
              <a:rPr lang="ru-RU" b="1" dirty="0"/>
              <a:t>изыскательских работ </a:t>
            </a:r>
            <a:r>
              <a:rPr lang="ru-RU" dirty="0"/>
              <a:t>должны </a:t>
            </a:r>
            <a:r>
              <a:rPr lang="ru-RU" b="1" dirty="0"/>
              <a:t>содержать все необходимые </a:t>
            </a:r>
            <a:r>
              <a:rPr lang="ru-RU" b="1" dirty="0" smtClean="0"/>
              <a:t>данные</a:t>
            </a:r>
            <a:r>
              <a:rPr lang="ru-RU" dirty="0"/>
              <a:t>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11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6"/>
          <p:cNvSpPr>
            <a:spLocks noGrp="1"/>
          </p:cNvSpPr>
          <p:nvPr>
            <p:ph idx="1"/>
          </p:nvPr>
        </p:nvSpPr>
        <p:spPr>
          <a:xfrm>
            <a:off x="539552" y="823509"/>
            <a:ext cx="8229600" cy="720080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2800" b="1" dirty="0" smtClean="0"/>
              <a:t>Основные требования технического регламента  Таможенного союза «Безопасность автомобильных дорог» </a:t>
            </a:r>
            <a:r>
              <a:rPr lang="ru-RU" sz="2800" b="1" u="sng" dirty="0" smtClean="0"/>
              <a:t>при проектировании</a:t>
            </a:r>
            <a:endParaRPr lang="ru-RU" b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142873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Все </a:t>
            </a:r>
            <a:r>
              <a:rPr lang="ru-RU" b="1" dirty="0" smtClean="0"/>
              <a:t>основные требования </a:t>
            </a:r>
            <a:r>
              <a:rPr lang="ru-RU" dirty="0" smtClean="0"/>
              <a:t>к автомобильным дорогам </a:t>
            </a:r>
            <a:r>
              <a:rPr lang="ru-RU" b="1" dirty="0" smtClean="0"/>
              <a:t>устанавливаются</a:t>
            </a:r>
            <a:r>
              <a:rPr lang="ru-RU" dirty="0" smtClean="0"/>
              <a:t> на стадии их </a:t>
            </a:r>
            <a:r>
              <a:rPr lang="ru-RU" b="1" dirty="0" smtClean="0"/>
              <a:t>проектирования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2071678"/>
            <a:ext cx="813690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just"/>
            <a:r>
              <a:rPr lang="ru-RU" sz="1400" i="1" dirty="0">
                <a:cs typeface="Times New Roman" panose="02020603050405020304" pitchFamily="18" charset="0"/>
              </a:rPr>
              <a:t>-Требования к трассе автомобильной дороги (параметры геометрических элементов плана, продольного и поперечного профиля, расчетные скорости)</a:t>
            </a:r>
          </a:p>
          <a:p>
            <a:pPr marL="0" lvl="2" algn="just"/>
            <a:r>
              <a:rPr lang="ru-RU" sz="1400" i="1" dirty="0">
                <a:cs typeface="Times New Roman" panose="02020603050405020304" pitchFamily="18" charset="0"/>
              </a:rPr>
              <a:t>-Требования к мостам, путепроводам и тоннелям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по учету и ограничению габаритных размеров и весовых параметров транспортных средств</a:t>
            </a:r>
          </a:p>
          <a:p>
            <a:pPr marL="0" lvl="2" algn="just"/>
            <a:r>
              <a:rPr lang="ru-RU" sz="1400" i="1" dirty="0">
                <a:cs typeface="Times New Roman" panose="02020603050405020304" pitchFamily="18" charset="0"/>
              </a:rPr>
              <a:t>-Требования по расчету прочности и устойчивости конструктивных элементов автомобильной дороги и дорожных сооружений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по обеспечению водопропускными сооружениями пропуска паводковых вод и ледохода</a:t>
            </a:r>
          </a:p>
          <a:p>
            <a:pPr marL="0" lvl="2" algn="just"/>
            <a:r>
              <a:rPr lang="ru-RU" sz="1400" i="1" dirty="0">
                <a:cs typeface="Times New Roman" panose="02020603050405020304" pitchFamily="18" charset="0"/>
              </a:rPr>
              <a:t>-Требования к размещению технических средства организации движения, удерживающих дорожных ограждений, пешеходных дорожек или тротуаров, велосипедных дорожек, искусственного освещения, площадок для аварийной остановки автомобилей, объектов дорожного и придорожного сервиса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по соблюдению эстетических, экономических, и экологических и иных требований, сохранности памятников культурно-исторического наследия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по соблюдению минимальных расстояний до запретных (опасных) зон и районов при взрывоопасных, пожароопасных и иных  производственных объектах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к обеспечению доступа участников дорожного движения с ограниченными возможностями</a:t>
            </a:r>
          </a:p>
          <a:p>
            <a:pPr marL="0" lvl="2" algn="just"/>
            <a:r>
              <a:rPr lang="ru-RU" sz="1400" i="1" dirty="0" smtClean="0">
                <a:cs typeface="Times New Roman" panose="02020603050405020304" pitchFamily="18" charset="0"/>
              </a:rPr>
              <a:t>-Требования к сокращения выбросов парниковых газов за счет снижения вынужденного простоя автомобилей в заторах</a:t>
            </a:r>
            <a:endParaRPr lang="ru-RU" sz="1400" i="1" dirty="0"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3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500174"/>
            <a:ext cx="8476054" cy="51278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700" dirty="0"/>
              <a:t>При строительстве, реконструкции и капитальном ремонте (далее – строительстве) автомобильных дорог и сооружений на них должны соблюдаться следующие требования</a:t>
            </a:r>
            <a:r>
              <a:rPr lang="ru-RU" sz="1700" dirty="0" smtClean="0"/>
              <a:t>:</a:t>
            </a:r>
          </a:p>
          <a:p>
            <a:pPr marL="0" indent="0" algn="just">
              <a:buNone/>
            </a:pPr>
            <a:endParaRPr lang="ru-RU" sz="1700" dirty="0"/>
          </a:p>
          <a:p>
            <a:pPr marL="0" indent="0" algn="just">
              <a:buNone/>
            </a:pPr>
            <a:r>
              <a:rPr lang="ru-RU" sz="1700" i="1" dirty="0"/>
              <a:t>а</a:t>
            </a:r>
            <a:r>
              <a:rPr lang="ru-RU" sz="1700" b="1" i="1" dirty="0"/>
              <a:t>) строительство автомобильной дороги должно осуществляться в строгом соответствии с проектной документацией на землях, отведенных под эти </a:t>
            </a:r>
            <a:r>
              <a:rPr lang="ru-RU" sz="1700" b="1" i="1" dirty="0" smtClean="0"/>
              <a:t>цели;</a:t>
            </a:r>
          </a:p>
          <a:p>
            <a:pPr marL="0" indent="0" algn="just">
              <a:buNone/>
            </a:pPr>
            <a:r>
              <a:rPr lang="ru-RU" sz="1700" i="1" dirty="0" smtClean="0"/>
              <a:t>б</a:t>
            </a:r>
            <a:r>
              <a:rPr lang="ru-RU" sz="1700" i="1" dirty="0"/>
              <a:t>) применяемые при строительстве автомобильной дороги </a:t>
            </a:r>
            <a:r>
              <a:rPr lang="ru-RU" sz="1700" b="1" i="1" dirty="0"/>
              <a:t>материалы и изделия</a:t>
            </a:r>
            <a:r>
              <a:rPr lang="ru-RU" sz="1700" i="1" dirty="0"/>
              <a:t> должны обеспечивать выполнение дорожно-строительных работ в </a:t>
            </a:r>
            <a:r>
              <a:rPr lang="ru-RU" sz="1700" b="1" i="1" dirty="0"/>
              <a:t>соответствии с проектной </a:t>
            </a:r>
            <a:r>
              <a:rPr lang="ru-RU" sz="1700" b="1" i="1" dirty="0" smtClean="0"/>
              <a:t>документацией;</a:t>
            </a:r>
          </a:p>
          <a:p>
            <a:pPr marL="0" indent="0" algn="just">
              <a:buNone/>
            </a:pPr>
            <a:r>
              <a:rPr lang="ru-RU" sz="1700" i="1" dirty="0" smtClean="0"/>
              <a:t>в</a:t>
            </a:r>
            <a:r>
              <a:rPr lang="ru-RU" sz="1700" i="1" dirty="0"/>
              <a:t>) </a:t>
            </a:r>
            <a:r>
              <a:rPr lang="ru-RU" sz="1700" b="1" i="1" dirty="0"/>
              <a:t>по завершении строительных работ</a:t>
            </a:r>
            <a:r>
              <a:rPr lang="ru-RU" sz="1700" i="1" dirty="0"/>
              <a:t> автомобильная дорога в пределах полосы постоянного отвода земель должна быть освобождена от </a:t>
            </a:r>
            <a:r>
              <a:rPr lang="ru-RU" sz="1700" b="1" i="1" dirty="0"/>
              <a:t>дорожно-строительной техники, временных сооружений</a:t>
            </a:r>
            <a:r>
              <a:rPr lang="ru-RU" sz="1700" i="1" dirty="0"/>
              <a:t>, остатков строительных материалов и изделий, временных дорожных знаков и указателей, а также иных предметов и инвентаря, </a:t>
            </a:r>
            <a:r>
              <a:rPr lang="ru-RU" sz="1700" b="1" i="1" dirty="0"/>
              <a:t>а земли, отведенные во временное пользование </a:t>
            </a:r>
            <a:r>
              <a:rPr lang="ru-RU" sz="1700" i="1" dirty="0"/>
              <a:t>на период строительства объекта, </a:t>
            </a:r>
            <a:r>
              <a:rPr lang="ru-RU" sz="1700" b="1" i="1" dirty="0"/>
              <a:t>должны быть приведены в состояние</a:t>
            </a:r>
            <a:r>
              <a:rPr lang="ru-RU" sz="1700" i="1" dirty="0"/>
              <a:t>, пригодное для их использования по первоначальному </a:t>
            </a:r>
            <a:r>
              <a:rPr lang="ru-RU" sz="1700" i="1" dirty="0" smtClean="0"/>
              <a:t>назначению.</a:t>
            </a:r>
            <a:endParaRPr lang="ru-RU" sz="1700" i="1" dirty="0"/>
          </a:p>
        </p:txBody>
      </p:sp>
      <p:sp>
        <p:nvSpPr>
          <p:cNvPr id="4" name="Содержимое 26"/>
          <p:cNvSpPr txBox="1">
            <a:spLocks/>
          </p:cNvSpPr>
          <p:nvPr/>
        </p:nvSpPr>
        <p:spPr>
          <a:xfrm>
            <a:off x="462213" y="893440"/>
            <a:ext cx="8229600" cy="72008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Font typeface="Wingdings 2"/>
              <a:buNone/>
            </a:pPr>
            <a:r>
              <a:rPr lang="ru-RU" sz="2800" b="1" dirty="0" smtClean="0"/>
              <a:t>Основные требования технического регламента  Таможенного союза «Безопасность автомобильных дорог» </a:t>
            </a:r>
            <a:r>
              <a:rPr lang="ru-RU" sz="2800" b="1" u="sng" dirty="0" smtClean="0"/>
              <a:t>при строительстве</a:t>
            </a:r>
            <a:endParaRPr lang="ru-RU" b="1" u="sng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30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792" y="1829544"/>
            <a:ext cx="8229600" cy="51998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К требованиям безопасности к автомобильным дорогам и дорожным сооружениям на них при их эксплуатации относятся следующие: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по учету и ограничению габаритных размеров и весовых параметров транспортных средств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 предельно-допустимым значениям повреждений на покрытии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сцепным свойствам и ровности покрытия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обочинам и разделительным полосам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расстоянию видимости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состоянию дорожных сооружений</a:t>
            </a:r>
          </a:p>
          <a:p>
            <a:pPr marL="0" indent="0" algn="just">
              <a:buNone/>
            </a:pPr>
            <a:r>
              <a:rPr lang="ru-RU" sz="1800" i="1" dirty="0"/>
              <a:t>- требования к уровню зимнего и летнего содержания автомобильных дорог</a:t>
            </a:r>
          </a:p>
          <a:p>
            <a:pPr marL="0" indent="0" algn="just">
              <a:buNone/>
            </a:pPr>
            <a:r>
              <a:rPr lang="ru-RU" sz="1800" i="1" dirty="0"/>
              <a:t>-требования к техническим средствам организации дорожного движения и наружной рекламе</a:t>
            </a:r>
          </a:p>
        </p:txBody>
      </p:sp>
      <p:sp>
        <p:nvSpPr>
          <p:cNvPr id="4" name="Содержимое 26"/>
          <p:cNvSpPr txBox="1">
            <a:spLocks/>
          </p:cNvSpPr>
          <p:nvPr/>
        </p:nvSpPr>
        <p:spPr>
          <a:xfrm>
            <a:off x="503681" y="893440"/>
            <a:ext cx="8229600" cy="72008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Font typeface="Wingdings 2"/>
              <a:buNone/>
            </a:pPr>
            <a:r>
              <a:rPr lang="ru-RU" sz="2800" b="1" dirty="0" smtClean="0"/>
              <a:t>Основные требования технического регламента  Таможенного союза «Безопасность автомобильных дорог» </a:t>
            </a:r>
            <a:r>
              <a:rPr lang="ru-RU" sz="2800" b="1" u="sng" dirty="0" smtClean="0"/>
              <a:t>при эксплуатации</a:t>
            </a:r>
            <a:endParaRPr lang="ru-RU" b="1" u="sng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792" y="1772816"/>
            <a:ext cx="8229600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900" dirty="0"/>
              <a:t>Дорожно-строительные материалы и изделия при производстве, транспортировании, хранении и применении </a:t>
            </a:r>
            <a:r>
              <a:rPr lang="ru-RU" sz="1900" b="1" dirty="0"/>
              <a:t>должны обеспечивать надежность их работы </a:t>
            </a:r>
            <a:r>
              <a:rPr lang="ru-RU" sz="1900" dirty="0"/>
              <a:t>в различных конструктивных элементах автомобильной дороги и дорожных сооружений на ней в течение их жизненного цикла </a:t>
            </a:r>
            <a:r>
              <a:rPr lang="ru-RU" sz="1900" b="1" dirty="0"/>
              <a:t>под воздействием транспортных нагрузок, климатических и иных факторов</a:t>
            </a:r>
            <a:r>
              <a:rPr lang="ru-RU" sz="1900" dirty="0"/>
              <a:t>. </a:t>
            </a:r>
          </a:p>
          <a:p>
            <a:pPr marL="0" indent="0" algn="just">
              <a:buNone/>
            </a:pPr>
            <a:endParaRPr lang="ru-RU" sz="1900" dirty="0" smtClean="0"/>
          </a:p>
          <a:p>
            <a:pPr marL="0" indent="0" algn="just">
              <a:buNone/>
            </a:pPr>
            <a:r>
              <a:rPr lang="ru-RU" sz="1900" dirty="0" smtClean="0"/>
              <a:t>В </a:t>
            </a:r>
            <a:r>
              <a:rPr lang="ru-RU" sz="1900" dirty="0"/>
              <a:t>течение работы, </a:t>
            </a:r>
            <a:r>
              <a:rPr lang="ru-RU" sz="1900" b="1" dirty="0" smtClean="0"/>
              <a:t>не </a:t>
            </a:r>
            <a:r>
              <a:rPr lang="ru-RU" sz="1900" b="1" dirty="0"/>
              <a:t>должно возникать необратимых деформаций дорожных конструкций,</a:t>
            </a:r>
            <a:r>
              <a:rPr lang="ru-RU" sz="1900" dirty="0"/>
              <a:t> а также недопустимого снижения основных транспортно-эксплуатационных характеристик автомобильной дороги или дорожных сооружений при воздействии на них транспортных, природных и иных факторов</a:t>
            </a:r>
          </a:p>
        </p:txBody>
      </p:sp>
      <p:sp>
        <p:nvSpPr>
          <p:cNvPr id="5" name="Содержимое 26"/>
          <p:cNvSpPr txBox="1">
            <a:spLocks/>
          </p:cNvSpPr>
          <p:nvPr/>
        </p:nvSpPr>
        <p:spPr>
          <a:xfrm>
            <a:off x="468448" y="908720"/>
            <a:ext cx="8229600" cy="72008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Font typeface="Wingdings 2"/>
              <a:buNone/>
            </a:pPr>
            <a:r>
              <a:rPr lang="ru-RU" sz="2800" b="1" dirty="0" smtClean="0"/>
              <a:t>Основные требования технического регламента  Таможенного союза «Безопасность автомобильных дорог» </a:t>
            </a:r>
            <a:r>
              <a:rPr lang="ru-RU" sz="2800" b="1" u="sng" dirty="0" smtClean="0"/>
              <a:t>к материалам и изделиям</a:t>
            </a:r>
            <a:endParaRPr lang="ru-RU" b="1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91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54461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100" dirty="0"/>
              <a:t>В техническом регламенте установлены необходимые показатели в виде </a:t>
            </a:r>
            <a:r>
              <a:rPr lang="ru-RU" sz="2100" b="1" dirty="0"/>
              <a:t>существенных </a:t>
            </a:r>
            <a:r>
              <a:rPr lang="ru-RU" sz="2100" b="1" dirty="0" smtClean="0"/>
              <a:t>требований</a:t>
            </a:r>
            <a:r>
              <a:rPr lang="ru-RU" sz="2100" dirty="0" smtClean="0"/>
              <a:t>, </a:t>
            </a:r>
            <a:r>
              <a:rPr lang="ru-RU" sz="2100" dirty="0"/>
              <a:t>качественно определяющие необходимый уровень безопасности. Изготовителю конкретной продукции необходимо установить значения ее параметров, отвечающих существенным требованиям. Доказательство соответствия заявленных изготовителем требований существенным требованиям технического регламента может обеспечиваться путем их сопоставления с показателями безопасности, содержащимися в </a:t>
            </a:r>
            <a:r>
              <a:rPr lang="ru-RU" sz="2100" b="1" dirty="0"/>
              <a:t>гармонизированных с техническим регламентом межгосударственных </a:t>
            </a:r>
            <a:r>
              <a:rPr lang="ru-RU" sz="2100" b="1" dirty="0" smtClean="0"/>
              <a:t>стандартах</a:t>
            </a:r>
          </a:p>
          <a:p>
            <a:pPr marL="0" indent="0" algn="just">
              <a:buNone/>
            </a:pPr>
            <a:r>
              <a:rPr lang="ru-RU" sz="2100" dirty="0"/>
              <a:t>При этом должен действовать принцип </a:t>
            </a:r>
            <a:r>
              <a:rPr lang="ru-RU" sz="2100" b="1" dirty="0"/>
              <a:t>«презумпции соответствия»</a:t>
            </a:r>
            <a:r>
              <a:rPr lang="ru-RU" sz="2100" dirty="0"/>
              <a:t>, заключающийся в том, что существенные требования технического регламента считаются выполненными, если они </a:t>
            </a:r>
            <a:r>
              <a:rPr lang="ru-RU" sz="2100" b="1" dirty="0"/>
              <a:t>соответствуют конкретным требованиям межгосударственных стандартов</a:t>
            </a:r>
            <a:r>
              <a:rPr lang="ru-RU" sz="2100" dirty="0"/>
              <a:t>, гармонизированных с этим техническим </a:t>
            </a:r>
            <a:r>
              <a:rPr lang="ru-RU" sz="2100" dirty="0" smtClean="0"/>
              <a:t>регламентом </a:t>
            </a:r>
            <a:endParaRPr lang="ru-RU" sz="2100" dirty="0"/>
          </a:p>
          <a:p>
            <a:pPr marL="0" indent="0" algn="just">
              <a:buNone/>
            </a:pPr>
            <a:r>
              <a:rPr lang="ru-RU" sz="2100" dirty="0"/>
              <a:t>Гармонизированными с техническим регламентом документами в области стандартизации считаются межгосударственные стандарты, включенные в перечень документов в области стандартизации, в результате применения которых на </a:t>
            </a:r>
            <a:r>
              <a:rPr lang="ru-RU" sz="2100" b="1" dirty="0"/>
              <a:t>добровольной основе </a:t>
            </a:r>
            <a:r>
              <a:rPr lang="ru-RU" sz="2100" dirty="0"/>
              <a:t>обеспечивается соблюдение требований технического </a:t>
            </a:r>
            <a:r>
              <a:rPr lang="ru-RU" sz="2100" dirty="0" smtClean="0"/>
              <a:t>регламента</a:t>
            </a:r>
            <a:endParaRPr lang="ru-RU" sz="2100" dirty="0"/>
          </a:p>
          <a:p>
            <a:pPr marL="0" indent="0" algn="just">
              <a:buNone/>
            </a:pPr>
            <a:endParaRPr lang="ru-RU" sz="2100" dirty="0">
              <a:latin typeface="TimesNewRomanPSMT"/>
            </a:endParaRPr>
          </a:p>
          <a:p>
            <a:endParaRPr lang="ru-RU" dirty="0"/>
          </a:p>
        </p:txBody>
      </p:sp>
      <p:sp>
        <p:nvSpPr>
          <p:cNvPr id="4" name="Содержимое 26"/>
          <p:cNvSpPr txBox="1">
            <a:spLocks/>
          </p:cNvSpPr>
          <p:nvPr/>
        </p:nvSpPr>
        <p:spPr>
          <a:xfrm>
            <a:off x="503548" y="764704"/>
            <a:ext cx="8229600" cy="72008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Font typeface="Wingdings 2"/>
              <a:buNone/>
            </a:pPr>
            <a:r>
              <a:rPr lang="ru-RU" sz="2800" b="1" dirty="0" smtClean="0"/>
              <a:t>Презумпция соответствия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08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Государственная система НД в СССР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1037456"/>
            <a:ext cx="8219256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Переходные </a:t>
            </a:r>
            <a:r>
              <a:rPr lang="ru-RU" sz="2000" b="1" dirty="0">
                <a:solidFill>
                  <a:schemeClr val="tx1"/>
                </a:solidFill>
              </a:rPr>
              <a:t>положения 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(Решение КТС от 18 октября 2011г. № </a:t>
            </a:r>
            <a:r>
              <a:rPr lang="ru-RU" sz="1600" dirty="0" smtClean="0">
                <a:solidFill>
                  <a:schemeClr val="tx1"/>
                </a:solidFill>
              </a:rPr>
              <a:t>827 в ред. Решения ЕЭК от 12 октября 2015 г.)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3884332"/>
          </a:xfrm>
        </p:spPr>
        <p:txBody>
          <a:bodyPr>
            <a:normAutofit/>
          </a:bodyPr>
          <a:lstStyle/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1600" b="1" dirty="0" smtClean="0"/>
              <a:t>Переоформление проектной документации</a:t>
            </a:r>
            <a:r>
              <a:rPr lang="ru-RU" sz="1600" dirty="0" smtClean="0"/>
              <a:t>, разработанной и утвержденной до вступления в силу Технического регламента, </a:t>
            </a:r>
            <a:r>
              <a:rPr lang="ru-RU" sz="1600" b="1" dirty="0" smtClean="0"/>
              <a:t>не требуется</a:t>
            </a:r>
            <a:r>
              <a:rPr lang="ru-RU" sz="1600" dirty="0" smtClean="0"/>
              <a:t>;</a:t>
            </a: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ru-RU" sz="1600" dirty="0" smtClean="0"/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1600" dirty="0" smtClean="0"/>
              <a:t>До 1 сентября 2016 года допускается разработка и утверждение </a:t>
            </a:r>
            <a:r>
              <a:rPr lang="ru-RU" sz="1600" b="1" dirty="0" smtClean="0"/>
              <a:t>проектной документации </a:t>
            </a:r>
            <a:r>
              <a:rPr lang="ru-RU" sz="1600" dirty="0" smtClean="0"/>
              <a:t>на основании нормативных правовых актов государств – членов ЕАЭС, </a:t>
            </a:r>
            <a:r>
              <a:rPr lang="ru-RU" sz="1600" b="1" dirty="0" smtClean="0"/>
              <a:t>принятых до вступления в силу </a:t>
            </a:r>
            <a:r>
              <a:rPr lang="ru-RU" sz="1600" dirty="0" smtClean="0"/>
              <a:t>Технического регламента; </a:t>
            </a:r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ru-RU" sz="1600" dirty="0" smtClean="0"/>
          </a:p>
          <a:p>
            <a:pPr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ru-RU" sz="1600" dirty="0" smtClean="0"/>
              <a:t>До </a:t>
            </a:r>
            <a:r>
              <a:rPr lang="ru-RU" sz="1600" dirty="0"/>
              <a:t>1 сентября 2016 года </a:t>
            </a:r>
            <a:r>
              <a:rPr lang="ru-RU" sz="1600" b="1" dirty="0"/>
              <a:t>допускается </a:t>
            </a:r>
            <a:r>
              <a:rPr lang="ru-RU" sz="1600" b="1" dirty="0" smtClean="0"/>
              <a:t>производство и выпуск </a:t>
            </a:r>
            <a:r>
              <a:rPr lang="ru-RU" sz="1600" dirty="0" smtClean="0"/>
              <a:t>в обращение на таможенной территории ЕАЭС продукции, не подлежавшей до дня вступления в силу Технического регламента обязательной оценке соответствия обязательным требованиям, установленными актами ЕЭК, </a:t>
            </a:r>
            <a:r>
              <a:rPr lang="ru-RU" sz="1600" b="1" dirty="0" smtClean="0"/>
              <a:t>без документов об обязательной оценке соответствия</a:t>
            </a:r>
            <a:r>
              <a:rPr lang="ru-RU" sz="1600" dirty="0" smtClean="0"/>
              <a:t> и без маркировки национальным знаком соответствия;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4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6"/>
          <p:cNvSpPr>
            <a:spLocks noGrp="1"/>
          </p:cNvSpPr>
          <p:nvPr>
            <p:ph idx="1"/>
          </p:nvPr>
        </p:nvSpPr>
        <p:spPr>
          <a:xfrm>
            <a:off x="539552" y="830668"/>
            <a:ext cx="8229600" cy="720080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2800" b="1" dirty="0" smtClean="0"/>
              <a:t>Формы оценки соответствия ТРЕБОВАНИЯМ технического регламента  Таможенного союза «Безопасность автомобильных дорог» </a:t>
            </a:r>
            <a:endParaRPr lang="ru-RU" b="1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627784" y="1694764"/>
            <a:ext cx="41764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ОЦЕНКА СООТВЕТСТВИЯ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414844"/>
            <a:ext cx="3024336" cy="4320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2414844"/>
            <a:ext cx="3096344" cy="4320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продукция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206932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изыскания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494964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проектирование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359060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строительство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647092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реконструкция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935124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капремонт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5799220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эксплуатация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51520" y="2846892"/>
            <a:ext cx="0" cy="3096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51520" y="5943236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51520" y="47911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51520" y="3494964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трелка вправо 20"/>
          <p:cNvSpPr/>
          <p:nvPr/>
        </p:nvSpPr>
        <p:spPr>
          <a:xfrm>
            <a:off x="2627784" y="3350948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627784" y="4647092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2627784" y="5799220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59832" y="3278940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экспертиза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059832" y="3985629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строительный контроль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59832" y="4431068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промежуточная приемка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059832" y="4863116"/>
            <a:ext cx="15121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</a:t>
            </a:r>
            <a:r>
              <a:rPr lang="ru-RU" sz="1400" dirty="0" smtClean="0">
                <a:solidFill>
                  <a:schemeClr val="bg1"/>
                </a:solidFill>
              </a:rPr>
              <a:t>риемка и ввод в эксплуатацию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716016" y="3278940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входной контроль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59832" y="5655204"/>
            <a:ext cx="15121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</a:t>
            </a:r>
            <a:r>
              <a:rPr lang="ru-RU" sz="1400" dirty="0" smtClean="0">
                <a:solidFill>
                  <a:schemeClr val="bg1"/>
                </a:solidFill>
              </a:rPr>
              <a:t>риемка выполненных работ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59832" y="6309320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текущий контроль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32240" y="3206932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материалы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32240" y="3494964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изделия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732240" y="4273661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материалы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32240" y="5214259"/>
            <a:ext cx="1944216" cy="2880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изделия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0800000">
            <a:off x="6300192" y="3350948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6300192" y="5223155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10800000">
            <a:off x="6300192" y="4287052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716016" y="4143036"/>
            <a:ext cx="15121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bg1"/>
                </a:solidFill>
              </a:rPr>
              <a:t>декларирова-ние</a:t>
            </a:r>
            <a:r>
              <a:rPr lang="ru-RU" sz="1400" dirty="0" smtClean="0">
                <a:solidFill>
                  <a:schemeClr val="bg1"/>
                </a:solidFill>
              </a:rPr>
              <a:t> соответствия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16016" y="5115144"/>
            <a:ext cx="151216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сертификация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2" name="Стрелка вниз 41"/>
          <p:cNvSpPr/>
          <p:nvPr/>
        </p:nvSpPr>
        <p:spPr>
          <a:xfrm>
            <a:off x="3995936" y="2198820"/>
            <a:ext cx="122413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>
            <a:endCxn id="3" idx="0"/>
          </p:cNvCxnSpPr>
          <p:nvPr/>
        </p:nvCxnSpPr>
        <p:spPr>
          <a:xfrm flipH="1">
            <a:off x="1763688" y="2126812"/>
            <a:ext cx="172819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6" idx="0"/>
          </p:cNvCxnSpPr>
          <p:nvPr/>
        </p:nvCxnSpPr>
        <p:spPr>
          <a:xfrm>
            <a:off x="5472100" y="2126812"/>
            <a:ext cx="180020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Номер слайда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4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507288" cy="100811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Перечень изделий, подлежащих подтверждению соответствия</a:t>
            </a:r>
            <a:b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6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форме сертификации (1с и 3с)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39552" y="1412776"/>
          <a:ext cx="8136904" cy="5178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061"/>
                <a:gridCol w="5291667"/>
                <a:gridCol w="1584176"/>
              </a:tblGrid>
              <a:tr h="450937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№ </a:t>
                      </a:r>
                      <a:r>
                        <a:rPr lang="ru-RU" sz="1200" baseline="0" dirty="0" err="1" smtClean="0">
                          <a:latin typeface="TimesNewRomanPSMT"/>
                        </a:rPr>
                        <a:t>п</a:t>
                      </a:r>
                      <a:r>
                        <a:rPr lang="ru-RU" sz="1200" baseline="0" dirty="0" smtClean="0">
                          <a:latin typeface="TimesNewRomanPSMT"/>
                        </a:rPr>
                        <a:t>/</a:t>
                      </a:r>
                      <a:r>
                        <a:rPr lang="ru-RU" sz="1200" baseline="0" dirty="0" err="1" smtClean="0">
                          <a:latin typeface="TimesNewRomanPSMT"/>
                        </a:rPr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Наименование материала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Код позиции по ТН ВЭД ТС</a:t>
                      </a:r>
                      <a:endParaRPr lang="ru-RU" dirty="0"/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светофоры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8530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знаки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</a:p>
                  </a:txBody>
                  <a:tcPr/>
                </a:tc>
              </a:tr>
              <a:tr h="3326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ограждения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Табло с изменяющейся информацией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8530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сигнальные столбики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тумбы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</a:t>
                      </a:r>
                      <a:r>
                        <a:rPr kumimoji="0" lang="ru-RU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световозвращатели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Искусственные неровности сборные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2149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Опоры для монтажа технических средств организации</a:t>
                      </a:r>
                    </a:p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дорожного движения и стационарного электрического</a:t>
                      </a:r>
                    </a:p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освещения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8608 00</a:t>
                      </a:r>
                    </a:p>
                    <a:p>
                      <a:pPr algn="ctr"/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Светильники для стационарного электрического освещения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8530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Камни натуральные и искусственные бортовые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2516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Трубы дорожные водопропускные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6810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Плиты дорожные железобетонные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6810</a:t>
                      </a:r>
                    </a:p>
                  </a:txBody>
                  <a:tcPr/>
                </a:tc>
              </a:tr>
              <a:tr h="3006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Лотки дорожные водоотводные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6815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5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</a:rPr>
              <a:t>Перечень дорожно-строительных материалов,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>подлежащих подтверждению соответствия в форме декларирования </a:t>
            </a:r>
            <a:r>
              <a:rPr lang="ru-RU" sz="1800" b="1" dirty="0" smtClean="0">
                <a:solidFill>
                  <a:schemeClr val="tx1"/>
                </a:solidFill>
              </a:rPr>
              <a:t>соответствия</a:t>
            </a:r>
            <a:r>
              <a:rPr lang="en-US" sz="1800" b="1" dirty="0" smtClean="0">
                <a:solidFill>
                  <a:schemeClr val="tx1"/>
                </a:solidFill>
              </a:rPr>
              <a:t/>
            </a:r>
            <a:br>
              <a:rPr lang="en-US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(</a:t>
            </a:r>
            <a:r>
              <a:rPr lang="ru-RU" sz="1800" b="1" dirty="0">
                <a:solidFill>
                  <a:schemeClr val="tx1"/>
                </a:solidFill>
              </a:rPr>
              <a:t>1д, 3д, 4д)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1838692"/>
              </p:ext>
            </p:extLst>
          </p:nvPr>
        </p:nvGraphicFramePr>
        <p:xfrm>
          <a:off x="467544" y="1862928"/>
          <a:ext cx="8136904" cy="4590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1061"/>
                <a:gridCol w="4499579"/>
                <a:gridCol w="2376264"/>
              </a:tblGrid>
              <a:tr h="440699"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№ </a:t>
                      </a:r>
                      <a:r>
                        <a:rPr lang="ru-RU" sz="1200" baseline="0" dirty="0" err="1" smtClean="0">
                          <a:latin typeface="TimesNewRomanPSMT"/>
                        </a:rPr>
                        <a:t>п</a:t>
                      </a:r>
                      <a:r>
                        <a:rPr lang="ru-RU" sz="1200" baseline="0" dirty="0" smtClean="0">
                          <a:latin typeface="TimesNewRomanPSMT"/>
                        </a:rPr>
                        <a:t>/</a:t>
                      </a:r>
                      <a:r>
                        <a:rPr lang="ru-RU" sz="1200" baseline="0" dirty="0" err="1" smtClean="0">
                          <a:latin typeface="TimesNewRomanPSMT"/>
                        </a:rPr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Наименование материала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Код позиции по ТН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TimesNewRomanPSMT"/>
                        </a:rPr>
                        <a:t>ВЭД ТС</a:t>
                      </a:r>
                      <a:endParaRPr lang="ru-RU" dirty="0"/>
                    </a:p>
                  </a:txBody>
                  <a:tcPr/>
                </a:tc>
              </a:tr>
              <a:tr h="49945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Песок природный для дорожного строительства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2505</a:t>
                      </a:r>
                    </a:p>
                  </a:txBody>
                  <a:tcPr/>
                </a:tc>
              </a:tr>
              <a:tr h="49945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Песок дробленый для дорожного строительства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2517</a:t>
                      </a:r>
                    </a:p>
                  </a:txBody>
                  <a:tcPr/>
                </a:tc>
              </a:tr>
              <a:tr h="49945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Щебень и гравий из горных пород для дорожного строительства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2517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Минеральный порошок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2517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Цемент для дорожного строительства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2523</a:t>
                      </a:r>
                      <a:endParaRPr kumimoji="0" lang="ru-RU" sz="1400" kern="1200" baseline="0" dirty="0" smtClean="0">
                        <a:solidFill>
                          <a:schemeClr val="dk1"/>
                        </a:solidFill>
                        <a:latin typeface="TimesNewRomanPSM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945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Щебень и песок шлаковые для дорожного</a:t>
                      </a:r>
                    </a:p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строительства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2618 00 000 0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Битум нефтяной дорожный вязкий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2713 20 000 0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Битум нефтяной дорожный жидкий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2713 20 000 0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Дорожные битумные мастики и герметики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2713</a:t>
                      </a:r>
                    </a:p>
                  </a:txBody>
                  <a:tcPr/>
                </a:tc>
              </a:tr>
              <a:tr h="34966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Материалы для дорожной разметки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 3208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8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7193" y="1394192"/>
            <a:ext cx="3240360" cy="73866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Автомобильные дороги не общего пользования и улицы населенных пунктов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927213" y="2598003"/>
            <a:ext cx="2916324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Технический регламент о безопасности зданий и сооружений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87153" y="3879046"/>
            <a:ext cx="1872208" cy="28623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Перечень </a:t>
            </a:r>
          </a:p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национальных стандартов и сводов правил (частей таких стандартов и сводов правил), в результате применения которых на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ОБЯЗАТЕЛЬНОЙ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 основе обеспечивается соблюдение требований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«Технического регламента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о безопасности зданий и сооружений» (с изменениями от 29 сентября 2015 г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85375" y="3879046"/>
            <a:ext cx="1674186" cy="286232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Перечень </a:t>
            </a:r>
          </a:p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документов в области стандартизации, в результате применения которых на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ДОБРОВОЛЬНОЙ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 основе обеспечивается соблюдение требований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«Технического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регламент о безопасности зданий и сооружений»</a:t>
            </a:r>
          </a:p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(с изменениями на 25 декабря 2015 года)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1209" y="755412"/>
            <a:ext cx="6768752" cy="3693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Автомобильные дороги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63617" y="1394192"/>
            <a:ext cx="3672408" cy="73866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Автомобильные дороги общего пользования (за исключением улиц населенных пунктов)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959661" y="2598003"/>
            <a:ext cx="2916324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Технический регламент «Безопасность автомобильных дорог»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563618" y="3861048"/>
            <a:ext cx="2016223" cy="193899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Перечень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ru-RU" sz="1200" dirty="0"/>
              <a:t>стандартов, в результате применения которых на добровольной основе обеспечивается соблюдение требований технического регламента Таможенного союза «Безопасность автомобильных дорог»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795865" y="3866272"/>
            <a:ext cx="2024607" cy="193899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Перечень стандартов</a:t>
            </a:r>
            <a:r>
              <a:rPr lang="ru-RU" sz="1200" dirty="0"/>
              <a:t>, содержащих правила и методы исследований (испытаний) и </a:t>
            </a:r>
            <a:r>
              <a:rPr lang="ru-RU" sz="1200" dirty="0" smtClean="0"/>
              <a:t>измерений, </a:t>
            </a:r>
            <a:r>
              <a:rPr lang="ru-RU" sz="1200" dirty="0"/>
              <a:t>необходимые для применения и исполнения требований </a:t>
            </a:r>
            <a:r>
              <a:rPr lang="ru-RU" sz="1200" dirty="0" smtClean="0"/>
              <a:t>и </a:t>
            </a:r>
            <a:r>
              <a:rPr lang="ru-RU" sz="1200" dirty="0"/>
              <a:t>осуществления оценки (подтверждения) соответствия продукции</a:t>
            </a:r>
          </a:p>
        </p:txBody>
      </p:sp>
      <p:cxnSp>
        <p:nvCxnSpPr>
          <p:cNvPr id="24" name="Прямая соединительная линия 23"/>
          <p:cNvCxnSpPr>
            <a:stCxn id="13" idx="2"/>
            <a:endCxn id="2" idx="0"/>
          </p:cNvCxnSpPr>
          <p:nvPr/>
        </p:nvCxnSpPr>
        <p:spPr>
          <a:xfrm flipH="1">
            <a:off x="2367373" y="1124744"/>
            <a:ext cx="1908212" cy="269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3" idx="2"/>
            <a:endCxn id="15" idx="0"/>
          </p:cNvCxnSpPr>
          <p:nvPr/>
        </p:nvCxnSpPr>
        <p:spPr>
          <a:xfrm>
            <a:off x="4275585" y="1124744"/>
            <a:ext cx="2124236" cy="269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2" idx="2"/>
            <a:endCxn id="3" idx="0"/>
          </p:cNvCxnSpPr>
          <p:nvPr/>
        </p:nvCxnSpPr>
        <p:spPr>
          <a:xfrm>
            <a:off x="2367373" y="2132856"/>
            <a:ext cx="18002" cy="4651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" idx="2"/>
            <a:endCxn id="3" idx="0"/>
          </p:cNvCxnSpPr>
          <p:nvPr/>
        </p:nvCxnSpPr>
        <p:spPr>
          <a:xfrm>
            <a:off x="2367373" y="2132856"/>
            <a:ext cx="18002" cy="4651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5" idx="2"/>
            <a:endCxn id="16" idx="0"/>
          </p:cNvCxnSpPr>
          <p:nvPr/>
        </p:nvCxnSpPr>
        <p:spPr>
          <a:xfrm>
            <a:off x="6399821" y="2132856"/>
            <a:ext cx="18002" cy="4651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3" idx="2"/>
            <a:endCxn id="8" idx="0"/>
          </p:cNvCxnSpPr>
          <p:nvPr/>
        </p:nvCxnSpPr>
        <p:spPr>
          <a:xfrm flipH="1">
            <a:off x="1323257" y="3429000"/>
            <a:ext cx="1062118" cy="450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3" idx="2"/>
            <a:endCxn id="9" idx="0"/>
          </p:cNvCxnSpPr>
          <p:nvPr/>
        </p:nvCxnSpPr>
        <p:spPr>
          <a:xfrm>
            <a:off x="2385375" y="3429000"/>
            <a:ext cx="837093" cy="4500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6" idx="2"/>
            <a:endCxn id="18" idx="0"/>
          </p:cNvCxnSpPr>
          <p:nvPr/>
        </p:nvCxnSpPr>
        <p:spPr>
          <a:xfrm flipH="1">
            <a:off x="5571730" y="3429000"/>
            <a:ext cx="846093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16" idx="2"/>
            <a:endCxn id="21" idx="0"/>
          </p:cNvCxnSpPr>
          <p:nvPr/>
        </p:nvCxnSpPr>
        <p:spPr>
          <a:xfrm>
            <a:off x="6417823" y="3429000"/>
            <a:ext cx="1390346" cy="43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08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76083269"/>
              </p:ext>
            </p:extLst>
          </p:nvPr>
        </p:nvGraphicFramePr>
        <p:xfrm>
          <a:off x="827584" y="1844824"/>
          <a:ext cx="763284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118746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cap="all" spc="-6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Разработанные впервые</a:t>
            </a:r>
            <a:r>
              <a:rPr lang="en-US" altLang="ru-RU" b="1" cap="all" spc="-6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altLang="ru-RU" b="1" cap="all" spc="-60" dirty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на межгосударственном уровне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0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864" y="1700808"/>
            <a:ext cx="8229600" cy="5112568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altLang="ru-RU" sz="1800" b="1" dirty="0" smtClean="0">
                <a:cs typeface="Times New Roman" pitchFamily="18" charset="0"/>
              </a:rPr>
              <a:t>Российская </a:t>
            </a:r>
            <a:r>
              <a:rPr lang="ru-RU" altLang="ru-RU" sz="1800" b="1" dirty="0">
                <a:cs typeface="Times New Roman" pitchFamily="18" charset="0"/>
              </a:rPr>
              <a:t>Федерация</a:t>
            </a:r>
            <a:endParaRPr lang="ru-RU" sz="1800" b="1" dirty="0" smtClean="0"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 smtClean="0"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152</a:t>
            </a:r>
            <a:r>
              <a:rPr lang="ru-RU" sz="1800" dirty="0" smtClean="0">
                <a:cs typeface="Times New Roman" panose="02020603050405020304" pitchFamily="18" charset="0"/>
              </a:rPr>
              <a:t> </a:t>
            </a:r>
            <a:r>
              <a:rPr lang="ru-RU" sz="1800" dirty="0">
                <a:cs typeface="Times New Roman" panose="02020603050405020304" pitchFamily="18" charset="0"/>
              </a:rPr>
              <a:t>стандарта, из них:</a:t>
            </a:r>
          </a:p>
          <a:p>
            <a:pPr marL="274320" indent="-27432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152 </a:t>
            </a:r>
            <a:r>
              <a:rPr lang="ru-RU" sz="1800" dirty="0" smtClean="0">
                <a:cs typeface="Times New Roman" panose="02020603050405020304" pitchFamily="18" charset="0"/>
              </a:rPr>
              <a:t>приняты.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>
                <a:cs typeface="Times New Roman" panose="02020603050405020304" pitchFamily="18" charset="0"/>
              </a:rPr>
              <a:t>Республика Беларусь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>
                <a:cs typeface="Times New Roman" panose="02020603050405020304" pitchFamily="18" charset="0"/>
              </a:rPr>
              <a:t>8</a:t>
            </a:r>
            <a:r>
              <a:rPr lang="ru-RU" sz="1800" dirty="0">
                <a:cs typeface="Times New Roman" panose="02020603050405020304" pitchFamily="18" charset="0"/>
              </a:rPr>
              <a:t> стандартов, из них:</a:t>
            </a:r>
          </a:p>
          <a:p>
            <a:pPr marL="274320" indent="-27432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pPr>
            <a:r>
              <a:rPr lang="ru-RU" sz="1800" b="1" dirty="0">
                <a:cs typeface="Times New Roman" panose="02020603050405020304" pitchFamily="18" charset="0"/>
              </a:rPr>
              <a:t>8</a:t>
            </a:r>
            <a:r>
              <a:rPr lang="ru-RU" sz="1800" dirty="0">
                <a:cs typeface="Times New Roman" panose="02020603050405020304" pitchFamily="18" charset="0"/>
              </a:rPr>
              <a:t> приняты.</a:t>
            </a:r>
          </a:p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Республика </a:t>
            </a:r>
            <a:r>
              <a:rPr lang="ru-RU" sz="1800" b="1" dirty="0">
                <a:cs typeface="Times New Roman" panose="02020603050405020304" pitchFamily="18" charset="0"/>
              </a:rPr>
              <a:t>Казахстан</a:t>
            </a:r>
          </a:p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1800" b="1" dirty="0">
              <a:cs typeface="Times New Roman" panose="02020603050405020304" pitchFamily="18" charset="0"/>
            </a:endParaRPr>
          </a:p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1800" b="1" dirty="0">
                <a:cs typeface="Times New Roman" panose="02020603050405020304" pitchFamily="18" charset="0"/>
              </a:rPr>
              <a:t>11 </a:t>
            </a:r>
            <a:r>
              <a:rPr lang="ru-RU" sz="1800" dirty="0">
                <a:cs typeface="Times New Roman" panose="02020603050405020304" pitchFamily="18" charset="0"/>
              </a:rPr>
              <a:t>стандартов, из них:</a:t>
            </a:r>
            <a:endParaRPr lang="ru-RU" sz="1800" b="1" dirty="0"/>
          </a:p>
          <a:p>
            <a:pPr marL="274320" indent="-27432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11 </a:t>
            </a:r>
            <a:r>
              <a:rPr lang="ru-RU" sz="1800" dirty="0" smtClean="0">
                <a:cs typeface="Times New Roman" panose="02020603050405020304" pitchFamily="18" charset="0"/>
              </a:rPr>
              <a:t>приняты.</a:t>
            </a:r>
          </a:p>
          <a:p>
            <a:pPr marL="274320" indent="-27432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pPr>
            <a:endParaRPr lang="ru-RU" sz="1800" dirty="0">
              <a:cs typeface="Times New Roman" panose="02020603050405020304" pitchFamily="18" charset="0"/>
            </a:endParaRPr>
          </a:p>
          <a:p>
            <a:pPr marL="274320" indent="-27432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Courier New" panose="02070309020205020404" pitchFamily="49" charset="0"/>
              <a:buChar char="o"/>
              <a:defRPr/>
            </a:pPr>
            <a:r>
              <a:rPr lang="ru-RU" sz="1800" dirty="0" smtClean="0">
                <a:cs typeface="Times New Roman" panose="02020603050405020304" pitchFamily="18" charset="0"/>
              </a:rPr>
              <a:t>В настоящее время проводятся работы по введению в действие межгосударственных стандартов на территории РФ (150 уже введены)</a:t>
            </a:r>
            <a:endParaRPr lang="ru-RU" sz="1800" dirty="0">
              <a:cs typeface="Times New Roman" panose="02020603050405020304" pitchFamily="18" charset="0"/>
            </a:endParaRPr>
          </a:p>
        </p:txBody>
      </p:sp>
      <p:sp>
        <p:nvSpPr>
          <p:cNvPr id="10137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A440E710-5E5F-458D-8EAC-A70330651CB9}" type="slidenum">
              <a:rPr lang="ru-RU" altLang="ru-RU" sz="1200" smtClean="0">
                <a:solidFill>
                  <a:srgbClr val="898989"/>
                </a:solidFill>
              </a:rPr>
              <a:pPr/>
              <a:t>26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6976" y="897047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ПРОГРАММЫ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112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C7BE4615-607F-4492-91DF-D20A5A22F1DC}" type="slidenum">
              <a:rPr lang="ru-RU" altLang="ru-RU" sz="1200" smtClean="0">
                <a:solidFill>
                  <a:srgbClr val="898989"/>
                </a:solidFill>
              </a:rPr>
              <a:pPr/>
              <a:t>27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103427" name="TextBox 1"/>
          <p:cNvSpPr txBox="1">
            <a:spLocks noChangeArrowheads="1"/>
          </p:cNvSpPr>
          <p:nvPr/>
        </p:nvSpPr>
        <p:spPr bwMode="auto">
          <a:xfrm>
            <a:off x="1691680" y="812711"/>
            <a:ext cx="5167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Актуализация Перечней к </a:t>
            </a:r>
            <a:r>
              <a:rPr lang="ru-RU" alt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ТР ТС 014/2011</a:t>
            </a:r>
            <a:endParaRPr lang="ru-RU" altLang="ru-RU" sz="1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03428" name="Содержимое 2"/>
          <p:cNvSpPr txBox="1">
            <a:spLocks/>
          </p:cNvSpPr>
          <p:nvPr/>
        </p:nvSpPr>
        <p:spPr bwMode="auto">
          <a:xfrm>
            <a:off x="755650" y="1196677"/>
            <a:ext cx="7777163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defTabSz="457200">
              <a:spcBef>
                <a:spcPts val="1200"/>
              </a:spcBef>
              <a:buFont typeface="Arial" pitchFamily="34" charset="0"/>
              <a:buNone/>
            </a:pPr>
            <a:r>
              <a:rPr lang="ru-RU" altLang="ru-RU" sz="1800" dirty="0"/>
              <a:t>Министерство транспорта Российской Федерации совместно с секретариатом технического комитета по стандартизации № 418 «Дорожное хозяйство» (далее – ТК418) были подготовлены предложения по актуализации Перечня стандартов, в результате применения которых обеспечивается соблюдение требований указанного технического регламента.</a:t>
            </a:r>
          </a:p>
          <a:p>
            <a:pPr algn="just" defTabSz="457200">
              <a:spcBef>
                <a:spcPts val="1200"/>
              </a:spcBef>
              <a:buFont typeface="Arial" pitchFamily="34" charset="0"/>
              <a:buNone/>
            </a:pPr>
            <a:r>
              <a:rPr lang="ru-RU" altLang="ru-RU" sz="1800" dirty="0"/>
              <a:t>В октябре 2015 года Министерство транспорта Российской Федерации совместно с уполномоченными органами по стандартизации государств-членов Таможенного союза и секретариатом ТК 418 доработало проекты актуализированных Перечней стандартов с учётом полученных замечаний и предложений и направило в Коллегию Евразийской экономической комиссии на рассмотрение и утверждение</a:t>
            </a:r>
            <a:r>
              <a:rPr lang="ru-RU" altLang="ru-RU" sz="1800" dirty="0" smtClean="0"/>
              <a:t>.</a:t>
            </a:r>
          </a:p>
          <a:p>
            <a:pPr algn="just" defTabSz="457200">
              <a:spcBef>
                <a:spcPts val="1200"/>
              </a:spcBef>
              <a:buFont typeface="Arial" pitchFamily="34" charset="0"/>
              <a:buNone/>
            </a:pPr>
            <a:r>
              <a:rPr lang="ru-RU" altLang="ru-RU" sz="1800" dirty="0" smtClean="0"/>
              <a:t>2 декабря 2015 года состоялось заседание Подкомитета по стандартизации ЕЭК на котором было принято решение об одобрении Перечней стандартов и направления их на рассмотрение в Коллегию ЕЭК.</a:t>
            </a:r>
          </a:p>
          <a:p>
            <a:pPr algn="just" defTabSz="457200">
              <a:spcBef>
                <a:spcPts val="1200"/>
              </a:spcBef>
              <a:buFont typeface="Arial" pitchFamily="34" charset="0"/>
              <a:buNone/>
            </a:pPr>
            <a:r>
              <a:rPr lang="ru-RU" altLang="ru-RU" sz="1800" b="1" dirty="0" smtClean="0"/>
              <a:t>Решением</a:t>
            </a:r>
            <a:r>
              <a:rPr lang="ru-RU" altLang="ru-RU" sz="1800" dirty="0" smtClean="0"/>
              <a:t> Коллегии ЕЭК </a:t>
            </a:r>
            <a:r>
              <a:rPr lang="ru-RU" altLang="ru-RU" sz="1800" b="1" dirty="0" smtClean="0"/>
              <a:t>№ 176 от 29 декабря 2015 г. </a:t>
            </a:r>
            <a:r>
              <a:rPr lang="ru-RU" altLang="ru-RU" sz="1800" dirty="0" smtClean="0"/>
              <a:t>актуализированные Перечни стандартов были </a:t>
            </a:r>
            <a:r>
              <a:rPr lang="ru-RU" altLang="ru-RU" sz="1800" b="1" dirty="0" smtClean="0"/>
              <a:t>утверждены</a:t>
            </a:r>
            <a:endParaRPr lang="ru-RU" alt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8853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14356"/>
            <a:ext cx="8229600" cy="85725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позволят достичь новые стандарты?</a:t>
            </a:r>
            <a:endParaRPr lang="ru-RU" sz="2800" b="1" dirty="0">
              <a:solidFill>
                <a:srgbClr val="215F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482616"/>
              </p:ext>
            </p:extLst>
          </p:nvPr>
        </p:nvGraphicFramePr>
        <p:xfrm>
          <a:off x="179512" y="1484784"/>
          <a:ext cx="8856984" cy="4736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3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751209"/>
              </p:ext>
            </p:extLst>
          </p:nvPr>
        </p:nvGraphicFramePr>
        <p:xfrm>
          <a:off x="292696" y="1124744"/>
          <a:ext cx="8579296" cy="5000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980728"/>
            <a:ext cx="8229600" cy="580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позволят достичь новые стандарты?</a:t>
            </a:r>
            <a:endParaRPr lang="ru-RU" sz="2800" b="1" dirty="0">
              <a:solidFill>
                <a:srgbClr val="215F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1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Совмина СССР от 07.01.1985г. № 13</a:t>
            </a:r>
            <a:br>
              <a:rPr lang="ru-RU" sz="24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организации работы по стандартизации в СССР»</a:t>
            </a:r>
            <a:endParaRPr lang="ru-RU" sz="2400" b="1" dirty="0">
              <a:solidFill>
                <a:srgbClr val="215F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467544" y="29249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dirty="0" smtClean="0">
              <a:latin typeface="Times New Roman"/>
              <a:cs typeface="Times New Roman"/>
            </a:endParaRPr>
          </a:p>
          <a:p>
            <a:endParaRPr lang="ru-RU" sz="1800" u="sng" dirty="0" smtClean="0">
              <a:latin typeface="Times New Roman"/>
              <a:cs typeface="Times New Roman"/>
            </a:endParaRPr>
          </a:p>
          <a:p>
            <a:endParaRPr lang="ru-RU" sz="1800" u="sng" dirty="0" smtClean="0">
              <a:latin typeface="Times New Roman"/>
              <a:cs typeface="Times New Roman"/>
            </a:endParaRPr>
          </a:p>
          <a:p>
            <a:endParaRPr lang="ru-RU" sz="1800" u="sng" dirty="0" smtClean="0">
              <a:latin typeface="Times New Roman"/>
              <a:cs typeface="Times New Roman"/>
            </a:endParaRPr>
          </a:p>
          <a:p>
            <a:r>
              <a:rPr lang="ru-RU" sz="1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Пункт 5</a:t>
            </a:r>
          </a:p>
          <a:p>
            <a:pPr>
              <a:lnSpc>
                <a:spcPct val="14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Государственные стандарты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 продукцию и иные объекты стандартизации утверждаются Государственным комитетом СССР по стандартам и Госстроем СССР (по закрепленной за ним номенклатуре) и </a:t>
            </a:r>
            <a:r>
              <a:rPr lang="ru-RU" sz="20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обязательны для всех министерств и ведомств, предприятий, организаций и учреждений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96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785794"/>
          <a:ext cx="8429684" cy="5499036"/>
        </p:xfrm>
        <a:graphic>
          <a:graphicData uri="http://schemas.openxmlformats.org/drawingml/2006/table">
            <a:tbl>
              <a:tblPr/>
              <a:tblGrid>
                <a:gridCol w="4398609"/>
                <a:gridCol w="1871390"/>
                <a:gridCol w="2159685"/>
              </a:tblGrid>
              <a:tr h="240586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Стадия изысканий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03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 ТС 014/2011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 «</a:t>
                      </a:r>
                      <a:r>
                        <a:rPr lang="ru-RU" sz="1300" b="1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БЗиС</a:t>
                      </a: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стандарта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Исходные данные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1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32836-2014 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пользования. Изыскания автомобильных дорог. Общие требования. 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33179-2014 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пользования. Изыскания мостов и путепроводов. Общие требования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33154-2014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пользования. Изыскания тоннелей. Общие положения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u="sng" kern="1200" dirty="0" err="1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СНиП</a:t>
                      </a:r>
                      <a:r>
                        <a:rPr lang="ru-RU" sz="1300" b="1" i="1" u="sng" kern="12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11-02-96 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Инженерные изыскания для </a:t>
                      </a:r>
                      <a:r>
                        <a:rPr lang="ru-RU" sz="1300" kern="1200" dirty="0" smtClean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строительства</a:t>
                      </a:r>
                      <a:r>
                        <a:rPr lang="ru-RU" sz="13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300" b="1" i="1" u="sng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международные </a:t>
                      </a:r>
                      <a:r>
                        <a:rPr lang="ru-RU" sz="1300" b="1" i="1" u="sng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стандарты 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u="sng" kern="12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 47.13330.2012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"</a:t>
                      </a:r>
                      <a:r>
                        <a:rPr lang="ru-RU" sz="1300" kern="1200" dirty="0" err="1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СНиП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11-02-96 "Инженерные изыскания для строительства. Основные положения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».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(отдельные разделы)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5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32847-2014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пользования. Требования к проведению экологических изысканий.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33177-2014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пользования. Требования к проведению гидрологических изысканий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u="sng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(Вновь созданные!)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32868-2014 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Дороги автомобильные общего пользования. Геологические изыскания». 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32869-2014</a:t>
                      </a:r>
                      <a:r>
                        <a:rPr lang="ru-RU" sz="13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Дороги автомобильные общего пользования.  Топографо-геодезические изыскания».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(Международные стандарты)</a:t>
                      </a:r>
                      <a:endParaRPr lang="ru-RU" sz="13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981" marR="56981" marT="28490" marB="2849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643042" y="428604"/>
            <a:ext cx="65008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Порядок формирования новой нормативной базы.  </a:t>
            </a:r>
            <a:endParaRPr lang="ru-RU" altLang="ru-RU" sz="1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428604"/>
          <a:ext cx="8429684" cy="6152355"/>
        </p:xfrm>
        <a:graphic>
          <a:graphicData uri="http://schemas.openxmlformats.org/drawingml/2006/table">
            <a:tbl>
              <a:tblPr/>
              <a:tblGrid>
                <a:gridCol w="2972305"/>
                <a:gridCol w="4068167"/>
                <a:gridCol w="1389212"/>
              </a:tblGrid>
              <a:tr h="8192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 ТС 014/2011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 «БЗиС»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33100-2014  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Дороги автомобильные общего пользования.  Правила проектирования.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СНиП 2.05.02-85 Автомобильные дороги.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Международные стандарты.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СП 34.13330.2010 (СНиП 2.05.02-85) Автомобильные дороги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33063-2014 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Дороги автомобильные общего пользования.  Классификация типов местности и грунтов.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sng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СП 131.13330.2012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"СНиП 23-01-99* "Строительная климатология»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Международные стандарты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sng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СП 35.13330.2011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"СНиП 2.05.03-84* "Мосты и трубы»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32960-2014 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Дороги автомобильные общего пользования. Нормативные нагрузки, расчетные схемы нагружения.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Р 52748-2007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Дороги автомобильные общего пользования. Нормативные нагрузки, расчетные схемы нагружения и габариты приближения.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СНиП 2.01.07-85*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Нагрузки и воздействия.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Международные стандарты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sng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 24.13330.2011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"СНиП 2.02.03-85 «Свайные фундаменты»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33149-2014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"Дороги автомобильные общего пользования. Правила проектирования автомобильных дорог в сложных условиях"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СНиП 2.05.02-85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Автомобильные дороги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СНиП 2.01.09-91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Здания и сооружения на подрабатываемых территориях и просадочных грунтах;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СНиП 2.02.04-88 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Основания и фундаменты на вечномерзлых грунтах;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СНиП II-7-81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* Строительство в сейсмических районах,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Международные стандарты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sng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 28.13330.2012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"СНиП 2.03.11-85 "Защита строительных конструкций от коррозии»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32965- 2014Дороги  автомобильные общего пользования. Методы учета интенсивности движения транспортного потока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Международные стандарты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 16.13330.2011 "СНиП II-23-81* "Стальные конструкции"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98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32963-2014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"Дороги автомобильные общего пользования. Расстояние видимости. Методы измерений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 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33150-2014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"Дороги автомобильные общего пользования. Проектирование пешеходных и велосипедных дорожек. Общие требования»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33062-2014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Дороги автомобильные общего пользования. Требования к размещению объектов дорожного и придорожного сервиса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Вновь созданные 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sng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СП 131.13330.2012</a:t>
                      </a:r>
                      <a:r>
                        <a:rPr lang="ru-RU" sz="900" kern="12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 "СНиП 23-01-99* "Строительная климатология»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1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ГОСТ "Дороги </a:t>
                      </a:r>
                      <a:r>
                        <a:rPr lang="ru-RU" sz="9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автомобильные общего пользования. Проектирование мостов и путепроводов. Общие требования"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47" marR="11347" marT="18668" marB="1866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СНиП 2.05.03-84* Мосты и трубы;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Строительные нормы проектирования", П2-2000 к СНиП 3.06.07-86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СНиП 3.06.04-91 "Мосты и трубы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Международные стандарты 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1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ГОСТ 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33178-2014</a:t>
                      </a: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"Дороги автомобильные общего пользования. Классификация мостов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ГОСТ 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33390-2015</a:t>
                      </a: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 "Дороги автомобильные общего пользования. Мосты. Нагрузки и воздействия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ГОСТ 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33391-2015</a:t>
                      </a: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"Дороги автомобильные общего пользования. Габариты приближения мостов"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47" marR="11347" marT="18668" marB="1866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highlight>
                            <a:srgbClr val="00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СНиП 2.05.03-84* Мосты и трубы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Международные стандарты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6355" marR="26355" marT="13178" marB="1317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170013" y="28545"/>
            <a:ext cx="28039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Стадия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проектирования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00010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Основные аспекты осложняющие разработку проектных решений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500166" y="16430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500042"/>
          <a:ext cx="8429686" cy="5934244"/>
        </p:xfrm>
        <a:graphic>
          <a:graphicData uri="http://schemas.openxmlformats.org/drawingml/2006/table">
            <a:tbl>
              <a:tblPr/>
              <a:tblGrid>
                <a:gridCol w="3286151"/>
                <a:gridCol w="2643206"/>
                <a:gridCol w="678118"/>
                <a:gridCol w="1822211"/>
              </a:tblGrid>
              <a:tr h="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latin typeface="Times New Roman"/>
                          <a:ea typeface="Calibri"/>
                          <a:cs typeface="Times New Roman"/>
                        </a:rPr>
                        <a:t>Обязательные требования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latin typeface="Times New Roman"/>
                          <a:ea typeface="Calibri"/>
                          <a:cs typeface="Times New Roman"/>
                        </a:rPr>
                        <a:t>Добровольное использование на основании ссылок обязательных документов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1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latin typeface="Times New Roman"/>
                          <a:ea typeface="Calibri"/>
                          <a:cs typeface="Times New Roman"/>
                        </a:rPr>
                        <a:t>ТР ТС 014/2011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latin typeface="Times New Roman"/>
                          <a:ea typeface="Calibri"/>
                          <a:cs typeface="Times New Roman"/>
                        </a:rPr>
                        <a:t>ТР «БЗиС»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Дорожно-строительные материалы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11955-82 Битумы нефтяные дорожные жидкие. Технические условия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11955-82 Битумы нефтяные дорожные жидкие.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ГОСТ 33133-2014 Дороги автомобильные общего пользования. Битумы нефтяные дорожные вязкие. Технические требования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ГОСТ 22245-90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Битумы нефтяные дорожные вязкие. 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Иностранные стандарты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ГОСТ 32703-2014 Дороги автомобильные общего пользования. Щебень и гравий из горных пород. Технические требования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ГОСТ 8267-93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Щебень и гравий из плотных горных пород для строительных работ. Технические условия.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Иностранные стандарты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ГОСТ 8267-93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ГОСТ 32730-2014 Дороги автомобильные общего пользования. Песок дробленый. Технические требования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Иностранные документы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31424-2010. Материалы … из отсевов дробления..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32824-2014 Дороги автомобильные общего пользования. Песок природный. Технические требования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ГОСТ 8736-93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"Песок для строительных работ. Технические условия. </a:t>
                      </a: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Иностранные стандарты.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8267-93 Песок природный.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ГОСТ 32761-2014 Дороги автомобильные общего пользования. Порошок минеральный. Технические требования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ГОСТ Р 52129-2003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Порошок минеральный для асфальтобетонных и органоминеральных смесей. Технические условия</a:t>
                      </a:r>
                      <a:r>
                        <a:rPr lang="ru-RU" sz="1000" b="1" dirty="0">
                          <a:latin typeface="Arial"/>
                          <a:ea typeface="Times New Roman"/>
                        </a:rPr>
                        <a:t>; ГОСТ 25818-91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Золы-уноса тепловых электростанций для бетонов. Технические условия; </a:t>
                      </a: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Иностранные стандарты</a:t>
                      </a:r>
                      <a:endParaRPr lang="ru-RU" sz="1000" dirty="0">
                        <a:latin typeface="Arial"/>
                        <a:ea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Р 52129-2003 Порошок минеральный для асфальтобетонных и органоминеральных смесей. Технические условия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ГОСТ 33174-2014 Дороги автомобильные общего пользования. Цемент. Технические требования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ГОСТ 10178-85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Портландцемент и </a:t>
                      </a:r>
                      <a:r>
                        <a:rPr lang="ru-RU" sz="1000" dirty="0" err="1">
                          <a:latin typeface="Arial"/>
                          <a:ea typeface="Times New Roman"/>
                        </a:rPr>
                        <a:t>шлакопортландцемент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. Технические условия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ГОСТ 30515-97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Цементы. Общие технические условия. </a:t>
                      </a: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ГОСТ 31108-2003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Цементы общестроительные. Технические условия. Международные  и иностранные стандарты. </a:t>
                      </a:r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844" marR="3844" marT="1922" marB="19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/>
                          <a:ea typeface="Times New Roman"/>
                        </a:rPr>
                        <a:t>ГОСТ 10178-85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 Портландцемент и </a:t>
                      </a:r>
                      <a:r>
                        <a:rPr lang="ru-RU" sz="1000" dirty="0" err="1">
                          <a:latin typeface="Arial"/>
                          <a:ea typeface="Times New Roman"/>
                        </a:rPr>
                        <a:t>шлакопортландцемент</a:t>
                      </a:r>
                      <a:r>
                        <a:rPr lang="ru-RU" sz="1000" dirty="0">
                          <a:latin typeface="Arial"/>
                          <a:ea typeface="Times New Roman"/>
                        </a:rPr>
                        <a:t>. Технические условия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2718062" y="74711"/>
            <a:ext cx="3707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Дорожно-строительные материалы и  изделия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642918"/>
          <a:ext cx="8501123" cy="5901921"/>
        </p:xfrm>
        <a:graphic>
          <a:graphicData uri="http://schemas.openxmlformats.org/drawingml/2006/table">
            <a:tbl>
              <a:tblPr/>
              <a:tblGrid>
                <a:gridCol w="2107117"/>
                <a:gridCol w="1816479"/>
                <a:gridCol w="2470412"/>
                <a:gridCol w="2107115"/>
              </a:tblGrid>
              <a:tr h="1514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Характеристика по  ГОСТ 8267-93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Характеристика по  ГОСТ 32703-2014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Основные различия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Зерновой состав, фракции, мм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5-10, 10-15,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15-20, 20-40, 40-70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и их смеси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latin typeface="Times New Roman"/>
                          <a:ea typeface="Calibri"/>
                          <a:cs typeface="Times New Roman"/>
                        </a:rPr>
                        <a:t>Круглые сита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Узкие фракции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    4-5,6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100" b="1" u="sng" dirty="0">
                          <a:latin typeface="Times New Roman"/>
                          <a:ea typeface="Calibri"/>
                          <a:cs typeface="Times New Roman"/>
                        </a:rPr>
                        <a:t>5-7)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;                     6-8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(7,5-10)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 8-11,2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(10-14)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         11,2-16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(14-20)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16 -22,4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(20-28)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      22,4-31,5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(28-39)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31,5 – 45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(39-56)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;           45-63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(56-79)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Широкие фракции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       4-8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(5-10) 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                   8-16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(10-20 </a:t>
                      </a: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16-31,5 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(20-39)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              31,5-63</a:t>
                      </a:r>
                      <a:r>
                        <a:rPr lang="ru-RU" sz="1100" b="1" u="sng" dirty="0">
                          <a:latin typeface="Calibri"/>
                          <a:ea typeface="Calibri"/>
                          <a:cs typeface="Times New Roman"/>
                        </a:rPr>
                        <a:t>(39-79)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И их смеси.     Квадратные сита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Изменение требований по гранулометрии.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Дополнительные требования по з.с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/2,  2</a:t>
                      </a: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Содержание зерен пластинчатой лещадной и игловатой формы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  групп по форме зерен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 групп по  форме зерен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Увеличение количества групп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8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Содержание дробленых зерен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Не менее 80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6 групп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1135" algn="l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Введены дополнительные понятия: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1135" algn="l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Полностью дробленые зерна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1135" algn="l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Частично дробленые зерна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191135" algn="l"/>
                        </a:tabLs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Полностью окатанные зерна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Истиремости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И 1 до И 4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1.Используемое оборудовании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2. Изменение методика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Сопротивлению дроблению и износу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И 1 до И 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Дробимость (прочность)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М 400 до М 1400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М 400 до М 1400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1.Методика испытаний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2. Методы оценки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Содержание 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ПиГ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частиц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До 3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До 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1.Изменение методов оценки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2. Изменение оборудования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Морозостойкость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15 до </a:t>
                      </a: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15 до </a:t>
                      </a:r>
                      <a:r>
                        <a:rPr lang="en-US" sz="11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 Изменение методики испытания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Содержание зерне слабых пород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До 15 %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 зависимости от наименования гонной породы и прочности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До 10%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В зависимости от прочности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1. Небольшое изменение методики оценки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2. Изменение нормативных требования исходя.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693" marR="246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920674" y="28545"/>
            <a:ext cx="53026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Изменение нормативных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требований . Щебень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428604"/>
          <a:ext cx="8501122" cy="5991864"/>
        </p:xfrm>
        <a:graphic>
          <a:graphicData uri="http://schemas.openxmlformats.org/drawingml/2006/table">
            <a:tbl>
              <a:tblPr/>
              <a:tblGrid>
                <a:gridCol w="2837673"/>
                <a:gridCol w="1130649"/>
                <a:gridCol w="1540403"/>
                <a:gridCol w="1540403"/>
                <a:gridCol w="1451994"/>
              </a:tblGrid>
              <a:tr h="27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показателя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Характеристика по  ГОСТ 22245-90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Характеристика по  ГОСТ 33133-2014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Основные различия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Марки битума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200/300, 130/200, 90/130,60/90, 40/60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130/200, 100/130, 70/100, 50/70, 35/50, 20/35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Изменение в методики испытаний, изменение в оборудования (иглы)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3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Требования для БНД 90/130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Требования для марок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БНД 70/100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БНД 100/130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Глубина проникания иглы, при 0°С, 0,1 мм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не менее 28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21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Глубина проникания иглы, при 25°С, 0,1 мм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91/130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71/100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91/130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КиШ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latin typeface="Times New Roman"/>
                          <a:ea typeface="Calibri"/>
                          <a:cs typeface="Times New Roman"/>
                        </a:rPr>
                        <a:t>ниже 43 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latin typeface="Times New Roman"/>
                          <a:ea typeface="Calibri"/>
                          <a:cs typeface="Times New Roman"/>
                        </a:rPr>
                        <a:t>не ниже 47 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°</a:t>
                      </a:r>
                      <a:r>
                        <a:rPr lang="ru-RU" sz="1000" u="sng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>
                          <a:latin typeface="Times New Roman"/>
                          <a:ea typeface="Calibri"/>
                          <a:cs typeface="Times New Roman"/>
                        </a:rPr>
                        <a:t>не ниже 45 </a:t>
                      </a: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°</a:t>
                      </a:r>
                      <a:r>
                        <a:rPr lang="ru-RU" sz="1000" u="sng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Изменение требований к точности размеров используемого оборудования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Растяжимость при 0°С, см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не менее 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не менее 3,7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Растяжимость при 25°С, см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65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62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 не менее 70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Температура хрупкости, °С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выше -17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выше -18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-20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Температура вспышки, °С,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230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Изменения в методике испытания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Изменение КиШ после прогрева , °С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более 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Метод не используется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Изменение массы образца после старения, %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более 0,6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более 0,7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 тонких пленках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Изменение температуры размягчения после старения, °С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более 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 тонких пленках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Температура хрупкости после старения, °С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15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17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Растворимость, %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менее 99,0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Содержание твердых парафинов, %,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Не более 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 Индекс пенетрации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От -1,0 до +1,0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От -1,0 до +1,0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8 Динамическая вязкость, Условие 1 (при 1,5 с  при 60 ЕС), Па·с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Набор статистики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5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9 Изменение динамической вязкости в результате сдвигового воздействия, Условие 2 (при 1,5 с  при 60°С), %, не более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Набор статистики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</a:rPr>
                        <a:t>10 Изменение динамической вязкости после старения, Условие 1 (при 1,5 с  при 60°С), Па·с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Набор статистики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5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11 Изменение динамической вязкости в результате сдвигового воздействия после старения, Условие 2 (при 1,5 с  при 60°С), %, не более</a:t>
                      </a: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Набор статистики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4594" marR="24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2875" cy="180975"/>
          </a:xfrm>
          <a:prstGeom prst="rect">
            <a:avLst/>
          </a:prstGeom>
          <a:noFill/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5" cy="180975"/>
          </a:xfrm>
          <a:prstGeom prst="rect">
            <a:avLst/>
          </a:prstGeom>
          <a:noFill/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5" cy="180975"/>
          </a:xfrm>
          <a:prstGeom prst="rect">
            <a:avLst/>
          </a:prstGeom>
          <a:noFill/>
        </p:spPr>
      </p:pic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2875" cy="180975"/>
          </a:xfrm>
          <a:prstGeom prst="rect">
            <a:avLst/>
          </a:prstGeom>
          <a:noFill/>
        </p:spPr>
      </p:pic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013742" y="28546"/>
            <a:ext cx="51165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Изменение нормативных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требований . Битум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368280"/>
          </a:xfrm>
        </p:spPr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Противоречия вызванные изменением НД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500042"/>
          <a:ext cx="8858312" cy="5694181"/>
        </p:xfrm>
        <a:graphic>
          <a:graphicData uri="http://schemas.openxmlformats.org/drawingml/2006/table">
            <a:tbl>
              <a:tblPr/>
              <a:tblGrid>
                <a:gridCol w="960676"/>
                <a:gridCol w="960676"/>
                <a:gridCol w="960225"/>
                <a:gridCol w="1261827"/>
                <a:gridCol w="1071570"/>
                <a:gridCol w="3643338"/>
              </a:tblGrid>
              <a:tr h="95724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Наименование конструктивна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До 01.09.2016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С 01.09.2016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Противоречия существующим требованиям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7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Основание</a:t>
                      </a:r>
                      <a:r>
                        <a:rPr lang="ru-RU" sz="1000" baseline="0" dirty="0" smtClean="0">
                          <a:latin typeface="Calibri"/>
                          <a:ea typeface="Calibri"/>
                          <a:cs typeface="Times New Roman"/>
                        </a:rPr>
                        <a:t> при проектировании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Наименование используемых материалов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НД к исходным материалам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НД к исходным материалам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4198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Основание, покрытие из материалов на органическом вяжущем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СНиП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2.05.02-85 (актуализированная редакция)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Асфальтобетон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9128;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ЩМА 31015-2002;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ОМС…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Щебень ГОСТ 8267-93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ГОСТ 32703-2014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критериев оценки прочности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методов испытаний 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Дополнительные показатели, не учтенные в существующих требованиях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Песок природный ГОСТ 8736-93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32824-2014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в методах оценки качественных показателей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Песок дробленый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31424-2010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32730-2014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МП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Р 52129-2003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32724-2014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БНД ГОСТ 22245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33133-2014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марок битума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198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Основание, покрытие, укрепление обочин из ЩПС 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25607-2009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Щебень 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ГОСТ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8267-93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32703-2014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критериев оценки прочности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Изменение методов испытаний 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Дополнительные показатели, не учтенные в существующих требованиях 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Песок природный 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ГОСТ 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8736-93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32824-2014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в методах оценки качественных показателей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Песок </a:t>
                      </a:r>
                      <a:r>
                        <a:rPr lang="ru-RU" sz="1000" dirty="0" smtClean="0">
                          <a:latin typeface="Calibri"/>
                          <a:ea typeface="Calibri"/>
                          <a:cs typeface="Times New Roman"/>
                        </a:rPr>
                        <a:t>Дробленый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ГОСТ 31424-2010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32730-2014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419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Бетон оснований, покрытий а/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, искусственных сооружений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СНиП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3.06.04 (актуализированная редакция)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26633-2012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Щебень ГОСТ 8267-93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ГОСТ 32703-2014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критериев оценки прочности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методов испытаний 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 Дополнительные показатели, не учтенные в существующих требованиях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Calibri"/>
                          <a:ea typeface="Calibri"/>
                          <a:cs typeface="Times New Roman"/>
                        </a:rPr>
                        <a:t>Песок природный ГОСТ 8736-93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ГОСТ 32824-2014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000" dirty="0" err="1">
                          <a:latin typeface="Calibri"/>
                          <a:ea typeface="Calibri"/>
                          <a:cs typeface="Times New Roman"/>
                        </a:rPr>
                        <a:t>гранулометрии</a:t>
                      </a: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85725" lvl="0" indent="-85725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73660" algn="l"/>
                        </a:tabLst>
                      </a:pPr>
                      <a:r>
                        <a:rPr lang="ru-RU" sz="1000" dirty="0">
                          <a:latin typeface="Calibri"/>
                          <a:ea typeface="Calibri"/>
                          <a:cs typeface="Times New Roman"/>
                        </a:rPr>
                        <a:t>Изменение в методах оценки качественных показателей</a:t>
                      </a:r>
                    </a:p>
                  </a:txBody>
                  <a:tcPr marL="29504" marR="295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025" algn="l"/>
              </a:tabLst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0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00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Изделия дорожные для технического обеспечения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692038"/>
              </p:ext>
            </p:extLst>
          </p:nvPr>
        </p:nvGraphicFramePr>
        <p:xfrm>
          <a:off x="857224" y="1571612"/>
          <a:ext cx="7929618" cy="4237989"/>
        </p:xfrm>
        <a:graphic>
          <a:graphicData uri="http://schemas.openxmlformats.org/drawingml/2006/table">
            <a:tbl>
              <a:tblPr/>
              <a:tblGrid>
                <a:gridCol w="3470001"/>
                <a:gridCol w="2173601"/>
                <a:gridCol w="800006"/>
                <a:gridCol w="1486010"/>
              </a:tblGrid>
              <a:tr h="31904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Обязательные требования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Добровольное </a:t>
                      </a:r>
                      <a:r>
                        <a:rPr lang="ru-RU" sz="1200" kern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использование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40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 ТС 014/2011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 «</a:t>
                      </a:r>
                      <a:r>
                        <a:rPr lang="ru-RU" sz="1000" kern="1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БЗиС</a:t>
                      </a:r>
                      <a:r>
                        <a:rPr lang="ru-RU" sz="1000" kern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61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ГОСТ 32955-2014 Дороги автомобильные общего пользования. Лотки дорожные водоотводные. Технические требования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Вновь созданные документ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</a:t>
                      </a:r>
                      <a:endParaRPr lang="ru-RU" sz="1200" dirty="0">
                        <a:highlight>
                          <a:srgbClr val="FFFF00"/>
                        </a:highligh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1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ГОСТ </a:t>
                      </a: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32871-2014 Дороги автомобильные общего пользования. Трубы дорожные водопропускные. Технические требования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СНиП 3.06.04-91 "Мосты и трубы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Иностранные стандарты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 ,ТУ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2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ГОСТ 32961-2014 Дороги автомобильные общего пользования. Камни бортовые. Технические требования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ГОСТ 6665-91 Камни бетонные и железобетонные бортовые. Технические условия</a:t>
                      </a: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5199" marR="85199" marT="42600" marB="426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ГОСТ 6665-91, ТУ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ГОСТ</a:t>
            </a:r>
            <a:r>
              <a:rPr lang="en-US" sz="2000" dirty="0" smtClean="0"/>
              <a:t> 32955-2014</a:t>
            </a:r>
            <a:r>
              <a:rPr lang="ru-RU" sz="2000" dirty="0" smtClean="0"/>
              <a:t> Дороги автомобильные общего пользования.</a:t>
            </a:r>
            <a:br>
              <a:rPr lang="ru-RU" sz="2000" dirty="0" smtClean="0"/>
            </a:br>
            <a:r>
              <a:rPr lang="ru-RU" sz="2000" dirty="0" smtClean="0"/>
              <a:t> Лотки дорожные водоотводные.</a:t>
            </a:r>
            <a:endParaRPr lang="ru-RU" sz="2000" dirty="0"/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00174"/>
            <a:ext cx="4781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929066"/>
            <a:ext cx="47339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857232"/>
            <a:ext cx="48672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214686"/>
            <a:ext cx="4714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518864" y="105981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«Соглашение о проведении согласованной политики в области стандартизации, метрологии и сертификации» от 13.03.1992 г. </a:t>
            </a:r>
            <a:endParaRPr lang="ru-RU" sz="2400" b="1" dirty="0">
              <a:solidFill>
                <a:srgbClr val="215F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3714752"/>
            <a:ext cx="771530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используют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действующих систем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стандартизации и метрологии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  развивают  их  применительно  к   рыночной   экономике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гармонизируя </a:t>
            </a:r>
            <a:r>
              <a:rPr lang="ru-RU" sz="1600" u="sng" dirty="0">
                <a:latin typeface="Arial" panose="020B0604020202020204" pitchFamily="34" charset="0"/>
                <a:cs typeface="Arial" panose="020B0604020202020204" pitchFamily="34" charset="0"/>
              </a:rPr>
              <a:t>с международными нормами и правилами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4786322"/>
            <a:ext cx="764386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признают действующие 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стандарты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«ГОСТ» в качестве межгосударственных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5357826"/>
            <a:ext cx="742955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сохраняют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аббревиатуру     "ГОСТ"     за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вновь вводимыми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межгосударственными   стандартами,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предусматривая  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гармонизацию 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их требований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 международными,  региональными и передовыми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национальными стандартами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1142976" y="2143116"/>
            <a:ext cx="7358114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4000" i="1" dirty="0" smtClean="0">
                <a:latin typeface="Arial" pitchFamily="34" charset="0"/>
                <a:cs typeface="Arial" pitchFamily="34" charset="0"/>
              </a:rPr>
              <a:t>Отмечая международный характер стандартизации, метрологии, сертификации и аккредитации в этих областях деятельности,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для обеспечения</a:t>
            </a:r>
            <a:r>
              <a:rPr lang="ru-RU" sz="4000" i="1" dirty="0" smtClean="0">
                <a:latin typeface="Arial" pitchFamily="34" charset="0"/>
                <a:cs typeface="Arial" pitchFamily="34" charset="0"/>
              </a:rPr>
              <a:t> совместимости, взаимозаменяемости продукции, ее безопасности для жизни и здоровья человека, охраны окружающей среды </a:t>
            </a:r>
          </a:p>
          <a:p>
            <a:pPr algn="l"/>
            <a:endParaRPr lang="ru-RU" sz="4000" i="1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4000" i="1" dirty="0" smtClean="0">
                <a:latin typeface="Arial" pitchFamily="34" charset="0"/>
                <a:cs typeface="Arial" pitchFamily="34" charset="0"/>
              </a:rPr>
              <a:t>СТОРОНЫ …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7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Трубы водопропускные</a:t>
            </a:r>
            <a:endParaRPr lang="ru-RU" sz="2000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438275"/>
            <a:ext cx="5629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643469"/>
              </p:ext>
            </p:extLst>
          </p:nvPr>
        </p:nvGraphicFramePr>
        <p:xfrm>
          <a:off x="500034" y="500042"/>
          <a:ext cx="8429685" cy="5933667"/>
        </p:xfrm>
        <a:graphic>
          <a:graphicData uri="http://schemas.openxmlformats.org/drawingml/2006/table">
            <a:tbl>
              <a:tblPr/>
              <a:tblGrid>
                <a:gridCol w="3353330"/>
                <a:gridCol w="2894751"/>
                <a:gridCol w="467091"/>
                <a:gridCol w="1714513"/>
              </a:tblGrid>
              <a:tr h="50987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 ТС 014/2011 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 «</a:t>
                      </a:r>
                      <a:r>
                        <a:rPr lang="ru-RU" sz="10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БЗиС</a:t>
                      </a: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Иные обязательные  документы используемые  на основании законодательных актов РФ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32731-2014. Дороги автомобильные общего пользования. Требования к проведению строительного контроля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ОДМ 218.7.001-2009 Рекомендации по осуществлению строительного контроля на федеральных автомобильных дорогах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Международные стандарты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92075" indent="0">
                        <a:lnSpc>
                          <a:spcPct val="115000"/>
                        </a:lnSpc>
                        <a:spcAft>
                          <a:spcPts val="1000"/>
                        </a:spcAft>
                        <a:tabLst/>
                      </a:pPr>
                      <a:r>
                        <a:rPr lang="ru-RU" sz="1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Положение о проведении строительного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контроля при осуществлении строительства, реконструкции капитального ремонта объектов капитального строительства (Пост. </a:t>
                      </a:r>
                      <a:r>
                        <a:rPr lang="ru-RU" sz="1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Пр.-ва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РФ от 21.06.2010</a:t>
                      </a:r>
                    </a:p>
                    <a:p>
                      <a:pPr marL="92075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РД-11-02-2006 «Требования к ведению исполнительной документации», </a:t>
                      </a:r>
                    </a:p>
                    <a:p>
                      <a:pPr marL="92075" inden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РД 11-05-2007 «Порядок ведения общего журнала работ»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32755-2014. Дороги автомобильные общего пользования. Требования к проведению приемки в эксплуатацию выполненных работ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 стандарты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32756-2014. Дороги автомобильные общего пользования. Требования к проведению промежуточной приемки выполненных работ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Порядок</a:t>
                      </a:r>
                      <a:r>
                        <a:rPr lang="ru-RU" sz="1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промежуточной приемки работ при строительстве и реконструкции автомобильных дорог (</a:t>
                      </a:r>
                      <a:r>
                        <a:rPr lang="ru-RU" sz="10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Росавтодор</a:t>
                      </a:r>
                      <a:r>
                        <a:rPr lang="ru-RU" sz="1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</a:t>
                      </a:r>
                      <a:r>
                        <a:rPr lang="ru-RU" sz="1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стандарты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7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32867-2014. Дороги автомобильные общего пользования. Организация строительства. Общие требования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СНиП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12-01-2004 "Организация строительства"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стандарты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33161-2014. Дороги автомобильные общего пользования. Требования к проведению диагностики и паспортизации искусственных сооружений на автомобильных дорогах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ОДН 218.0.006-2002. "Правила диагностики и оценки состояния автомобильных дорог"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документы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7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33180-2014. Дороги автомобильные общего пользования. Требования к уровню летнего содержания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ОДМ 218.0.000-2003 "Руководство по оценке уровня содержания автомобильных дорог (Временное)"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стандарты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ОДМ 218.0.000-2003</a:t>
                      </a:r>
                      <a:endParaRPr lang="ru-RU" sz="1000" dirty="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33181-2014. Дороги автомобильные общего пользования. Требования к уровню зимнего содержания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ОДМ 218.0.000-2003 "Руководство по оценке уровня содержания автомобильных дорог (Временное)"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стандарты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ОДМ 218.0.000-2003 </a:t>
                      </a:r>
                      <a:endParaRPr lang="ru-RU" sz="1000" dirty="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7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0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ГОСТ 33388-2015. Дороги автомобильные общего пользования. Требования к проведению диагностики и паспортизации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ОДН 218.0.006-2002. "Правила диагностики и оценки состояния автомобильных дорог"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Иностранные </a:t>
                      </a:r>
                      <a:r>
                        <a:rPr lang="ru-RU" sz="1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стандарты</a:t>
                      </a: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48" marR="34548" marT="17274" marB="172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ОДН 218.0.006-2002</a:t>
                      </a:r>
                      <a:endParaRPr lang="ru-RU" sz="1000" dirty="0">
                        <a:highlight>
                          <a:srgbClr val="FFFF00"/>
                        </a:highligh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2096517" y="28545"/>
            <a:ext cx="49509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НД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используемые при оценке соответствия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16913" y="6356350"/>
            <a:ext cx="369887" cy="365125"/>
          </a:xfrm>
        </p:spPr>
        <p:txBody>
          <a:bodyPr/>
          <a:lstStyle/>
          <a:p>
            <a:pPr>
              <a:defRPr/>
            </a:pPr>
            <a:fld id="{EA130776-6074-46D6-AE3F-DD487867BBCD}" type="slidenum">
              <a:rPr lang="ru-RU" i="1" smtClean="0"/>
              <a:pPr>
                <a:defRPr/>
              </a:pPr>
              <a:t>42</a:t>
            </a:fld>
            <a:endParaRPr lang="ru-RU" i="1" dirty="0"/>
          </a:p>
        </p:txBody>
      </p:sp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519113" y="1682219"/>
            <a:ext cx="82804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39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9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9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9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975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9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9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9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975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Требования к покрытию проезжей части</a:t>
            </a:r>
          </a:p>
          <a:p>
            <a:pPr algn="just" eaLnBrk="1" hangingPunct="1">
              <a:spcBef>
                <a:spcPts val="1200"/>
              </a:spcBef>
              <a:buFontTx/>
              <a:buNone/>
              <a:defRPr/>
            </a:pPr>
            <a:r>
              <a:rPr lang="ru-RU" altLang="ru-RU" sz="2000" b="1" dirty="0" smtClean="0">
                <a:latin typeface="+mn-lt"/>
              </a:rPr>
              <a:t>	</a:t>
            </a:r>
            <a:endParaRPr lang="ru-RU" altLang="ru-RU" sz="2000" b="1" dirty="0">
              <a:latin typeface="+mn-lt"/>
            </a:endParaRPr>
          </a:p>
        </p:txBody>
      </p:sp>
      <p:sp>
        <p:nvSpPr>
          <p:cNvPr id="6" name="Rectangle 9"/>
          <p:cNvSpPr>
            <a:spLocks/>
          </p:cNvSpPr>
          <p:nvPr/>
        </p:nvSpPr>
        <p:spPr bwMode="auto">
          <a:xfrm>
            <a:off x="785786" y="1000108"/>
            <a:ext cx="7786742" cy="64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 defTabSz="54000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Эксплуатационные требования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ГОСТ 33220-2015 Покрытие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проезжей части</a:t>
            </a:r>
          </a:p>
          <a:p>
            <a:pPr marL="0" indent="0" algn="r" defTabSz="540000"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124073"/>
              </p:ext>
            </p:extLst>
          </p:nvPr>
        </p:nvGraphicFramePr>
        <p:xfrm>
          <a:off x="1071538" y="2071678"/>
          <a:ext cx="7127875" cy="4191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971"/>
                <a:gridCol w="1593819"/>
                <a:gridCol w="1195695"/>
                <a:gridCol w="1195695"/>
                <a:gridCol w="1195695"/>
              </a:tblGrid>
              <a:tr h="6539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 дефекта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Уровень эксплуатационного состояния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Категория дороги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Размер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 устранения, сут., не более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1031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effectLst/>
                        </a:rPr>
                        <a:t>Покрытие дорожных одежд капитального и облегченного типов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713">
                <a:tc rowSpan="4">
                  <a:txBody>
                    <a:bodyPr/>
                    <a:lstStyle/>
                    <a:p>
                      <a:pPr indent="270510" algn="just">
                        <a:lnSpc>
                          <a:spcPts val="11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indent="270510" algn="just">
                        <a:lnSpc>
                          <a:spcPts val="11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Отдельная </a:t>
                      </a:r>
                      <a:r>
                        <a:rPr lang="ru-RU" sz="1200" dirty="0">
                          <a:effectLst/>
                        </a:rPr>
                        <a:t>выбоина или пролом глубиной 5 см и более, площадью, м</a:t>
                      </a:r>
                      <a:r>
                        <a:rPr lang="ru-RU" sz="1200" baseline="30000" dirty="0">
                          <a:effectLst/>
                        </a:rPr>
                        <a:t>2</a:t>
                      </a:r>
                      <a:r>
                        <a:rPr lang="ru-RU" sz="1200" dirty="0">
                          <a:effectLst/>
                        </a:rPr>
                        <a:t>, </a:t>
                      </a:r>
                      <a:r>
                        <a:rPr lang="ru-RU" sz="1200" dirty="0" smtClean="0">
                          <a:effectLst/>
                        </a:rPr>
                        <a:t>не</a:t>
                      </a:r>
                      <a:r>
                        <a:rPr lang="ru-RU" sz="1200" baseline="0" dirty="0" smtClean="0">
                          <a:effectLst/>
                        </a:rPr>
                        <a:t> менее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А, </a:t>
                      </a: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Б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0,09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В, </a:t>
                      </a:r>
                      <a:r>
                        <a:rPr lang="en-US" sz="1200" dirty="0">
                          <a:effectLst/>
                        </a:rPr>
                        <a:t>II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III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V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rowSpan="3">
                  <a:txBody>
                    <a:bodyPr/>
                    <a:lstStyle/>
                    <a:p>
                      <a:pPr indent="270510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indent="270510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Колея </a:t>
                      </a:r>
                      <a:r>
                        <a:rPr lang="ru-RU" sz="1200" dirty="0">
                          <a:effectLst/>
                        </a:rPr>
                        <a:t>глубиной, см, более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–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А, </a:t>
                      </a: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Б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2,5 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нормируется*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1, 2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В -</a:t>
                      </a:r>
                      <a:r>
                        <a:rPr lang="en-US" sz="1200" dirty="0">
                          <a:effectLst/>
                        </a:rPr>
                        <a:t> I</a:t>
                      </a:r>
                      <a:r>
                        <a:rPr lang="ru-RU" sz="1200" dirty="0">
                          <a:effectLst/>
                        </a:rPr>
                        <a:t>V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3, 4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4,0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313">
                <a:tc rowSpan="3">
                  <a:txBody>
                    <a:bodyPr/>
                    <a:lstStyle/>
                    <a:p>
                      <a:pPr indent="270510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200" spc="20" dirty="0" smtClean="0">
                        <a:effectLst/>
                      </a:endParaRPr>
                    </a:p>
                    <a:p>
                      <a:pPr indent="270510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spc="20" dirty="0" smtClean="0">
                          <a:effectLst/>
                        </a:rPr>
                        <a:t>Сдвиг</a:t>
                      </a:r>
                      <a:r>
                        <a:rPr lang="ru-RU" sz="1200" spc="20" dirty="0">
                          <a:effectLst/>
                        </a:rPr>
                        <a:t>, волна </a:t>
                      </a:r>
                      <a:r>
                        <a:rPr lang="ru-RU" sz="1200" dirty="0">
                          <a:effectLst/>
                        </a:rPr>
                        <a:t>глубиной, см, более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Для всех уровней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А –  </a:t>
                      </a:r>
                      <a:r>
                        <a:rPr lang="en-US" sz="1200" dirty="0">
                          <a:effectLst/>
                        </a:rPr>
                        <a:t>II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7**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III</a:t>
                      </a:r>
                      <a:r>
                        <a:rPr lang="ru-RU" sz="1200" dirty="0">
                          <a:effectLst/>
                        </a:rPr>
                        <a:t>, 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5,0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222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r>
                        <a:rPr lang="ru-RU" sz="1200" dirty="0">
                          <a:effectLst/>
                        </a:rPr>
                        <a:t>V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 anchor="ctr"/>
                </a:tc>
              </a:tr>
              <a:tr h="852199">
                <a:tc gridSpan="5">
                  <a:txBody>
                    <a:bodyPr/>
                    <a:lstStyle/>
                    <a:p>
                      <a:pPr indent="450215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indent="450215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*</a:t>
                      </a:r>
                      <a:r>
                        <a:rPr lang="ru-RU" sz="1100" dirty="0">
                          <a:effectLst/>
                        </a:rPr>
                        <a:t>Срок устранения по национальным стандартам государств – участников Соглашения при осуществлении капитального ремонта и ремонта дорог.</a:t>
                      </a:r>
                    </a:p>
                    <a:p>
                      <a:pPr indent="450215"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**</a:t>
                      </a:r>
                      <a:r>
                        <a:rPr lang="ru-RU" sz="1100" dirty="0">
                          <a:effectLst/>
                        </a:rPr>
                        <a:t>Срок устранения для дорог с уровнями эксплуатационного состояния определяют по национальным стандартам государств – участников Соглашения.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1" marR="6857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04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9375"/>
            <a:ext cx="8229600" cy="1143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ГОСТ 32729-2014 «Дороги автомобильные общего пользования. Метод измерения упругого прогиба нежестких дорожных одежд для определения прочности»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4249"/>
            <a:ext cx="8409008" cy="5578475"/>
          </a:xfrm>
        </p:spPr>
        <p:txBody>
          <a:bodyPr numCol="1">
            <a:normAutofit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Методы измерения упругого прогиба для определения прочности нежестких дорожных одежд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1) Статические – упругий прогиб от действия статической нагрузки (нагрузочная плита или колеса грузового автомобиля)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Псевдостатические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 -  измерение упругого прогиба при помощи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дефлектографов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под колесом движущегося автомобиля на скорости 3-5 км/ч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3) Динамические – измерение упругого прогиба под действием кратковременной нагрузки порядка 0,03-0,05 с, передаваемой через нагрузочную плиту или колесо автомобиля.</a:t>
            </a: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Длиннобазовый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прогибомер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	              Схема измерения ДБ              	            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Дефлектограф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Lacrois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Установка УДН-НК                                 Установка Дина-3М	    Установка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FWD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ГК «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Автодор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43</a:t>
            </a:fld>
            <a:endParaRPr lang="ru-RU"/>
          </a:p>
        </p:txBody>
      </p:sp>
      <p:pic>
        <p:nvPicPr>
          <p:cNvPr id="5" name="Рисунок 4" descr="Figure 3. Benkelman beam in use.">
            <a:hlinkClick r:id="rId2" tooltip="Figure 3. Benkelman beam in use.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520" y="3402307"/>
            <a:ext cx="1688399" cy="130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gorskiymy\Рабочий стол\clip_image002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6430" y="3311243"/>
            <a:ext cx="2071868" cy="1305528"/>
          </a:xfrm>
          <a:prstGeom prst="rect">
            <a:avLst/>
          </a:prstGeom>
          <a:noFill/>
        </p:spPr>
      </p:pic>
      <p:pic>
        <p:nvPicPr>
          <p:cNvPr id="7" name="Рисунок 6" descr="C:\Documents and Settings\gorskiymy\Рабочий стол\clip_image0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4520" y="5320856"/>
            <a:ext cx="1691451" cy="1234757"/>
          </a:xfrm>
          <a:prstGeom prst="rect">
            <a:avLst/>
          </a:prstGeom>
          <a:noFill/>
        </p:spPr>
      </p:pic>
      <p:pic>
        <p:nvPicPr>
          <p:cNvPr id="8" name="Рисунок 7" descr="C:\Documents and Settings\gorskiymy\Рабочий стол\clip_image002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2734" y="5320856"/>
            <a:ext cx="1223666" cy="1234757"/>
          </a:xfrm>
          <a:prstGeom prst="rect">
            <a:avLst/>
          </a:prstGeom>
          <a:noFill/>
        </p:spPr>
      </p:pic>
      <p:pic>
        <p:nvPicPr>
          <p:cNvPr id="9" name="Рисунок 8" descr="C:\Users\Михаил\Desktop\фото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114" y="5246030"/>
            <a:ext cx="1098751" cy="130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Михаил\Desktop\прогиб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4894" y="3402307"/>
            <a:ext cx="2404494" cy="121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1071538" y="5214950"/>
            <a:ext cx="1928826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1538" y="5286388"/>
            <a:ext cx="1928826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3786182" y="5286388"/>
            <a:ext cx="1928826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14744" y="5357826"/>
            <a:ext cx="1928826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 flipV="1">
            <a:off x="6357950" y="3357562"/>
            <a:ext cx="1928826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57950" y="3429000"/>
            <a:ext cx="1928826" cy="12858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2500"/>
            <a:ext cx="8229600" cy="1098741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документы, регламентирующие методы измерения упругого прогиба в странах-членах Таможенного союза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16" y="1621241"/>
            <a:ext cx="8750596" cy="5622734"/>
          </a:xfrm>
        </p:spPr>
        <p:txBody>
          <a:bodyPr>
            <a:noAutofit/>
          </a:bodyPr>
          <a:lstStyle/>
          <a:p>
            <a:pPr lvl="0"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 Российской Федерации: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1) ОДН 218.1.052-2002 «Оценка прочности нежестких дорожных одежд»;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2) ОДМ 218.2.024-2012 «Методические рекомендации по оценке прочности нежестких дорожных одежд»;</a:t>
            </a:r>
          </a:p>
          <a:p>
            <a:pPr lvl="0"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 Республике Беларусь:</a:t>
            </a:r>
          </a:p>
          <a:p>
            <a:pPr lvl="0"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1)СТБ 1566-2005 «Дороги автомобильные. Методы испытаний»;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2) ДМД 02191.5.008-2009 «Рекомендации по оценке прочности дорожных одежд по чаше прогиба»</a:t>
            </a:r>
          </a:p>
          <a:p>
            <a:pPr lvl="0"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 Республике Казахстан: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1) СТ РК 1293-2004 «Дороги автомобильные и аэродромы. Методы определения модуля упругости дорожных одежд нежесткого типа и их классификация»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2) СТ РК 1377-2005 «Дороги автомобильные и аэродромы. Методы определения модуля упругости нежестких дорожных одежд установками динамического нагружения».</a:t>
            </a:r>
          </a:p>
          <a:p>
            <a:pPr indent="0" algn="just"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Недостатки указанных нормативно-технических документов:</a:t>
            </a:r>
          </a:p>
          <a:p>
            <a:pPr indent="0" algn="just"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Большинство документов ориентированы либо на морально устаревшие установки, либо вообще не содержат требований к применяемому оборудованию и методике измерения</a:t>
            </a:r>
          </a:p>
          <a:p>
            <a:pPr indent="0" algn="just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За основу при разработке проекта ГОСТ были взяты документы, ориентированные на измерение упругого прогиба установками кратковременного с измерением параметров чаши прогиба:</a:t>
            </a:r>
          </a:p>
          <a:p>
            <a:pPr indent="0" algn="just"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AASHTO T 256-01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Standard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Method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Test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for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Pavement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Deflection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Measurements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(«Стандартный метод измерения упругого прогиба нежестких дорожных одежд»)</a:t>
            </a:r>
          </a:p>
          <a:p>
            <a:pPr indent="0" algn="just">
              <a:buFontTx/>
              <a:buChar char="-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ДМД 02191.5.008-2009 «Рекомендации по оценке прочности дорожных одежд по чаше прогиба»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9609" y="773954"/>
            <a:ext cx="8357191" cy="6069271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Область применения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Стандарт распространяется на метод измерения упругого прогиба нежестких дорожных одежд автомобильных дорог общего пользования динамическим и статическим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 Полученные результаты измерений могут быть применены для дальнейшей оценки прочности нежестких дорожных одежд.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средствам измерений и вспомогательным устройствам 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 качестве испытательной установки используется установка динамического нагружения падающим грузом, создающая требуемую нагрузку на дорожное покрытие с точностью до 0,1 кН, и включающая в себя: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нагрузочную плиту (жесткий штамп), выполненную из металла, диаметром не менее 300 мм;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измеритель нагрузки, фиксирующий прилагаемую нагрузку с погрешностью не более 0,1 кН;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 измерители прогиба (датчики-геофоны) с погрешностью не более 0,1 мм в количестве не менее 7 шт. Первый измеритель прогиба располагают в центре нагрузочной плиты, таким образом, чтобы вертикальное перемещение нагрузочной плиты в момент приложения нагрузки не оказывало влияние на измерение прогиба. Остальные измерители прогиба монтируют на балке. Расстояние между смежными измерителями прогиба должно составлять (300 ± 5) мм. При использовании большего количества измерителей прогиба, семь из них должны быть расположены, как указано выше, остальные – в зависимости от поставленной измерительной задачи.</a:t>
            </a:r>
          </a:p>
          <a:p>
            <a:pPr indent="0" algn="just">
              <a:buNone/>
            </a:pP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5" name="Picture 4" descr="C:\Users\Михаил\Desktop\презентация питер\разное\проги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455" y="4251365"/>
            <a:ext cx="5479495" cy="2601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463516" cy="6000792"/>
          </a:xfrm>
        </p:spPr>
        <p:txBody>
          <a:bodyPr>
            <a:normAutofit lnSpcReduction="10000"/>
          </a:bodyPr>
          <a:lstStyle/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условиям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-Измерения проводят при температуре окружающего воздуха выше 0˚С.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-Температура слоев дорожного покрытия при проведении измерений должна быть в пределах от 5 °С до 40 °С.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-Не допускается проведение измерений при наличии каких-либо загрязнений, повреждений и локальных деформаций дорожного покрытия, приводящих к неполному контакту поверхности нагрузочной плиты с поверхностью дорожного покрытия и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колейности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на покрытии более 10 мм.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-Измерения допускается проводить в месте, в котором от ближайшего измерителя прогиба до поперечной трещины дорожного покрытия не менее 2,0 м. При невозможности соблюдения данного условия, необходимо сделать соответствующую запись о наличии поперечных трещин и их местоположении относительно измерителей прогиба в протоколе испытаний.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-При проведении измерений запрещается применять буксирующий автомобиль с нагрузкой на заднюю ось более 5 тонн.</a:t>
            </a:r>
          </a:p>
          <a:p>
            <a:pPr indent="0" algn="just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Порядок проведения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проведении измерений настраивают оборудование на требуемую нагрузку, равную половине расчетной нагрузке на ось.</a:t>
            </a: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 случае необходимости моделирования иных осевых нагрузок, заданная нагрузка на дорожное покрытие вычисляется в килоньютонах (кН) и рассчитывается как половина расчетной нагрузки на ось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Располагают нагрузочную плиту на покрытии, располагают балку с измерителями прогиба в направлении движения на измеряемой полосе движения, выполняют пробное нагружение и серию из трех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нагружений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Значения прогибов на каждом измерителе прогиба вычисляют как среднеарифметическое значение трех измерений без учета пробного нагружения. </a:t>
            </a: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971840"/>
              </p:ext>
            </p:extLst>
          </p:nvPr>
        </p:nvGraphicFramePr>
        <p:xfrm>
          <a:off x="1928794" y="3500438"/>
          <a:ext cx="5645890" cy="14940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22945"/>
                <a:gridCol w="2822945"/>
              </a:tblGrid>
              <a:tr h="4896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Расчетная нагрузка на ось, кН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Заданная нагрузка на дорожное покрытие, кН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30,0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115,0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57,5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130,0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Arial" pitchFamily="34" charset="0"/>
                          <a:cs typeface="Arial" pitchFamily="34" charset="0"/>
                        </a:rPr>
                        <a:t>65,0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6447" y="740121"/>
            <a:ext cx="8644269" cy="6551354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Приложение</a:t>
            </a:r>
          </a:p>
          <a:p>
            <a:pPr indent="0" algn="ctr"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Приложение содержит справочные сведения о методе измерения упругого прогиба статическим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нагружением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indent="0" algn="ctr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Требования к средствам измерений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 выполнении измерений применяют следующие средства измерений, вспомогательные устройства и реактивы: - установка испытательная, включающая: 1) гибкий штамп (Спаренное заднее колесо двухосного автомобиля) с нагрузкой (50,0 ± 0,5) кН, эквивалентным диаметром отпечатка на дорожном покрытии (330 ± 30) мм и давлением в колесе (0,60 ± 0,05)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Мпа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2)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прогибомер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длиннобазовый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с диапазоном измерения прогибов от 0 до 10 мм, погрешностью измерения 0,02 мм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3) индикатор часового типа ИЧ по ГОСТ 577 с диапазоном измерения от 0 до 10 мм, ценой деления 0,01 мм</a:t>
            </a:r>
          </a:p>
          <a:p>
            <a:pPr indent="0" algn="ctr">
              <a:buNone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Проведение испытаний 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устанавливают опору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прогибомера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по центру гибкого штампа; 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устанавливают опорную подкладку под стержень индикатора часового типа таким образом, чтобы показания на шкале были в пределах от 0,2 до 0,7 мм;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выдерживают  гибкий  штамп  на  точке до стабилизации показаний индикатора i0; 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фиксируют значение отсчета с точностью до 0,01 мм;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продвигают гибкий штамп вперед на расстояние не менее 5,0 м;</a:t>
            </a:r>
          </a:p>
          <a:p>
            <a:pPr indent="0" algn="just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- ждут пока показания индикатора i1 стабилизируются; </a:t>
            </a:r>
          </a:p>
          <a:p>
            <a:pPr indent="0" algn="just">
              <a:buFontTx/>
              <a:buChar char="-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фиксируют значение отсчета с точностью до 0,01 мм.</a:t>
            </a:r>
          </a:p>
          <a:p>
            <a:pPr indent="0" algn="just">
              <a:buFontTx/>
              <a:buChar char="-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indent="0" algn="just"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B3DD-87C3-2F4C-9EFF-9ABC2975F844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5" name="Picture 3" descr="C:\Users\Михаил\Desktop\Презентация Росавтодор\Проги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401" y="5465822"/>
            <a:ext cx="3302850" cy="1322305"/>
          </a:xfrm>
          <a:prstGeom prst="rect">
            <a:avLst/>
          </a:prstGeom>
          <a:noFill/>
        </p:spPr>
      </p:pic>
      <p:pic>
        <p:nvPicPr>
          <p:cNvPr id="6" name="Picture 4" descr="C:\Users\Михаил\Desktop\Презентация Росавтодор\форму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5768952"/>
            <a:ext cx="4705350" cy="1019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147248" cy="57606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Государственный контроль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504056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/>
              <a:t>Государственный контроль за соблюдением требований </a:t>
            </a:r>
            <a:r>
              <a:rPr lang="ru-RU" dirty="0" smtClean="0"/>
              <a:t>технического регламента </a:t>
            </a:r>
            <a:r>
              <a:rPr lang="ru-RU" dirty="0"/>
              <a:t>осуществляется органом государственного надзора в сфере автомобильных дорог </a:t>
            </a:r>
            <a:r>
              <a:rPr lang="ru-RU" dirty="0" smtClean="0"/>
              <a:t>в порядке, установленном </a:t>
            </a:r>
            <a:r>
              <a:rPr lang="ru-RU" dirty="0"/>
              <a:t>законодательством </a:t>
            </a:r>
            <a:r>
              <a:rPr lang="ru-RU" dirty="0" smtClean="0"/>
              <a:t>государств-членов </a:t>
            </a:r>
            <a:r>
              <a:rPr lang="ru-RU" dirty="0"/>
              <a:t>Таможенного </a:t>
            </a:r>
            <a:r>
              <a:rPr lang="ru-RU" dirty="0" smtClean="0"/>
              <a:t>союза (</a:t>
            </a:r>
            <a:r>
              <a:rPr lang="ru-RU" b="1" dirty="0" smtClean="0"/>
              <a:t>постановление Правительства РФ № 1443 от 22 декабря 2014 года</a:t>
            </a:r>
            <a:r>
              <a:rPr lang="ru-RU" dirty="0" smtClean="0"/>
              <a:t>)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Органами, ответственными за осуществление государственного контроля за соблюдением требований технического регламента в РФ являются:</a:t>
            </a:r>
          </a:p>
          <a:p>
            <a:r>
              <a:rPr lang="ru-RU" dirty="0" smtClean="0"/>
              <a:t>при изысканиях и проектировании для строительства – </a:t>
            </a:r>
            <a:r>
              <a:rPr lang="ru-RU" b="1" dirty="0" smtClean="0"/>
              <a:t>Минстрой России</a:t>
            </a:r>
            <a:endParaRPr lang="ru-RU" b="1" dirty="0"/>
          </a:p>
          <a:p>
            <a:pPr algn="just"/>
            <a:r>
              <a:rPr lang="ru-RU" dirty="0" smtClean="0"/>
              <a:t>при строительстве и реконструкции федеральных автодорог – </a:t>
            </a:r>
            <a:r>
              <a:rPr lang="ru-RU" b="1" dirty="0" err="1" smtClean="0"/>
              <a:t>Ростехнадзор</a:t>
            </a:r>
            <a:r>
              <a:rPr lang="ru-RU" dirty="0" smtClean="0"/>
              <a:t> </a:t>
            </a:r>
            <a:r>
              <a:rPr lang="ru-RU" u="sng" dirty="0" smtClean="0"/>
              <a:t>в форме федерального государственного строительного надзора</a:t>
            </a:r>
          </a:p>
          <a:p>
            <a:pPr algn="just"/>
            <a:r>
              <a:rPr lang="ru-RU" dirty="0"/>
              <a:t>п</a:t>
            </a:r>
            <a:r>
              <a:rPr lang="ru-RU" dirty="0" smtClean="0"/>
              <a:t>ри ремонте и содержании федеральных автомобильных дорог – </a:t>
            </a:r>
            <a:r>
              <a:rPr lang="ru-RU" b="1" dirty="0" err="1" smtClean="0"/>
              <a:t>Ространснадзор</a:t>
            </a:r>
            <a:r>
              <a:rPr lang="ru-RU" dirty="0" smtClean="0"/>
              <a:t> в форме </a:t>
            </a:r>
            <a:r>
              <a:rPr lang="ru-RU" dirty="0"/>
              <a:t>федерального государственного </a:t>
            </a:r>
            <a:r>
              <a:rPr lang="ru-RU" dirty="0" smtClean="0"/>
              <a:t>транспортного надзора</a:t>
            </a:r>
          </a:p>
          <a:p>
            <a:pPr algn="just"/>
            <a:r>
              <a:rPr lang="ru-RU" dirty="0" smtClean="0"/>
              <a:t>на автомобильных дорогах регионального, межмуниципального и местного значения – определяются органами исполнительной власти субъектов Российской Федерации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4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61675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Административные правонарушения в области технического регулирования (статья14.43 КоАП)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3641" y="1796038"/>
            <a:ext cx="820891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Нарушение требований технических регламентов влечет административный штраф на должностных лиц от 10 до 20 тысяч рублей, на юридических лиц – </a:t>
            </a:r>
            <a:r>
              <a:rPr lang="ru-RU" b="1" dirty="0" smtClean="0"/>
              <a:t>от 100 до 300 тысяч рублей</a:t>
            </a:r>
            <a:r>
              <a:rPr lang="ru-RU" dirty="0" smtClean="0"/>
              <a:t>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/>
              <a:t>Нарушение требований технических регламентов </a:t>
            </a:r>
            <a:r>
              <a:rPr lang="ru-RU" dirty="0" smtClean="0"/>
              <a:t>повлекшее причинение вреда  жизни, здоровью или имуществу влечет </a:t>
            </a:r>
            <a:r>
              <a:rPr lang="ru-RU" dirty="0"/>
              <a:t>административный штраф на должностных лиц от </a:t>
            </a:r>
            <a:r>
              <a:rPr lang="ru-RU" dirty="0" smtClean="0"/>
              <a:t>20 до 30 (150 </a:t>
            </a:r>
            <a:r>
              <a:rPr lang="ru-RU" dirty="0"/>
              <a:t>до </a:t>
            </a:r>
            <a:r>
              <a:rPr lang="ru-RU" dirty="0" smtClean="0"/>
              <a:t>200) </a:t>
            </a:r>
            <a:r>
              <a:rPr lang="ru-RU" dirty="0"/>
              <a:t>тысяч рублей, на юридических лиц – от </a:t>
            </a:r>
            <a:r>
              <a:rPr lang="ru-RU" b="1" dirty="0"/>
              <a:t>3</a:t>
            </a:r>
            <a:r>
              <a:rPr lang="ru-RU" b="1" dirty="0" smtClean="0"/>
              <a:t>00 (400) до 600 </a:t>
            </a:r>
            <a:r>
              <a:rPr lang="ru-RU" b="1" dirty="0"/>
              <a:t>тысяч </a:t>
            </a:r>
            <a:r>
              <a:rPr lang="ru-RU" b="1" dirty="0" smtClean="0"/>
              <a:t>рублей с конфискацией </a:t>
            </a:r>
            <a:r>
              <a:rPr lang="ru-RU" dirty="0" smtClean="0"/>
              <a:t>предметов административного правонарушения;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Повторное нарушение </a:t>
            </a:r>
            <a:r>
              <a:rPr lang="ru-RU" dirty="0"/>
              <a:t>требований технических </a:t>
            </a:r>
            <a:r>
              <a:rPr lang="ru-RU" dirty="0" smtClean="0"/>
              <a:t>регламентов повлекшее </a:t>
            </a:r>
            <a:r>
              <a:rPr lang="ru-RU" dirty="0"/>
              <a:t>причинение вреда  жизни, здоровью или имуществу</a:t>
            </a:r>
            <a:r>
              <a:rPr lang="ru-RU" dirty="0" smtClean="0"/>
              <a:t> </a:t>
            </a:r>
            <a:r>
              <a:rPr lang="ru-RU" dirty="0"/>
              <a:t>влечет административный штраф на должностных лиц от </a:t>
            </a:r>
            <a:r>
              <a:rPr lang="ru-RU" dirty="0" smtClean="0"/>
              <a:t>30 до 40 (200 </a:t>
            </a:r>
            <a:r>
              <a:rPr lang="ru-RU" dirty="0"/>
              <a:t>до </a:t>
            </a:r>
            <a:r>
              <a:rPr lang="ru-RU" dirty="0" smtClean="0"/>
              <a:t>400) </a:t>
            </a:r>
            <a:r>
              <a:rPr lang="ru-RU" dirty="0"/>
              <a:t>тысяч рублей, на юридических лиц – </a:t>
            </a:r>
            <a:r>
              <a:rPr lang="ru-RU" b="1" dirty="0"/>
              <a:t>от </a:t>
            </a:r>
            <a:r>
              <a:rPr lang="ru-RU" b="1" dirty="0" smtClean="0"/>
              <a:t>700 </a:t>
            </a:r>
            <a:r>
              <a:rPr lang="ru-RU" b="1" dirty="0"/>
              <a:t>до </a:t>
            </a:r>
            <a:r>
              <a:rPr lang="ru-RU" b="1" dirty="0" smtClean="0"/>
              <a:t>1000 </a:t>
            </a:r>
            <a:r>
              <a:rPr lang="ru-RU" b="1" dirty="0"/>
              <a:t>тысяч </a:t>
            </a:r>
            <a:r>
              <a:rPr lang="ru-RU" b="1" dirty="0" smtClean="0"/>
              <a:t>рублей с </a:t>
            </a:r>
            <a:r>
              <a:rPr lang="ru-RU" b="1" dirty="0"/>
              <a:t>конфискацией</a:t>
            </a:r>
            <a:r>
              <a:rPr lang="ru-RU" dirty="0"/>
              <a:t> предметов административного </a:t>
            </a:r>
            <a:r>
              <a:rPr lang="ru-RU" dirty="0" smtClean="0"/>
              <a:t>правонарушения</a:t>
            </a:r>
            <a:r>
              <a:rPr lang="ru-RU" dirty="0"/>
              <a:t> </a:t>
            </a:r>
            <a:r>
              <a:rPr lang="ru-RU" dirty="0" smtClean="0"/>
              <a:t>или административное приостановление деятельности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9452" y="857232"/>
            <a:ext cx="91421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Государственная система нормативных документов в РФ </a:t>
            </a:r>
            <a:b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1285852" y="2143116"/>
          <a:ext cx="6929486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071810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989856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215F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27.12.2002 г. № 184-ФЗ                       «О техническом регулировании»</a:t>
            </a:r>
            <a:endParaRPr lang="ru-RU" sz="2400" b="1" dirty="0">
              <a:solidFill>
                <a:srgbClr val="215FA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333198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стандарт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 документ, в котором в целях </a:t>
            </a:r>
            <a:r>
              <a:rPr lang="ru-RU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добровольного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многократного использования устанавливаются характеристики продукции, правила осуществления и характеристики процессов проектирования (включая изыскания), производства, строительства, монтажа, наладки, эксплуатации, хранения, перевозки, реализации и утилизации, выполнения работ или оказания услуг. Стандарт также может содержать правила и методы исследований (испытаний) и измерений, правила отбора образцов, требования к терминологии, символике, упаковке, маркировке или этикеткам и правилам их нанесения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1500166" y="4714884"/>
          <a:ext cx="5976958" cy="1389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1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92350532"/>
              </p:ext>
            </p:extLst>
          </p:nvPr>
        </p:nvGraphicFramePr>
        <p:xfrm>
          <a:off x="539552" y="980728"/>
          <a:ext cx="784887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5111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0004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Положения определяющие обязательность использования стандартов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9523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9444" y="1668864"/>
            <a:ext cx="5688632" cy="646331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Технический регламент о безопасности зданий и сооружений</a:t>
            </a:r>
            <a:endParaRPr lang="ru-RU" dirty="0"/>
          </a:p>
        </p:txBody>
      </p:sp>
      <p:cxnSp>
        <p:nvCxnSpPr>
          <p:cNvPr id="5" name="Прямая соединительная линия 4"/>
          <p:cNvCxnSpPr>
            <a:stCxn id="3" idx="2"/>
          </p:cNvCxnSpPr>
          <p:nvPr/>
        </p:nvCxnSpPr>
        <p:spPr>
          <a:xfrm>
            <a:off x="4503760" y="231519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7544" y="2748984"/>
            <a:ext cx="3852428" cy="3416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Перечень 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национальных стандартов и сводов правил (частей таких стандартов и сводов правил), в результате применения которых на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ОБЯЗАТЕЛЬНОЙ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 основе обеспечивается соблюдение требований Федерального закона «Технический регламент о безопасности зданий и сооружений» (с изменениями от 29 сентября 2015 г.)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44008" y="3181032"/>
            <a:ext cx="3852428" cy="34163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Перечень 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документов в области стандартизации, в результате применения которых на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ДОБРОВОЛЬНОЙ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 основе обеспечивается соблюдение требований Федерального закона от 30 декабря 2009 г. № 384-ФЗ «Технический регламент о безопасности зданий и сооружений»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(с изменениями на 25 декабря 2015 года)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3042" y="1000108"/>
            <a:ext cx="5688632" cy="3693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Автомобильные дороги</a:t>
            </a:r>
            <a:endParaRPr lang="ru-RU" dirty="0"/>
          </a:p>
        </p:txBody>
      </p:sp>
      <p:cxnSp>
        <p:nvCxnSpPr>
          <p:cNvPr id="23" name="Прямая со стрелкой 22"/>
          <p:cNvCxnSpPr>
            <a:stCxn id="21" idx="2"/>
            <a:endCxn id="3" idx="0"/>
          </p:cNvCxnSpPr>
          <p:nvPr/>
        </p:nvCxnSpPr>
        <p:spPr>
          <a:xfrm rot="16200000" flipH="1">
            <a:off x="4345847" y="1510951"/>
            <a:ext cx="299424" cy="164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3" idx="2"/>
          </p:cNvCxnSpPr>
          <p:nvPr/>
        </p:nvCxnSpPr>
        <p:spPr>
          <a:xfrm flipH="1">
            <a:off x="2195736" y="2315195"/>
            <a:ext cx="2308024" cy="433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3" idx="2"/>
            <a:endCxn id="9" idx="0"/>
          </p:cNvCxnSpPr>
          <p:nvPr/>
        </p:nvCxnSpPr>
        <p:spPr>
          <a:xfrm>
            <a:off x="4503760" y="2315195"/>
            <a:ext cx="2066462" cy="865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43042" y="500042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Техническое регулирование до 01.09. 2016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5434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77688" y="865743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Договор </a:t>
            </a:r>
            <a:b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 евразийском экономическом союзе </a:t>
            </a:r>
            <a:r>
              <a:rPr lang="ru-RU" sz="2400" b="1" cap="none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от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29 </a:t>
            </a:r>
            <a:r>
              <a:rPr lang="ru-RU" sz="2400" b="1" cap="none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мая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2014 </a:t>
            </a:r>
            <a:r>
              <a:rPr lang="ru-RU" sz="2400" b="1" cap="none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688" y="2161887"/>
            <a:ext cx="84249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УЧРЕЖДЕНИЕ ЕВРАЗИЙСКОГО ЭКОНОМИЧЕСКОГО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СОЮЗА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just"/>
            <a:r>
              <a:rPr lang="ru-RU" dirty="0" smtClean="0">
                <a:latin typeface="Arial Narrow" panose="020B0606020202030204" pitchFamily="34" charset="0"/>
              </a:rPr>
              <a:t>	Стороны </a:t>
            </a:r>
            <a:r>
              <a:rPr lang="ru-RU" dirty="0">
                <a:latin typeface="Arial Narrow" panose="020B0606020202030204" pitchFamily="34" charset="0"/>
              </a:rPr>
              <a:t>учреждают Евразийский экономический союз (далее </a:t>
            </a:r>
            <a:r>
              <a:rPr lang="ru-RU" dirty="0" smtClean="0">
                <a:latin typeface="Arial Narrow" panose="020B0606020202030204" pitchFamily="34" charset="0"/>
              </a:rPr>
              <a:t>– Союз</a:t>
            </a:r>
            <a:r>
              <a:rPr lang="ru-RU" dirty="0">
                <a:latin typeface="Arial Narrow" panose="020B0606020202030204" pitchFamily="34" charset="0"/>
              </a:rPr>
              <a:t>, ЕАЭС), </a:t>
            </a:r>
            <a:r>
              <a:rPr lang="ru-RU" b="1" dirty="0">
                <a:latin typeface="Arial Narrow" panose="020B0606020202030204" pitchFamily="34" charset="0"/>
              </a:rPr>
              <a:t>в рамках которого обеспечивается свобода движения товаров, услуг, капитала и рабочей силы, проведение скоординированной, согласованной или единой политики в отраслях экономики</a:t>
            </a:r>
            <a:r>
              <a:rPr lang="ru-RU" dirty="0">
                <a:latin typeface="Arial Narrow" panose="020B0606020202030204" pitchFamily="34" charset="0"/>
              </a:rPr>
              <a:t>, определенных настоящим Договором и международными договорами в рамках Союза.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  <a:p>
            <a:pPr algn="just"/>
            <a:r>
              <a:rPr lang="ru-RU" dirty="0">
                <a:latin typeface="Arial Narrow" panose="020B0606020202030204" pitchFamily="34" charset="0"/>
              </a:rPr>
              <a:t>	</a:t>
            </a:r>
            <a:r>
              <a:rPr lang="ru-RU" dirty="0" smtClean="0">
                <a:latin typeface="Arial Narrow" panose="020B0606020202030204" pitchFamily="34" charset="0"/>
              </a:rPr>
              <a:t>Союз </a:t>
            </a:r>
            <a:r>
              <a:rPr lang="ru-RU" dirty="0">
                <a:latin typeface="Arial Narrow" panose="020B0606020202030204" pitchFamily="34" charset="0"/>
              </a:rPr>
              <a:t>является международной организацией региональной экономической интеграции, обладающей международной </a:t>
            </a:r>
            <a:r>
              <a:rPr lang="ru-RU" dirty="0" err="1" smtClean="0">
                <a:latin typeface="Arial Narrow" panose="020B0606020202030204" pitchFamily="34" charset="0"/>
              </a:rPr>
              <a:t>правосубъектностью</a:t>
            </a:r>
            <a:r>
              <a:rPr lang="ru-RU" dirty="0" smtClean="0">
                <a:latin typeface="Arial Narrow" panose="020B0606020202030204" pitchFamily="34" charset="0"/>
              </a:rPr>
              <a:t>.</a:t>
            </a:r>
            <a:endParaRPr lang="ru-RU" dirty="0">
              <a:latin typeface="Arial Narrow" panose="020B0606020202030204" pitchFamily="34" charset="0"/>
            </a:endParaRP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07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2171</TotalTime>
  <Words>5470</Words>
  <Application>Microsoft Office PowerPoint</Application>
  <PresentationFormat>Экран (4:3)</PresentationFormat>
  <Paragraphs>890</Paragraphs>
  <Slides>50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Городская</vt:lpstr>
      <vt:lpstr>ТР ТС 014/2011  «Безопасность автомобильных дорог»</vt:lpstr>
      <vt:lpstr>Государственная система НД в СССР </vt:lpstr>
      <vt:lpstr>Постановление Совмина СССР от 07.01.1985г. № 13 «Об организации работы по стандартизации в СССР»</vt:lpstr>
      <vt:lpstr>«Соглашение о проведении согласованной политики в области стандартизации, метрологии и сертификации» от 13.03.1992 г. </vt:lpstr>
      <vt:lpstr>Презентация PowerPoint</vt:lpstr>
      <vt:lpstr>Федеральный закон от 27.12.2002 г. № 184-ФЗ                       «О техническом регулировании»</vt:lpstr>
      <vt:lpstr>Презентация PowerPoint</vt:lpstr>
      <vt:lpstr>Презентация PowerPoint</vt:lpstr>
      <vt:lpstr>Договор  о евразийском экономическом союзе от 29 мая 2014 г.</vt:lpstr>
      <vt:lpstr> ПРИНЦИПЫ Технического регулирования ЕЭС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Переходные положения  (Решение КТС от 18 октября 2011г. № 827 в ред. Решения ЕЭК от 12 октября 2015 г.)    </vt:lpstr>
      <vt:lpstr>Презентация PowerPoint</vt:lpstr>
      <vt:lpstr>Перечень изделий, подлежащих подтверждению соответствия в форме сертификации (1с и 3с)</vt:lpstr>
      <vt:lpstr>Перечень дорожно-строительных материалов, подлежащих подтверждению соответствия в форме декларирования соответствия (1д, 3д, 4д) 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позволят достичь новые стандарты?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Противоречия вызванные изменением НД</vt:lpstr>
      <vt:lpstr>Изделия дорожные для технического обеспечения </vt:lpstr>
      <vt:lpstr>ГОСТ 32955-2014 Дороги автомобильные общего пользования.  Лотки дорожные водоотводные.</vt:lpstr>
      <vt:lpstr>Презентация PowerPoint</vt:lpstr>
      <vt:lpstr>Трубы водопропускные</vt:lpstr>
      <vt:lpstr>Презентация PowerPoint</vt:lpstr>
      <vt:lpstr>Презентация PowerPoint</vt:lpstr>
      <vt:lpstr>ГОСТ 32729-2014 «Дороги автомобильные общего пользования. Метод измерения упругого прогиба нежестких дорожных одежд для определения прочности»</vt:lpstr>
      <vt:lpstr>Основные документы, регламентирующие методы измерения упругого прогиба в странах-членах Таможенного союза</vt:lpstr>
      <vt:lpstr>Презентация PowerPoint</vt:lpstr>
      <vt:lpstr>Презентация PowerPoint</vt:lpstr>
      <vt:lpstr>Презентация PowerPoint</vt:lpstr>
      <vt:lpstr>Государственный контроль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Константин Зорий</dc:creator>
  <cp:lastModifiedBy>user1</cp:lastModifiedBy>
  <cp:revision>141</cp:revision>
  <cp:lastPrinted>2016-03-17T03:27:36Z</cp:lastPrinted>
  <dcterms:created xsi:type="dcterms:W3CDTF">2016-03-12T04:40:06Z</dcterms:created>
  <dcterms:modified xsi:type="dcterms:W3CDTF">2016-03-17T06:41:18Z</dcterms:modified>
</cp:coreProperties>
</file>