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32" r:id="rId3"/>
    <p:sldId id="287" r:id="rId4"/>
    <p:sldId id="323" r:id="rId5"/>
    <p:sldId id="333" r:id="rId6"/>
    <p:sldId id="302" r:id="rId7"/>
    <p:sldId id="337" r:id="rId8"/>
    <p:sldId id="324" r:id="rId9"/>
    <p:sldId id="322" r:id="rId10"/>
    <p:sldId id="304" r:id="rId11"/>
    <p:sldId id="325" r:id="rId12"/>
    <p:sldId id="326" r:id="rId13"/>
    <p:sldId id="328" r:id="rId14"/>
    <p:sldId id="327" r:id="rId15"/>
    <p:sldId id="317" r:id="rId16"/>
    <p:sldId id="306" r:id="rId17"/>
    <p:sldId id="334" r:id="rId18"/>
    <p:sldId id="335" r:id="rId19"/>
    <p:sldId id="336" r:id="rId20"/>
    <p:sldId id="331" r:id="rId21"/>
    <p:sldId id="330" r:id="rId22"/>
    <p:sldId id="300" r:id="rId2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4E59F"/>
    <a:srgbClr val="B0F3FC"/>
    <a:srgbClr val="33CCCC"/>
    <a:srgbClr val="D2ECB6"/>
    <a:srgbClr val="623DFD"/>
    <a:srgbClr val="F7FC3E"/>
    <a:srgbClr val="AE30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017" autoAdjust="0"/>
    <p:restoredTop sz="93743" autoAdjust="0"/>
  </p:normalViewPr>
  <p:slideViewPr>
    <p:cSldViewPr>
      <p:cViewPr>
        <p:scale>
          <a:sx n="125" d="100"/>
          <a:sy n="125" d="100"/>
        </p:scale>
        <p:origin x="-1224" y="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12A4E00-156F-4AF8-A666-F6659E7CFE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3"/>
          <p:cNvSpPr>
            <a:spLocks noChangeArrowheads="1"/>
          </p:cNvSpPr>
          <p:nvPr/>
        </p:nvSpPr>
        <p:spPr bwMode="gray">
          <a:xfrm>
            <a:off x="1698625" y="3705225"/>
            <a:ext cx="742950" cy="74295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Rectangle 44" descr="3"/>
          <p:cNvSpPr>
            <a:spLocks noChangeArrowheads="1"/>
          </p:cNvSpPr>
          <p:nvPr/>
        </p:nvSpPr>
        <p:spPr bwMode="gray">
          <a:xfrm>
            <a:off x="2492375" y="4510088"/>
            <a:ext cx="742950" cy="74453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Rectangle 34" descr="5"/>
          <p:cNvSpPr>
            <a:spLocks noChangeArrowheads="1"/>
          </p:cNvSpPr>
          <p:nvPr/>
        </p:nvSpPr>
        <p:spPr bwMode="gray">
          <a:xfrm>
            <a:off x="915988" y="4510088"/>
            <a:ext cx="742950" cy="74453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Rectangle 59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Rectangle 54"/>
          <p:cNvSpPr>
            <a:spLocks noChangeArrowheads="1"/>
          </p:cNvSpPr>
          <p:nvPr/>
        </p:nvSpPr>
        <p:spPr bwMode="gray">
          <a:xfrm>
            <a:off x="128588" y="3705225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Rectangle 56"/>
          <p:cNvSpPr>
            <a:spLocks noChangeArrowheads="1"/>
          </p:cNvSpPr>
          <p:nvPr/>
        </p:nvSpPr>
        <p:spPr bwMode="gray">
          <a:xfrm>
            <a:off x="2492375" y="3705225"/>
            <a:ext cx="742950" cy="7429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0" name="Group 75"/>
          <p:cNvGrpSpPr>
            <a:grpSpLocks/>
          </p:cNvGrpSpPr>
          <p:nvPr/>
        </p:nvGrpSpPr>
        <p:grpSpPr bwMode="auto">
          <a:xfrm>
            <a:off x="112713" y="5954713"/>
            <a:ext cx="8936037" cy="631825"/>
            <a:chOff x="71" y="3751"/>
            <a:chExt cx="5629" cy="398"/>
          </a:xfrm>
        </p:grpSpPr>
        <p:sp>
          <p:nvSpPr>
            <p:cNvPr id="11" name="Freeform 24"/>
            <p:cNvSpPr>
              <a:spLocks/>
            </p:cNvSpPr>
            <p:nvPr userDrawn="1"/>
          </p:nvSpPr>
          <p:spPr bwMode="gray">
            <a:xfrm>
              <a:off x="71" y="3751"/>
              <a:ext cx="5626" cy="349"/>
            </a:xfrm>
            <a:custGeom>
              <a:avLst/>
              <a:gdLst/>
              <a:ahLst/>
              <a:cxnLst>
                <a:cxn ang="0">
                  <a:pos x="5626" y="349"/>
                </a:cxn>
                <a:cxn ang="0">
                  <a:pos x="0" y="349"/>
                </a:cxn>
                <a:cxn ang="0">
                  <a:pos x="0" y="187"/>
                </a:cxn>
                <a:cxn ang="0">
                  <a:pos x="0" y="114"/>
                </a:cxn>
                <a:cxn ang="0">
                  <a:pos x="4064" y="118"/>
                </a:cxn>
                <a:cxn ang="0">
                  <a:pos x="4329" y="0"/>
                </a:cxn>
                <a:cxn ang="0">
                  <a:pos x="5623" y="0"/>
                </a:cxn>
                <a:cxn ang="0">
                  <a:pos x="5626" y="349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78" y="103"/>
                    <a:pt x="3343" y="137"/>
                    <a:pt x="4064" y="118"/>
                  </a:cubicBezTo>
                  <a:lnTo>
                    <a:pt x="4329" y="0"/>
                  </a:lnTo>
                  <a:lnTo>
                    <a:pt x="5623" y="0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Freeform 25"/>
            <p:cNvSpPr>
              <a:spLocks/>
            </p:cNvSpPr>
            <p:nvPr userDrawn="1"/>
          </p:nvSpPr>
          <p:spPr bwMode="gray">
            <a:xfrm>
              <a:off x="71" y="3800"/>
              <a:ext cx="5626" cy="349"/>
            </a:xfrm>
            <a:custGeom>
              <a:avLst/>
              <a:gdLst/>
              <a:ahLst/>
              <a:cxnLst>
                <a:cxn ang="0">
                  <a:pos x="5626" y="349"/>
                </a:cxn>
                <a:cxn ang="0">
                  <a:pos x="0" y="349"/>
                </a:cxn>
                <a:cxn ang="0">
                  <a:pos x="0" y="187"/>
                </a:cxn>
                <a:cxn ang="0">
                  <a:pos x="0" y="114"/>
                </a:cxn>
                <a:cxn ang="0">
                  <a:pos x="4082" y="118"/>
                </a:cxn>
                <a:cxn ang="0">
                  <a:pos x="4345" y="0"/>
                </a:cxn>
                <a:cxn ang="0">
                  <a:pos x="5623" y="6"/>
                </a:cxn>
                <a:cxn ang="0">
                  <a:pos x="5626" y="349"/>
                </a:cxn>
              </a:cxnLst>
              <a:rect l="0" t="0" r="r" b="b"/>
              <a:pathLst>
                <a:path w="5626" h="349">
                  <a:moveTo>
                    <a:pt x="5626" y="349"/>
                  </a:moveTo>
                  <a:lnTo>
                    <a:pt x="0" y="349"/>
                  </a:lnTo>
                  <a:lnTo>
                    <a:pt x="0" y="187"/>
                  </a:lnTo>
                  <a:lnTo>
                    <a:pt x="0" y="114"/>
                  </a:lnTo>
                  <a:cubicBezTo>
                    <a:pt x="680" y="103"/>
                    <a:pt x="3358" y="137"/>
                    <a:pt x="4082" y="118"/>
                  </a:cubicBezTo>
                  <a:lnTo>
                    <a:pt x="4345" y="0"/>
                  </a:lnTo>
                  <a:lnTo>
                    <a:pt x="5623" y="6"/>
                  </a:lnTo>
                  <a:lnTo>
                    <a:pt x="5626" y="3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Freeform 26"/>
            <p:cNvSpPr>
              <a:spLocks/>
            </p:cNvSpPr>
            <p:nvPr userDrawn="1"/>
          </p:nvSpPr>
          <p:spPr bwMode="gray">
            <a:xfrm>
              <a:off x="4209" y="3833"/>
              <a:ext cx="1491" cy="88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223" y="0"/>
                </a:cxn>
                <a:cxn ang="0">
                  <a:pos x="1491" y="0"/>
                </a:cxn>
                <a:cxn ang="0">
                  <a:pos x="1488" y="60"/>
                </a:cxn>
                <a:cxn ang="0">
                  <a:pos x="383" y="59"/>
                </a:cxn>
                <a:cxn ang="0">
                  <a:pos x="273" y="88"/>
                </a:cxn>
                <a:cxn ang="0">
                  <a:pos x="0" y="84"/>
                </a:cxn>
              </a:cxnLst>
              <a:rect l="0" t="0" r="r" b="b"/>
              <a:pathLst>
                <a:path w="1491" h="88">
                  <a:moveTo>
                    <a:pt x="0" y="84"/>
                  </a:moveTo>
                  <a:lnTo>
                    <a:pt x="223" y="0"/>
                  </a:lnTo>
                  <a:lnTo>
                    <a:pt x="1491" y="0"/>
                  </a:lnTo>
                  <a:lnTo>
                    <a:pt x="1488" y="60"/>
                  </a:lnTo>
                  <a:lnTo>
                    <a:pt x="383" y="59"/>
                  </a:lnTo>
                  <a:lnTo>
                    <a:pt x="273" y="88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4" name="Group 7"/>
          <p:cNvGrpSpPr>
            <a:grpSpLocks/>
          </p:cNvGrpSpPr>
          <p:nvPr/>
        </p:nvGrpSpPr>
        <p:grpSpPr bwMode="auto">
          <a:xfrm rot="10800000">
            <a:off x="6003925" y="1778000"/>
            <a:ext cx="2768600" cy="779463"/>
            <a:chOff x="1566" y="164"/>
            <a:chExt cx="1455" cy="425"/>
          </a:xfrm>
        </p:grpSpPr>
        <p:sp>
          <p:nvSpPr>
            <p:cNvPr id="15" name="Freeform 8"/>
            <p:cNvSpPr>
              <a:spLocks/>
            </p:cNvSpPr>
            <p:nvPr/>
          </p:nvSpPr>
          <p:spPr bwMode="gray">
            <a:xfrm>
              <a:off x="1894" y="468"/>
              <a:ext cx="38" cy="121"/>
            </a:xfrm>
            <a:custGeom>
              <a:avLst/>
              <a:gdLst/>
              <a:ahLst/>
              <a:cxnLst>
                <a:cxn ang="0">
                  <a:pos x="37" y="36"/>
                </a:cxn>
                <a:cxn ang="0">
                  <a:pos x="35" y="36"/>
                </a:cxn>
                <a:cxn ang="0">
                  <a:pos x="30" y="36"/>
                </a:cxn>
                <a:cxn ang="0">
                  <a:pos x="22" y="34"/>
                </a:cxn>
                <a:cxn ang="0">
                  <a:pos x="15" y="30"/>
                </a:cxn>
                <a:cxn ang="0">
                  <a:pos x="7" y="23"/>
                </a:cxn>
                <a:cxn ang="0">
                  <a:pos x="3" y="1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15" y="3"/>
                </a:cxn>
                <a:cxn ang="0">
                  <a:pos x="23" y="5"/>
                </a:cxn>
                <a:cxn ang="0">
                  <a:pos x="30" y="11"/>
                </a:cxn>
                <a:cxn ang="0">
                  <a:pos x="37" y="20"/>
                </a:cxn>
                <a:cxn ang="0">
                  <a:pos x="39" y="34"/>
                </a:cxn>
                <a:cxn ang="0">
                  <a:pos x="39" y="121"/>
                </a:cxn>
                <a:cxn ang="0">
                  <a:pos x="37" y="121"/>
                </a:cxn>
                <a:cxn ang="0">
                  <a:pos x="37" y="36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gray">
            <a:xfrm>
              <a:off x="2271" y="455"/>
              <a:ext cx="45" cy="138"/>
            </a:xfrm>
            <a:custGeom>
              <a:avLst/>
              <a:gdLst/>
              <a:ahLst/>
              <a:cxnLst>
                <a:cxn ang="0">
                  <a:pos x="3" y="42"/>
                </a:cxn>
                <a:cxn ang="0">
                  <a:pos x="6" y="42"/>
                </a:cxn>
                <a:cxn ang="0">
                  <a:pos x="12" y="42"/>
                </a:cxn>
                <a:cxn ang="0">
                  <a:pos x="20" y="39"/>
                </a:cxn>
                <a:cxn ang="0">
                  <a:pos x="29" y="35"/>
                </a:cxn>
                <a:cxn ang="0">
                  <a:pos x="37" y="27"/>
                </a:cxn>
                <a:cxn ang="0">
                  <a:pos x="43" y="17"/>
                </a:cxn>
                <a:cxn ang="0">
                  <a:pos x="45" y="2"/>
                </a:cxn>
                <a:cxn ang="0">
                  <a:pos x="43" y="0"/>
                </a:cxn>
                <a:cxn ang="0">
                  <a:pos x="37" y="2"/>
                </a:cxn>
                <a:cxn ang="0">
                  <a:pos x="29" y="3"/>
                </a:cxn>
                <a:cxn ang="0">
                  <a:pos x="19" y="7"/>
                </a:cxn>
                <a:cxn ang="0">
                  <a:pos x="11" y="14"/>
                </a:cxn>
                <a:cxn ang="0">
                  <a:pos x="4" y="23"/>
                </a:cxn>
                <a:cxn ang="0">
                  <a:pos x="0" y="39"/>
                </a:cxn>
                <a:cxn ang="0">
                  <a:pos x="0" y="139"/>
                </a:cxn>
                <a:cxn ang="0">
                  <a:pos x="3" y="139"/>
                </a:cxn>
                <a:cxn ang="0">
                  <a:pos x="3" y="42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gray">
            <a:xfrm>
              <a:off x="1777" y="378"/>
              <a:ext cx="146" cy="211"/>
            </a:xfrm>
            <a:custGeom>
              <a:avLst/>
              <a:gdLst/>
              <a:ahLst/>
              <a:cxnLst>
                <a:cxn ang="0">
                  <a:pos x="68" y="67"/>
                </a:cxn>
                <a:cxn ang="0">
                  <a:pos x="67" y="67"/>
                </a:cxn>
                <a:cxn ang="0">
                  <a:pos x="60" y="66"/>
                </a:cxn>
                <a:cxn ang="0">
                  <a:pos x="50" y="64"/>
                </a:cxn>
                <a:cxn ang="0">
                  <a:pos x="41" y="62"/>
                </a:cxn>
                <a:cxn ang="0">
                  <a:pos x="29" y="55"/>
                </a:cxn>
                <a:cxn ang="0">
                  <a:pos x="18" y="47"/>
                </a:cxn>
                <a:cxn ang="0">
                  <a:pos x="10" y="35"/>
                </a:cxn>
                <a:cxn ang="0">
                  <a:pos x="3" y="2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9" y="0"/>
                </a:cxn>
                <a:cxn ang="0">
                  <a:pos x="30" y="2"/>
                </a:cxn>
                <a:cxn ang="0">
                  <a:pos x="41" y="6"/>
                </a:cxn>
                <a:cxn ang="0">
                  <a:pos x="53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5" y="45"/>
                </a:cxn>
                <a:cxn ang="0">
                  <a:pos x="79" y="36"/>
                </a:cxn>
                <a:cxn ang="0">
                  <a:pos x="84" y="25"/>
                </a:cxn>
                <a:cxn ang="0">
                  <a:pos x="92" y="16"/>
                </a:cxn>
                <a:cxn ang="0">
                  <a:pos x="106" y="8"/>
                </a:cxn>
                <a:cxn ang="0">
                  <a:pos x="123" y="2"/>
                </a:cxn>
                <a:cxn ang="0">
                  <a:pos x="146" y="0"/>
                </a:cxn>
                <a:cxn ang="0">
                  <a:pos x="145" y="2"/>
                </a:cxn>
                <a:cxn ang="0">
                  <a:pos x="145" y="8"/>
                </a:cxn>
                <a:cxn ang="0">
                  <a:pos x="143" y="17"/>
                </a:cxn>
                <a:cxn ang="0">
                  <a:pos x="139" y="28"/>
                </a:cxn>
                <a:cxn ang="0">
                  <a:pos x="134" y="39"/>
                </a:cxn>
                <a:cxn ang="0">
                  <a:pos x="126" y="49"/>
                </a:cxn>
                <a:cxn ang="0">
                  <a:pos x="114" y="59"/>
                </a:cxn>
                <a:cxn ang="0">
                  <a:pos x="98" y="64"/>
                </a:cxn>
                <a:cxn ang="0">
                  <a:pos x="79" y="67"/>
                </a:cxn>
                <a:cxn ang="0">
                  <a:pos x="79" y="211"/>
                </a:cxn>
                <a:cxn ang="0">
                  <a:pos x="68" y="211"/>
                </a:cxn>
                <a:cxn ang="0">
                  <a:pos x="68" y="67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gray">
            <a:xfrm>
              <a:off x="2795" y="378"/>
              <a:ext cx="143" cy="21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6" y="67"/>
                </a:cxn>
                <a:cxn ang="0">
                  <a:pos x="59" y="66"/>
                </a:cxn>
                <a:cxn ang="0">
                  <a:pos x="50" y="64"/>
                </a:cxn>
                <a:cxn ang="0">
                  <a:pos x="39" y="62"/>
                </a:cxn>
                <a:cxn ang="0">
                  <a:pos x="28" y="55"/>
                </a:cxn>
                <a:cxn ang="0">
                  <a:pos x="17" y="47"/>
                </a:cxn>
                <a:cxn ang="0">
                  <a:pos x="9" y="35"/>
                </a:cxn>
                <a:cxn ang="0">
                  <a:pos x="2" y="2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9" y="0"/>
                </a:cxn>
                <a:cxn ang="0">
                  <a:pos x="17" y="0"/>
                </a:cxn>
                <a:cxn ang="0">
                  <a:pos x="28" y="2"/>
                </a:cxn>
                <a:cxn ang="0">
                  <a:pos x="40" y="6"/>
                </a:cxn>
                <a:cxn ang="0">
                  <a:pos x="51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4" y="45"/>
                </a:cxn>
                <a:cxn ang="0">
                  <a:pos x="77" y="36"/>
                </a:cxn>
                <a:cxn ang="0">
                  <a:pos x="82" y="25"/>
                </a:cxn>
                <a:cxn ang="0">
                  <a:pos x="91" y="16"/>
                </a:cxn>
                <a:cxn ang="0">
                  <a:pos x="105" y="8"/>
                </a:cxn>
                <a:cxn ang="0">
                  <a:pos x="121" y="2"/>
                </a:cxn>
                <a:cxn ang="0">
                  <a:pos x="144" y="0"/>
                </a:cxn>
                <a:cxn ang="0">
                  <a:pos x="144" y="2"/>
                </a:cxn>
                <a:cxn ang="0">
                  <a:pos x="144" y="8"/>
                </a:cxn>
                <a:cxn ang="0">
                  <a:pos x="141" y="17"/>
                </a:cxn>
                <a:cxn ang="0">
                  <a:pos x="139" y="28"/>
                </a:cxn>
                <a:cxn ang="0">
                  <a:pos x="133" y="39"/>
                </a:cxn>
                <a:cxn ang="0">
                  <a:pos x="125" y="49"/>
                </a:cxn>
                <a:cxn ang="0">
                  <a:pos x="113" y="59"/>
                </a:cxn>
                <a:cxn ang="0">
                  <a:pos x="97" y="64"/>
                </a:cxn>
                <a:cxn ang="0">
                  <a:pos x="77" y="67"/>
                </a:cxn>
                <a:cxn ang="0">
                  <a:pos x="77" y="211"/>
                </a:cxn>
                <a:cxn ang="0">
                  <a:pos x="67" y="211"/>
                </a:cxn>
                <a:cxn ang="0">
                  <a:pos x="67" y="67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gray">
            <a:xfrm>
              <a:off x="2634" y="457"/>
              <a:ext cx="88" cy="132"/>
            </a:xfrm>
            <a:custGeom>
              <a:avLst/>
              <a:gdLst/>
              <a:ahLst/>
              <a:cxnLst>
                <a:cxn ang="0">
                  <a:pos x="42" y="43"/>
                </a:cxn>
                <a:cxn ang="0">
                  <a:pos x="39" y="42"/>
                </a:cxn>
                <a:cxn ang="0">
                  <a:pos x="33" y="42"/>
                </a:cxn>
                <a:cxn ang="0">
                  <a:pos x="25" y="39"/>
                </a:cxn>
                <a:cxn ang="0">
                  <a:pos x="16" y="35"/>
                </a:cxn>
                <a:cxn ang="0">
                  <a:pos x="8" y="27"/>
                </a:cxn>
                <a:cxn ang="0">
                  <a:pos x="2" y="1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12" y="1"/>
                </a:cxn>
                <a:cxn ang="0">
                  <a:pos x="21" y="3"/>
                </a:cxn>
                <a:cxn ang="0">
                  <a:pos x="29" y="8"/>
                </a:cxn>
                <a:cxn ang="0">
                  <a:pos x="37" y="15"/>
                </a:cxn>
                <a:cxn ang="0">
                  <a:pos x="42" y="26"/>
                </a:cxn>
                <a:cxn ang="0">
                  <a:pos x="45" y="39"/>
                </a:cxn>
                <a:cxn ang="0">
                  <a:pos x="45" y="38"/>
                </a:cxn>
                <a:cxn ang="0">
                  <a:pos x="45" y="34"/>
                </a:cxn>
                <a:cxn ang="0">
                  <a:pos x="46" y="27"/>
                </a:cxn>
                <a:cxn ang="0">
                  <a:pos x="49" y="20"/>
                </a:cxn>
                <a:cxn ang="0">
                  <a:pos x="54" y="14"/>
                </a:cxn>
                <a:cxn ang="0">
                  <a:pos x="62" y="7"/>
                </a:cxn>
                <a:cxn ang="0">
                  <a:pos x="73" y="3"/>
                </a:cxn>
                <a:cxn ang="0">
                  <a:pos x="89" y="0"/>
                </a:cxn>
                <a:cxn ang="0">
                  <a:pos x="89" y="3"/>
                </a:cxn>
                <a:cxn ang="0">
                  <a:pos x="88" y="10"/>
                </a:cxn>
                <a:cxn ang="0">
                  <a:pos x="87" y="18"/>
                </a:cxn>
                <a:cxn ang="0">
                  <a:pos x="81" y="26"/>
                </a:cxn>
                <a:cxn ang="0">
                  <a:pos x="74" y="34"/>
                </a:cxn>
                <a:cxn ang="0">
                  <a:pos x="64" y="41"/>
                </a:cxn>
                <a:cxn ang="0">
                  <a:pos x="47" y="43"/>
                </a:cxn>
                <a:cxn ang="0">
                  <a:pos x="47" y="132"/>
                </a:cxn>
                <a:cxn ang="0">
                  <a:pos x="42" y="132"/>
                </a:cxn>
                <a:cxn ang="0">
                  <a:pos x="42" y="43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gray">
            <a:xfrm>
              <a:off x="2433" y="405"/>
              <a:ext cx="88" cy="186"/>
            </a:xfrm>
            <a:custGeom>
              <a:avLst/>
              <a:gdLst/>
              <a:ahLst/>
              <a:cxnLst>
                <a:cxn ang="0">
                  <a:pos x="43" y="43"/>
                </a:cxn>
                <a:cxn ang="0">
                  <a:pos x="41" y="43"/>
                </a:cxn>
                <a:cxn ang="0">
                  <a:pos x="35" y="43"/>
                </a:cxn>
                <a:cxn ang="0">
                  <a:pos x="27" y="41"/>
                </a:cxn>
                <a:cxn ang="0">
                  <a:pos x="18" y="35"/>
                </a:cxn>
                <a:cxn ang="0">
                  <a:pos x="8" y="28"/>
                </a:cxn>
                <a:cxn ang="0">
                  <a:pos x="3" y="16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8" y="0"/>
                </a:cxn>
                <a:cxn ang="0">
                  <a:pos x="17" y="1"/>
                </a:cxn>
                <a:cxn ang="0">
                  <a:pos x="26" y="6"/>
                </a:cxn>
                <a:cxn ang="0">
                  <a:pos x="35" y="12"/>
                </a:cxn>
                <a:cxn ang="0">
                  <a:pos x="42" y="24"/>
                </a:cxn>
                <a:cxn ang="0">
                  <a:pos x="48" y="41"/>
                </a:cxn>
                <a:cxn ang="0">
                  <a:pos x="48" y="90"/>
                </a:cxn>
                <a:cxn ang="0">
                  <a:pos x="48" y="88"/>
                </a:cxn>
                <a:cxn ang="0">
                  <a:pos x="48" y="82"/>
                </a:cxn>
                <a:cxn ang="0">
                  <a:pos x="50" y="74"/>
                </a:cxn>
                <a:cxn ang="0">
                  <a:pos x="54" y="66"/>
                </a:cxn>
                <a:cxn ang="0">
                  <a:pos x="61" y="58"/>
                </a:cxn>
                <a:cxn ang="0">
                  <a:pos x="72" y="53"/>
                </a:cxn>
                <a:cxn ang="0">
                  <a:pos x="87" y="50"/>
                </a:cxn>
                <a:cxn ang="0">
                  <a:pos x="88" y="51"/>
                </a:cxn>
                <a:cxn ang="0">
                  <a:pos x="88" y="57"/>
                </a:cxn>
                <a:cxn ang="0">
                  <a:pos x="87" y="64"/>
                </a:cxn>
                <a:cxn ang="0">
                  <a:pos x="84" y="72"/>
                </a:cxn>
                <a:cxn ang="0">
                  <a:pos x="80" y="80"/>
                </a:cxn>
                <a:cxn ang="0">
                  <a:pos x="73" y="86"/>
                </a:cxn>
                <a:cxn ang="0">
                  <a:pos x="62" y="92"/>
                </a:cxn>
                <a:cxn ang="0">
                  <a:pos x="48" y="93"/>
                </a:cxn>
                <a:cxn ang="0">
                  <a:pos x="48" y="186"/>
                </a:cxn>
                <a:cxn ang="0">
                  <a:pos x="43" y="186"/>
                </a:cxn>
                <a:cxn ang="0">
                  <a:pos x="43" y="143"/>
                </a:cxn>
                <a:cxn ang="0">
                  <a:pos x="42" y="143"/>
                </a:cxn>
                <a:cxn ang="0">
                  <a:pos x="37" y="142"/>
                </a:cxn>
                <a:cxn ang="0">
                  <a:pos x="29" y="140"/>
                </a:cxn>
                <a:cxn ang="0">
                  <a:pos x="22" y="136"/>
                </a:cxn>
                <a:cxn ang="0">
                  <a:pos x="14" y="130"/>
                </a:cxn>
                <a:cxn ang="0">
                  <a:pos x="8" y="120"/>
                </a:cxn>
                <a:cxn ang="0">
                  <a:pos x="7" y="105"/>
                </a:cxn>
                <a:cxn ang="0">
                  <a:pos x="8" y="105"/>
                </a:cxn>
                <a:cxn ang="0">
                  <a:pos x="12" y="107"/>
                </a:cxn>
                <a:cxn ang="0">
                  <a:pos x="19" y="108"/>
                </a:cxn>
                <a:cxn ang="0">
                  <a:pos x="26" y="111"/>
                </a:cxn>
                <a:cxn ang="0">
                  <a:pos x="34" y="117"/>
                </a:cxn>
                <a:cxn ang="0">
                  <a:pos x="39" y="127"/>
                </a:cxn>
                <a:cxn ang="0">
                  <a:pos x="43" y="140"/>
                </a:cxn>
                <a:cxn ang="0">
                  <a:pos x="43" y="43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gray">
            <a:xfrm>
              <a:off x="1917" y="238"/>
              <a:ext cx="164" cy="357"/>
            </a:xfrm>
            <a:custGeom>
              <a:avLst/>
              <a:gdLst/>
              <a:ahLst/>
              <a:cxnLst>
                <a:cxn ang="0">
                  <a:pos x="85" y="84"/>
                </a:cxn>
                <a:cxn ang="0">
                  <a:pos x="101" y="81"/>
                </a:cxn>
                <a:cxn ang="0">
                  <a:pos x="124" y="73"/>
                </a:cxn>
                <a:cxn ang="0">
                  <a:pos x="148" y="56"/>
                </a:cxn>
                <a:cxn ang="0">
                  <a:pos x="163" y="23"/>
                </a:cxn>
                <a:cxn ang="0">
                  <a:pos x="163" y="0"/>
                </a:cxn>
                <a:cxn ang="0">
                  <a:pos x="148" y="0"/>
                </a:cxn>
                <a:cxn ang="0">
                  <a:pos x="125" y="6"/>
                </a:cxn>
                <a:cxn ang="0">
                  <a:pos x="101" y="22"/>
                </a:cxn>
                <a:cxn ang="0">
                  <a:pos x="82" y="54"/>
                </a:cxn>
                <a:cxn ang="0">
                  <a:pos x="77" y="173"/>
                </a:cxn>
                <a:cxn ang="0">
                  <a:pos x="77" y="165"/>
                </a:cxn>
                <a:cxn ang="0">
                  <a:pos x="71" y="146"/>
                </a:cxn>
                <a:cxn ang="0">
                  <a:pos x="60" y="123"/>
                </a:cxn>
                <a:cxn ang="0">
                  <a:pos x="38" y="104"/>
                </a:cxn>
                <a:cxn ang="0">
                  <a:pos x="0" y="96"/>
                </a:cxn>
                <a:cxn ang="0">
                  <a:pos x="0" y="103"/>
                </a:cxn>
                <a:cxn ang="0">
                  <a:pos x="0" y="120"/>
                </a:cxn>
                <a:cxn ang="0">
                  <a:pos x="8" y="143"/>
                </a:cxn>
                <a:cxn ang="0">
                  <a:pos x="24" y="163"/>
                </a:cxn>
                <a:cxn ang="0">
                  <a:pos x="55" y="177"/>
                </a:cxn>
                <a:cxn ang="0">
                  <a:pos x="77" y="356"/>
                </a:cxn>
                <a:cxn ang="0">
                  <a:pos x="82" y="274"/>
                </a:cxn>
                <a:cxn ang="0">
                  <a:pos x="91" y="273"/>
                </a:cxn>
                <a:cxn ang="0">
                  <a:pos x="112" y="267"/>
                </a:cxn>
                <a:cxn ang="0">
                  <a:pos x="135" y="252"/>
                </a:cxn>
                <a:cxn ang="0">
                  <a:pos x="151" y="224"/>
                </a:cxn>
                <a:cxn ang="0">
                  <a:pos x="152" y="203"/>
                </a:cxn>
                <a:cxn ang="0">
                  <a:pos x="137" y="204"/>
                </a:cxn>
                <a:cxn ang="0">
                  <a:pos x="117" y="211"/>
                </a:cxn>
                <a:cxn ang="0">
                  <a:pos x="97" y="231"/>
                </a:cxn>
                <a:cxn ang="0">
                  <a:pos x="82" y="267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gray">
            <a:xfrm>
              <a:off x="2515" y="384"/>
              <a:ext cx="93" cy="209"/>
            </a:xfrm>
            <a:custGeom>
              <a:avLst/>
              <a:gdLst/>
              <a:ahLst/>
              <a:cxnLst>
                <a:cxn ang="0">
                  <a:pos x="43" y="162"/>
                </a:cxn>
                <a:cxn ang="0">
                  <a:pos x="36" y="160"/>
                </a:cxn>
                <a:cxn ang="0">
                  <a:pos x="23" y="155"/>
                </a:cxn>
                <a:cxn ang="0">
                  <a:pos x="12" y="141"/>
                </a:cxn>
                <a:cxn ang="0">
                  <a:pos x="12" y="129"/>
                </a:cxn>
                <a:cxn ang="0">
                  <a:pos x="23" y="132"/>
                </a:cxn>
                <a:cxn ang="0">
                  <a:pos x="38" y="145"/>
                </a:cxn>
                <a:cxn ang="0">
                  <a:pos x="43" y="108"/>
                </a:cxn>
                <a:cxn ang="0">
                  <a:pos x="35" y="106"/>
                </a:cxn>
                <a:cxn ang="0">
                  <a:pos x="20" y="101"/>
                </a:cxn>
                <a:cxn ang="0">
                  <a:pos x="7" y="83"/>
                </a:cxn>
                <a:cxn ang="0">
                  <a:pos x="7" y="70"/>
                </a:cxn>
                <a:cxn ang="0">
                  <a:pos x="17" y="71"/>
                </a:cxn>
                <a:cxn ang="0">
                  <a:pos x="31" y="81"/>
                </a:cxn>
                <a:cxn ang="0">
                  <a:pos x="43" y="105"/>
                </a:cxn>
                <a:cxn ang="0">
                  <a:pos x="40" y="43"/>
                </a:cxn>
                <a:cxn ang="0">
                  <a:pos x="26" y="39"/>
                </a:cxn>
                <a:cxn ang="0">
                  <a:pos x="8" y="2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23" y="5"/>
                </a:cxn>
                <a:cxn ang="0">
                  <a:pos x="39" y="23"/>
                </a:cxn>
                <a:cxn ang="0">
                  <a:pos x="46" y="38"/>
                </a:cxn>
                <a:cxn ang="0">
                  <a:pos x="51" y="24"/>
                </a:cxn>
                <a:cxn ang="0">
                  <a:pos x="66" y="8"/>
                </a:cxn>
                <a:cxn ang="0">
                  <a:pos x="92" y="0"/>
                </a:cxn>
                <a:cxn ang="0">
                  <a:pos x="90" y="8"/>
                </a:cxn>
                <a:cxn ang="0">
                  <a:pos x="82" y="25"/>
                </a:cxn>
                <a:cxn ang="0">
                  <a:pos x="63" y="40"/>
                </a:cxn>
                <a:cxn ang="0">
                  <a:pos x="49" y="124"/>
                </a:cxn>
                <a:cxn ang="0">
                  <a:pos x="50" y="116"/>
                </a:cxn>
                <a:cxn ang="0">
                  <a:pos x="59" y="100"/>
                </a:cxn>
                <a:cxn ang="0">
                  <a:pos x="81" y="92"/>
                </a:cxn>
                <a:cxn ang="0">
                  <a:pos x="80" y="98"/>
                </a:cxn>
                <a:cxn ang="0">
                  <a:pos x="73" y="114"/>
                </a:cxn>
                <a:cxn ang="0">
                  <a:pos x="59" y="127"/>
                </a:cxn>
                <a:cxn ang="0">
                  <a:pos x="49" y="210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gray">
            <a:xfrm>
              <a:off x="1567" y="302"/>
              <a:ext cx="128" cy="293"/>
            </a:xfrm>
            <a:custGeom>
              <a:avLst/>
              <a:gdLst/>
              <a:ahLst/>
              <a:cxnLst>
                <a:cxn ang="0">
                  <a:pos x="61" y="225"/>
                </a:cxn>
                <a:cxn ang="0">
                  <a:pos x="54" y="225"/>
                </a:cxn>
                <a:cxn ang="0">
                  <a:pos x="38" y="219"/>
                </a:cxn>
                <a:cxn ang="0">
                  <a:pos x="23" y="206"/>
                </a:cxn>
                <a:cxn ang="0">
                  <a:pos x="15" y="180"/>
                </a:cxn>
                <a:cxn ang="0">
                  <a:pos x="23" y="180"/>
                </a:cxn>
                <a:cxn ang="0">
                  <a:pos x="38" y="186"/>
                </a:cxn>
                <a:cxn ang="0">
                  <a:pos x="54" y="205"/>
                </a:cxn>
                <a:cxn ang="0">
                  <a:pos x="61" y="151"/>
                </a:cxn>
                <a:cxn ang="0">
                  <a:pos x="52" y="149"/>
                </a:cxn>
                <a:cxn ang="0">
                  <a:pos x="34" y="144"/>
                </a:cxn>
                <a:cxn ang="0">
                  <a:pos x="16" y="128"/>
                </a:cxn>
                <a:cxn ang="0">
                  <a:pos x="8" y="98"/>
                </a:cxn>
                <a:cxn ang="0">
                  <a:pos x="15" y="97"/>
                </a:cxn>
                <a:cxn ang="0">
                  <a:pos x="29" y="101"/>
                </a:cxn>
                <a:cxn ang="0">
                  <a:pos x="47" y="116"/>
                </a:cxn>
                <a:cxn ang="0">
                  <a:pos x="61" y="147"/>
                </a:cxn>
                <a:cxn ang="0">
                  <a:pos x="58" y="60"/>
                </a:cxn>
                <a:cxn ang="0">
                  <a:pos x="44" y="58"/>
                </a:cxn>
                <a:cxn ang="0">
                  <a:pos x="25" y="50"/>
                </a:cxn>
                <a:cxn ang="0">
                  <a:pos x="8" y="3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27" y="5"/>
                </a:cxn>
                <a:cxn ang="0">
                  <a:pos x="48" y="21"/>
                </a:cxn>
                <a:cxn ang="0">
                  <a:pos x="65" y="56"/>
                </a:cxn>
                <a:cxn ang="0">
                  <a:pos x="66" y="48"/>
                </a:cxn>
                <a:cxn ang="0">
                  <a:pos x="77" y="28"/>
                </a:cxn>
                <a:cxn ang="0">
                  <a:pos x="96" y="9"/>
                </a:cxn>
                <a:cxn ang="0">
                  <a:pos x="128" y="0"/>
                </a:cxn>
                <a:cxn ang="0">
                  <a:pos x="127" y="9"/>
                </a:cxn>
                <a:cxn ang="0">
                  <a:pos x="119" y="31"/>
                </a:cxn>
                <a:cxn ang="0">
                  <a:pos x="101" y="51"/>
                </a:cxn>
                <a:cxn ang="0">
                  <a:pos x="67" y="60"/>
                </a:cxn>
                <a:cxn ang="0">
                  <a:pos x="69" y="170"/>
                </a:cxn>
                <a:cxn ang="0">
                  <a:pos x="73" y="155"/>
                </a:cxn>
                <a:cxn ang="0">
                  <a:pos x="86" y="136"/>
                </a:cxn>
                <a:cxn ang="0">
                  <a:pos x="113" y="128"/>
                </a:cxn>
                <a:cxn ang="0">
                  <a:pos x="112" y="136"/>
                </a:cxn>
                <a:cxn ang="0">
                  <a:pos x="105" y="153"/>
                </a:cxn>
                <a:cxn ang="0">
                  <a:pos x="92" y="172"/>
                </a:cxn>
                <a:cxn ang="0">
                  <a:pos x="67" y="180"/>
                </a:cxn>
                <a:cxn ang="0">
                  <a:pos x="61" y="292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gray">
            <a:xfrm>
              <a:off x="2599" y="339"/>
              <a:ext cx="68" cy="254"/>
            </a:xfrm>
            <a:custGeom>
              <a:avLst/>
              <a:gdLst/>
              <a:ahLst/>
              <a:cxnLst>
                <a:cxn ang="0">
                  <a:pos x="31" y="164"/>
                </a:cxn>
                <a:cxn ang="0">
                  <a:pos x="23" y="163"/>
                </a:cxn>
                <a:cxn ang="0">
                  <a:pos x="8" y="155"/>
                </a:cxn>
                <a:cxn ang="0">
                  <a:pos x="0" y="132"/>
                </a:cxn>
                <a:cxn ang="0">
                  <a:pos x="7" y="132"/>
                </a:cxn>
                <a:cxn ang="0">
                  <a:pos x="22" y="139"/>
                </a:cxn>
                <a:cxn ang="0">
                  <a:pos x="31" y="160"/>
                </a:cxn>
                <a:cxn ang="0">
                  <a:pos x="29" y="101"/>
                </a:cxn>
                <a:cxn ang="0">
                  <a:pos x="16" y="97"/>
                </a:cxn>
                <a:cxn ang="0">
                  <a:pos x="3" y="83"/>
                </a:cxn>
                <a:cxn ang="0">
                  <a:pos x="3" y="70"/>
                </a:cxn>
                <a:cxn ang="0">
                  <a:pos x="15" y="74"/>
                </a:cxn>
                <a:cxn ang="0">
                  <a:pos x="27" y="86"/>
                </a:cxn>
                <a:cxn ang="0">
                  <a:pos x="31" y="31"/>
                </a:cxn>
                <a:cxn ang="0">
                  <a:pos x="33" y="23"/>
                </a:cxn>
                <a:cxn ang="0">
                  <a:pos x="41" y="8"/>
                </a:cxn>
                <a:cxn ang="0">
                  <a:pos x="62" y="0"/>
                </a:cxn>
                <a:cxn ang="0">
                  <a:pos x="61" y="8"/>
                </a:cxn>
                <a:cxn ang="0">
                  <a:pos x="53" y="23"/>
                </a:cxn>
                <a:cxn ang="0">
                  <a:pos x="35" y="31"/>
                </a:cxn>
                <a:cxn ang="0">
                  <a:pos x="35" y="75"/>
                </a:cxn>
                <a:cxn ang="0">
                  <a:pos x="39" y="62"/>
                </a:cxn>
                <a:cxn ang="0">
                  <a:pos x="54" y="48"/>
                </a:cxn>
                <a:cxn ang="0">
                  <a:pos x="68" y="48"/>
                </a:cxn>
                <a:cxn ang="0">
                  <a:pos x="66" y="59"/>
                </a:cxn>
                <a:cxn ang="0">
                  <a:pos x="58" y="72"/>
                </a:cxn>
                <a:cxn ang="0">
                  <a:pos x="35" y="82"/>
                </a:cxn>
                <a:cxn ang="0">
                  <a:pos x="35" y="143"/>
                </a:cxn>
                <a:cxn ang="0">
                  <a:pos x="38" y="132"/>
                </a:cxn>
                <a:cxn ang="0">
                  <a:pos x="49" y="122"/>
                </a:cxn>
                <a:cxn ang="0">
                  <a:pos x="60" y="122"/>
                </a:cxn>
                <a:cxn ang="0">
                  <a:pos x="58" y="133"/>
                </a:cxn>
                <a:cxn ang="0">
                  <a:pos x="47" y="144"/>
                </a:cxn>
                <a:cxn ang="0">
                  <a:pos x="35" y="25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gray">
            <a:xfrm>
              <a:off x="1674" y="167"/>
              <a:ext cx="111" cy="425"/>
            </a:xfrm>
            <a:custGeom>
              <a:avLst/>
              <a:gdLst/>
              <a:ahLst/>
              <a:cxnLst>
                <a:cxn ang="0">
                  <a:pos x="52" y="272"/>
                </a:cxn>
                <a:cxn ang="0">
                  <a:pos x="44" y="270"/>
                </a:cxn>
                <a:cxn ang="0">
                  <a:pos x="26" y="265"/>
                </a:cxn>
                <a:cxn ang="0">
                  <a:pos x="8" y="249"/>
                </a:cxn>
                <a:cxn ang="0">
                  <a:pos x="0" y="219"/>
                </a:cxn>
                <a:cxn ang="0">
                  <a:pos x="8" y="219"/>
                </a:cxn>
                <a:cxn ang="0">
                  <a:pos x="25" y="223"/>
                </a:cxn>
                <a:cxn ang="0">
                  <a:pos x="41" y="235"/>
                </a:cxn>
                <a:cxn ang="0">
                  <a:pos x="52" y="265"/>
                </a:cxn>
                <a:cxn ang="0">
                  <a:pos x="50" y="168"/>
                </a:cxn>
                <a:cxn ang="0">
                  <a:pos x="35" y="165"/>
                </a:cxn>
                <a:cxn ang="0">
                  <a:pos x="17" y="156"/>
                </a:cxn>
                <a:cxn ang="0">
                  <a:pos x="3" y="134"/>
                </a:cxn>
                <a:cxn ang="0">
                  <a:pos x="3" y="116"/>
                </a:cxn>
                <a:cxn ang="0">
                  <a:pos x="19" y="120"/>
                </a:cxn>
                <a:cxn ang="0">
                  <a:pos x="39" y="133"/>
                </a:cxn>
                <a:cxn ang="0">
                  <a:pos x="52" y="161"/>
                </a:cxn>
                <a:cxn ang="0">
                  <a:pos x="53" y="50"/>
                </a:cxn>
                <a:cxn ang="0">
                  <a:pos x="54" y="36"/>
                </a:cxn>
                <a:cxn ang="0">
                  <a:pos x="65" y="17"/>
                </a:cxn>
                <a:cxn ang="0">
                  <a:pos x="87" y="3"/>
                </a:cxn>
                <a:cxn ang="0">
                  <a:pos x="103" y="3"/>
                </a:cxn>
                <a:cxn ang="0">
                  <a:pos x="99" y="21"/>
                </a:cxn>
                <a:cxn ang="0">
                  <a:pos x="84" y="42"/>
                </a:cxn>
                <a:cxn ang="0">
                  <a:pos x="58" y="52"/>
                </a:cxn>
                <a:cxn ang="0">
                  <a:pos x="58" y="127"/>
                </a:cxn>
                <a:cxn ang="0">
                  <a:pos x="61" y="112"/>
                </a:cxn>
                <a:cxn ang="0">
                  <a:pos x="72" y="94"/>
                </a:cxn>
                <a:cxn ang="0">
                  <a:pos x="93" y="80"/>
                </a:cxn>
                <a:cxn ang="0">
                  <a:pos x="111" y="80"/>
                </a:cxn>
                <a:cxn ang="0">
                  <a:pos x="111" y="91"/>
                </a:cxn>
                <a:cxn ang="0">
                  <a:pos x="107" y="108"/>
                </a:cxn>
                <a:cxn ang="0">
                  <a:pos x="91" y="126"/>
                </a:cxn>
                <a:cxn ang="0">
                  <a:pos x="58" y="135"/>
                </a:cxn>
                <a:cxn ang="0">
                  <a:pos x="58" y="236"/>
                </a:cxn>
                <a:cxn ang="0">
                  <a:pos x="61" y="223"/>
                </a:cxn>
                <a:cxn ang="0">
                  <a:pos x="73" y="208"/>
                </a:cxn>
                <a:cxn ang="0">
                  <a:pos x="97" y="200"/>
                </a:cxn>
                <a:cxn ang="0">
                  <a:pos x="99" y="207"/>
                </a:cxn>
                <a:cxn ang="0">
                  <a:pos x="97" y="220"/>
                </a:cxn>
                <a:cxn ang="0">
                  <a:pos x="87" y="235"/>
                </a:cxn>
                <a:cxn ang="0">
                  <a:pos x="58" y="245"/>
                </a:cxn>
                <a:cxn ang="0">
                  <a:pos x="52" y="42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gray">
            <a:xfrm>
              <a:off x="2065" y="367"/>
              <a:ext cx="100" cy="229"/>
            </a:xfrm>
            <a:custGeom>
              <a:avLst/>
              <a:gdLst/>
              <a:ahLst/>
              <a:cxnLst>
                <a:cxn ang="0">
                  <a:pos x="52" y="176"/>
                </a:cxn>
                <a:cxn ang="0">
                  <a:pos x="59" y="176"/>
                </a:cxn>
                <a:cxn ang="0">
                  <a:pos x="74" y="169"/>
                </a:cxn>
                <a:cxn ang="0">
                  <a:pos x="86" y="154"/>
                </a:cxn>
                <a:cxn ang="0">
                  <a:pos x="86" y="141"/>
                </a:cxn>
                <a:cxn ang="0">
                  <a:pos x="74" y="143"/>
                </a:cxn>
                <a:cxn ang="0">
                  <a:pos x="58" y="158"/>
                </a:cxn>
                <a:cxn ang="0">
                  <a:pos x="52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2" y="115"/>
                </a:cxn>
                <a:cxn ang="0">
                  <a:pos x="55" y="48"/>
                </a:cxn>
                <a:cxn ang="0">
                  <a:pos x="67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3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1" y="3"/>
                </a:cxn>
                <a:cxn ang="0">
                  <a:pos x="5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5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5" y="132"/>
                </a:cxn>
                <a:cxn ang="0">
                  <a:pos x="47" y="141"/>
                </a:cxn>
                <a:cxn ang="0">
                  <a:pos x="52" y="228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gray">
            <a:xfrm>
              <a:off x="2921" y="367"/>
              <a:ext cx="100" cy="229"/>
            </a:xfrm>
            <a:custGeom>
              <a:avLst/>
              <a:gdLst/>
              <a:ahLst/>
              <a:cxnLst>
                <a:cxn ang="0">
                  <a:pos x="53" y="176"/>
                </a:cxn>
                <a:cxn ang="0">
                  <a:pos x="60" y="176"/>
                </a:cxn>
                <a:cxn ang="0">
                  <a:pos x="74" y="169"/>
                </a:cxn>
                <a:cxn ang="0">
                  <a:pos x="87" y="154"/>
                </a:cxn>
                <a:cxn ang="0">
                  <a:pos x="87" y="141"/>
                </a:cxn>
                <a:cxn ang="0">
                  <a:pos x="74" y="143"/>
                </a:cxn>
                <a:cxn ang="0">
                  <a:pos x="60" y="158"/>
                </a:cxn>
                <a:cxn ang="0">
                  <a:pos x="53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3" y="115"/>
                </a:cxn>
                <a:cxn ang="0">
                  <a:pos x="56" y="48"/>
                </a:cxn>
                <a:cxn ang="0">
                  <a:pos x="68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4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2" y="3"/>
                </a:cxn>
                <a:cxn ang="0">
                  <a:pos x="6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6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6" y="132"/>
                </a:cxn>
                <a:cxn ang="0">
                  <a:pos x="47" y="141"/>
                </a:cxn>
                <a:cxn ang="0">
                  <a:pos x="53" y="228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gray">
            <a:xfrm>
              <a:off x="2273" y="187"/>
              <a:ext cx="175" cy="402"/>
            </a:xfrm>
            <a:custGeom>
              <a:avLst/>
              <a:gdLst/>
              <a:ahLst/>
              <a:cxnLst>
                <a:cxn ang="0">
                  <a:pos x="93" y="309"/>
                </a:cxn>
                <a:cxn ang="0">
                  <a:pos x="101" y="309"/>
                </a:cxn>
                <a:cxn ang="0">
                  <a:pos x="118" y="304"/>
                </a:cxn>
                <a:cxn ang="0">
                  <a:pos x="138" y="292"/>
                </a:cxn>
                <a:cxn ang="0">
                  <a:pos x="152" y="266"/>
                </a:cxn>
                <a:cxn ang="0">
                  <a:pos x="152" y="247"/>
                </a:cxn>
                <a:cxn ang="0">
                  <a:pos x="138" y="250"/>
                </a:cxn>
                <a:cxn ang="0">
                  <a:pos x="120" y="259"/>
                </a:cxn>
                <a:cxn ang="0">
                  <a:pos x="99" y="285"/>
                </a:cxn>
                <a:cxn ang="0">
                  <a:pos x="93" y="207"/>
                </a:cxn>
                <a:cxn ang="0">
                  <a:pos x="102" y="205"/>
                </a:cxn>
                <a:cxn ang="0">
                  <a:pos x="122" y="200"/>
                </a:cxn>
                <a:cxn ang="0">
                  <a:pos x="147" y="185"/>
                </a:cxn>
                <a:cxn ang="0">
                  <a:pos x="163" y="155"/>
                </a:cxn>
                <a:cxn ang="0">
                  <a:pos x="163" y="134"/>
                </a:cxn>
                <a:cxn ang="0">
                  <a:pos x="149" y="135"/>
                </a:cxn>
                <a:cxn ang="0">
                  <a:pos x="129" y="142"/>
                </a:cxn>
                <a:cxn ang="0">
                  <a:pos x="107" y="162"/>
                </a:cxn>
                <a:cxn ang="0">
                  <a:pos x="93" y="201"/>
                </a:cxn>
                <a:cxn ang="0">
                  <a:pos x="95" y="83"/>
                </a:cxn>
                <a:cxn ang="0">
                  <a:pos x="110" y="81"/>
                </a:cxn>
                <a:cxn ang="0">
                  <a:pos x="134" y="73"/>
                </a:cxn>
                <a:cxn ang="0">
                  <a:pos x="157" y="54"/>
                </a:cxn>
                <a:cxn ang="0">
                  <a:pos x="174" y="23"/>
                </a:cxn>
                <a:cxn ang="0">
                  <a:pos x="174" y="0"/>
                </a:cxn>
                <a:cxn ang="0">
                  <a:pos x="157" y="2"/>
                </a:cxn>
                <a:cxn ang="0">
                  <a:pos x="133" y="10"/>
                </a:cxn>
                <a:cxn ang="0">
                  <a:pos x="107" y="33"/>
                </a:cxn>
                <a:cxn ang="0">
                  <a:pos x="87" y="77"/>
                </a:cxn>
                <a:cxn ang="0">
                  <a:pos x="85" y="68"/>
                </a:cxn>
                <a:cxn ang="0">
                  <a:pos x="75" y="46"/>
                </a:cxn>
                <a:cxn ang="0">
                  <a:pos x="55" y="21"/>
                </a:cxn>
                <a:cxn ang="0">
                  <a:pos x="22" y="3"/>
                </a:cxn>
                <a:cxn ang="0">
                  <a:pos x="1" y="3"/>
                </a:cxn>
                <a:cxn ang="0">
                  <a:pos x="4" y="18"/>
                </a:cxn>
                <a:cxn ang="0">
                  <a:pos x="12" y="42"/>
                </a:cxn>
                <a:cxn ang="0">
                  <a:pos x="31" y="65"/>
                </a:cxn>
                <a:cxn ang="0">
                  <a:pos x="62" y="81"/>
                </a:cxn>
                <a:cxn ang="0">
                  <a:pos x="82" y="238"/>
                </a:cxn>
                <a:cxn ang="0">
                  <a:pos x="80" y="228"/>
                </a:cxn>
                <a:cxn ang="0">
                  <a:pos x="72" y="207"/>
                </a:cxn>
                <a:cxn ang="0">
                  <a:pos x="55" y="185"/>
                </a:cxn>
                <a:cxn ang="0">
                  <a:pos x="21" y="176"/>
                </a:cxn>
                <a:cxn ang="0">
                  <a:pos x="22" y="185"/>
                </a:cxn>
                <a:cxn ang="0">
                  <a:pos x="28" y="205"/>
                </a:cxn>
                <a:cxn ang="0">
                  <a:pos x="41" y="230"/>
                </a:cxn>
                <a:cxn ang="0">
                  <a:pos x="66" y="246"/>
                </a:cxn>
                <a:cxn ang="0">
                  <a:pos x="82" y="402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gray">
            <a:xfrm>
              <a:off x="2161" y="223"/>
              <a:ext cx="97" cy="370"/>
            </a:xfrm>
            <a:custGeom>
              <a:avLst/>
              <a:gdLst/>
              <a:ahLst/>
              <a:cxnLst>
                <a:cxn ang="0">
                  <a:pos x="52" y="237"/>
                </a:cxn>
                <a:cxn ang="0">
                  <a:pos x="59" y="237"/>
                </a:cxn>
                <a:cxn ang="0">
                  <a:pos x="74" y="232"/>
                </a:cxn>
                <a:cxn ang="0">
                  <a:pos x="90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1" y="197"/>
                </a:cxn>
                <a:cxn ang="0">
                  <a:pos x="56" y="215"/>
                </a:cxn>
                <a:cxn ang="0">
                  <a:pos x="52" y="147"/>
                </a:cxn>
                <a:cxn ang="0">
                  <a:pos x="59" y="147"/>
                </a:cxn>
                <a:cxn ang="0">
                  <a:pos x="74" y="141"/>
                </a:cxn>
                <a:cxn ang="0">
                  <a:pos x="90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1" y="109"/>
                </a:cxn>
                <a:cxn ang="0">
                  <a:pos x="56" y="126"/>
                </a:cxn>
                <a:cxn ang="0">
                  <a:pos x="52" y="46"/>
                </a:cxn>
                <a:cxn ang="0">
                  <a:pos x="51" y="37"/>
                </a:cxn>
                <a:cxn ang="0">
                  <a:pos x="45" y="23"/>
                </a:cxn>
                <a:cxn ang="0">
                  <a:pos x="32" y="6"/>
                </a:cxn>
                <a:cxn ang="0">
                  <a:pos x="6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3" y="43"/>
                </a:cxn>
                <a:cxn ang="0">
                  <a:pos x="45" y="113"/>
                </a:cxn>
                <a:cxn ang="0">
                  <a:pos x="45" y="106"/>
                </a:cxn>
                <a:cxn ang="0">
                  <a:pos x="40" y="90"/>
                </a:cxn>
                <a:cxn ang="0">
                  <a:pos x="27" y="75"/>
                </a:cxn>
                <a:cxn ang="0">
                  <a:pos x="1" y="67"/>
                </a:cxn>
                <a:cxn ang="0">
                  <a:pos x="0" y="75"/>
                </a:cxn>
                <a:cxn ang="0">
                  <a:pos x="2" y="91"/>
                </a:cxn>
                <a:cxn ang="0">
                  <a:pos x="14" y="109"/>
                </a:cxn>
                <a:cxn ang="0">
                  <a:pos x="45" y="118"/>
                </a:cxn>
                <a:cxn ang="0">
                  <a:pos x="45" y="207"/>
                </a:cxn>
                <a:cxn ang="0">
                  <a:pos x="43" y="195"/>
                </a:cxn>
                <a:cxn ang="0">
                  <a:pos x="33" y="182"/>
                </a:cxn>
                <a:cxn ang="0">
                  <a:pos x="12" y="175"/>
                </a:cxn>
                <a:cxn ang="0">
                  <a:pos x="10" y="182"/>
                </a:cxn>
                <a:cxn ang="0">
                  <a:pos x="13" y="197"/>
                </a:cxn>
                <a:cxn ang="0">
                  <a:pos x="29" y="211"/>
                </a:cxn>
                <a:cxn ang="0">
                  <a:pos x="45" y="373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gray">
            <a:xfrm>
              <a:off x="2708" y="223"/>
              <a:ext cx="97" cy="370"/>
            </a:xfrm>
            <a:custGeom>
              <a:avLst/>
              <a:gdLst/>
              <a:ahLst/>
              <a:cxnLst>
                <a:cxn ang="0">
                  <a:pos x="51" y="237"/>
                </a:cxn>
                <a:cxn ang="0">
                  <a:pos x="60" y="237"/>
                </a:cxn>
                <a:cxn ang="0">
                  <a:pos x="74" y="232"/>
                </a:cxn>
                <a:cxn ang="0">
                  <a:pos x="91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2" y="197"/>
                </a:cxn>
                <a:cxn ang="0">
                  <a:pos x="55" y="215"/>
                </a:cxn>
                <a:cxn ang="0">
                  <a:pos x="51" y="147"/>
                </a:cxn>
                <a:cxn ang="0">
                  <a:pos x="60" y="147"/>
                </a:cxn>
                <a:cxn ang="0">
                  <a:pos x="74" y="141"/>
                </a:cxn>
                <a:cxn ang="0">
                  <a:pos x="91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2" y="109"/>
                </a:cxn>
                <a:cxn ang="0">
                  <a:pos x="55" y="126"/>
                </a:cxn>
                <a:cxn ang="0">
                  <a:pos x="51" y="46"/>
                </a:cxn>
                <a:cxn ang="0">
                  <a:pos x="51" y="37"/>
                </a:cxn>
                <a:cxn ang="0">
                  <a:pos x="46" y="23"/>
                </a:cxn>
                <a:cxn ang="0">
                  <a:pos x="33" y="6"/>
                </a:cxn>
                <a:cxn ang="0">
                  <a:pos x="7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4" y="43"/>
                </a:cxn>
                <a:cxn ang="0">
                  <a:pos x="46" y="113"/>
                </a:cxn>
                <a:cxn ang="0">
                  <a:pos x="46" y="106"/>
                </a:cxn>
                <a:cxn ang="0">
                  <a:pos x="41" y="90"/>
                </a:cxn>
                <a:cxn ang="0">
                  <a:pos x="27" y="75"/>
                </a:cxn>
                <a:cxn ang="0">
                  <a:pos x="0" y="67"/>
                </a:cxn>
                <a:cxn ang="0">
                  <a:pos x="0" y="75"/>
                </a:cxn>
                <a:cxn ang="0">
                  <a:pos x="3" y="91"/>
                </a:cxn>
                <a:cxn ang="0">
                  <a:pos x="15" y="109"/>
                </a:cxn>
                <a:cxn ang="0">
                  <a:pos x="46" y="118"/>
                </a:cxn>
                <a:cxn ang="0">
                  <a:pos x="46" y="207"/>
                </a:cxn>
                <a:cxn ang="0">
                  <a:pos x="43" y="195"/>
                </a:cxn>
                <a:cxn ang="0">
                  <a:pos x="34" y="182"/>
                </a:cxn>
                <a:cxn ang="0">
                  <a:pos x="12" y="175"/>
                </a:cxn>
                <a:cxn ang="0">
                  <a:pos x="11" y="182"/>
                </a:cxn>
                <a:cxn ang="0">
                  <a:pos x="14" y="197"/>
                </a:cxn>
                <a:cxn ang="0">
                  <a:pos x="30" y="211"/>
                </a:cxn>
                <a:cxn ang="0">
                  <a:pos x="46" y="373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31" name="Freeform 27" descr="Dark upward diagonal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546" y="0"/>
              </a:cxn>
              <a:cxn ang="0">
                <a:pos x="5655" y="84"/>
              </a:cxn>
              <a:cxn ang="0">
                <a:pos x="5649" y="315"/>
              </a:cxn>
              <a:cxn ang="0">
                <a:pos x="1" y="314"/>
              </a:cxn>
              <a:cxn ang="0">
                <a:pos x="0" y="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pattFill prst="dkUpDiag">
            <a:fgClr>
              <a:schemeClr val="bg1">
                <a:alpha val="77000"/>
              </a:schemeClr>
            </a:fgClr>
            <a:bgClr>
              <a:schemeClr val="tx1">
                <a:alpha val="77000"/>
              </a:schemeClr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33" name="Group 74"/>
          <p:cNvGrpSpPr>
            <a:grpSpLocks/>
          </p:cNvGrpSpPr>
          <p:nvPr/>
        </p:nvGrpSpPr>
        <p:grpSpPr bwMode="auto">
          <a:xfrm>
            <a:off x="85725" y="854075"/>
            <a:ext cx="8982075" cy="1131888"/>
            <a:chOff x="54" y="538"/>
            <a:chExt cx="5658" cy="713"/>
          </a:xfrm>
        </p:grpSpPr>
        <p:sp>
          <p:nvSpPr>
            <p:cNvPr id="34" name="Freeform 30"/>
            <p:cNvSpPr>
              <a:spLocks/>
            </p:cNvSpPr>
            <p:nvPr userDrawn="1"/>
          </p:nvSpPr>
          <p:spPr bwMode="gray">
            <a:xfrm>
              <a:off x="54" y="736"/>
              <a:ext cx="5658" cy="5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46" y="0"/>
                </a:cxn>
                <a:cxn ang="0">
                  <a:pos x="5446" y="312"/>
                </a:cxn>
                <a:cxn ang="0">
                  <a:pos x="5446" y="451"/>
                </a:cxn>
                <a:cxn ang="0">
                  <a:pos x="1512" y="443"/>
                </a:cxn>
                <a:cxn ang="0">
                  <a:pos x="1288" y="584"/>
                </a:cxn>
                <a:cxn ang="0">
                  <a:pos x="0" y="590"/>
                </a:cxn>
                <a:cxn ang="0">
                  <a:pos x="0" y="0"/>
                </a:cxn>
              </a:cxnLst>
              <a:rect l="0" t="0" r="r" b="b"/>
              <a:pathLst>
                <a:path w="5446" h="590">
                  <a:moveTo>
                    <a:pt x="0" y="0"/>
                  </a:moveTo>
                  <a:lnTo>
                    <a:pt x="5446" y="0"/>
                  </a:lnTo>
                  <a:lnTo>
                    <a:pt x="5446" y="312"/>
                  </a:lnTo>
                  <a:lnTo>
                    <a:pt x="5446" y="451"/>
                  </a:lnTo>
                  <a:cubicBezTo>
                    <a:pt x="4790" y="473"/>
                    <a:pt x="2205" y="421"/>
                    <a:pt x="1512" y="443"/>
                  </a:cubicBezTo>
                  <a:lnTo>
                    <a:pt x="1288" y="584"/>
                  </a:lnTo>
                  <a:lnTo>
                    <a:pt x="0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Freeform 31"/>
            <p:cNvSpPr>
              <a:spLocks/>
            </p:cNvSpPr>
            <p:nvPr userDrawn="1"/>
          </p:nvSpPr>
          <p:spPr bwMode="gray">
            <a:xfrm>
              <a:off x="54" y="538"/>
              <a:ext cx="5658" cy="65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657" y="0"/>
                </a:cxn>
                <a:cxn ang="0">
                  <a:pos x="5658" y="534"/>
                </a:cxn>
                <a:cxn ang="0">
                  <a:pos x="1553" y="528"/>
                </a:cxn>
                <a:cxn ang="0">
                  <a:pos x="1317" y="651"/>
                </a:cxn>
                <a:cxn ang="0">
                  <a:pos x="0" y="655"/>
                </a:cxn>
                <a:cxn ang="0">
                  <a:pos x="1" y="0"/>
                </a:cxn>
              </a:cxnLst>
              <a:rect l="0" t="0" r="r" b="b"/>
              <a:pathLst>
                <a:path w="5658" h="655">
                  <a:moveTo>
                    <a:pt x="1" y="0"/>
                  </a:moveTo>
                  <a:lnTo>
                    <a:pt x="5657" y="0"/>
                  </a:lnTo>
                  <a:lnTo>
                    <a:pt x="5658" y="534"/>
                  </a:lnTo>
                  <a:lnTo>
                    <a:pt x="1553" y="528"/>
                  </a:lnTo>
                  <a:lnTo>
                    <a:pt x="1317" y="651"/>
                  </a:lnTo>
                  <a:lnTo>
                    <a:pt x="0" y="65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" name="Freeform 32"/>
            <p:cNvSpPr>
              <a:spLocks/>
            </p:cNvSpPr>
            <p:nvPr userDrawn="1"/>
          </p:nvSpPr>
          <p:spPr bwMode="gray">
            <a:xfrm>
              <a:off x="54" y="1062"/>
              <a:ext cx="1496" cy="98"/>
            </a:xfrm>
            <a:custGeom>
              <a:avLst/>
              <a:gdLst/>
              <a:ahLst/>
              <a:cxnLst>
                <a:cxn ang="0">
                  <a:pos x="1440" y="1"/>
                </a:cxn>
                <a:cxn ang="0">
                  <a:pos x="1261" y="112"/>
                </a:cxn>
                <a:cxn ang="0">
                  <a:pos x="0" y="110"/>
                </a:cxn>
                <a:cxn ang="0">
                  <a:pos x="0" y="49"/>
                </a:cxn>
                <a:cxn ang="0">
                  <a:pos x="1069" y="50"/>
                </a:cxn>
                <a:cxn ang="0">
                  <a:pos x="1142" y="0"/>
                </a:cxn>
                <a:cxn ang="0">
                  <a:pos x="1440" y="1"/>
                </a:cxn>
              </a:cxnLst>
              <a:rect l="0" t="0" r="r" b="b"/>
              <a:pathLst>
                <a:path w="1440" h="112">
                  <a:moveTo>
                    <a:pt x="1440" y="1"/>
                  </a:moveTo>
                  <a:lnTo>
                    <a:pt x="1261" y="112"/>
                  </a:lnTo>
                  <a:lnTo>
                    <a:pt x="0" y="110"/>
                  </a:lnTo>
                  <a:lnTo>
                    <a:pt x="0" y="49"/>
                  </a:lnTo>
                  <a:lnTo>
                    <a:pt x="1069" y="50"/>
                  </a:lnTo>
                  <a:lnTo>
                    <a:pt x="1142" y="0"/>
                  </a:lnTo>
                  <a:lnTo>
                    <a:pt x="1440" y="1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37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Rectangle 38" descr="1"/>
          <p:cNvSpPr>
            <a:spLocks noChangeArrowheads="1"/>
          </p:cNvSpPr>
          <p:nvPr/>
        </p:nvSpPr>
        <p:spPr bwMode="gray">
          <a:xfrm>
            <a:off x="4067175" y="4497388"/>
            <a:ext cx="741363" cy="74295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Rectangle 40" descr="7"/>
          <p:cNvSpPr>
            <a:spLocks noChangeArrowheads="1"/>
          </p:cNvSpPr>
          <p:nvPr/>
        </p:nvSpPr>
        <p:spPr bwMode="gray">
          <a:xfrm>
            <a:off x="3275013" y="5314950"/>
            <a:ext cx="742950" cy="74295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Rectangle 42"/>
          <p:cNvSpPr>
            <a:spLocks noChangeArrowheads="1"/>
          </p:cNvSpPr>
          <p:nvPr/>
        </p:nvSpPr>
        <p:spPr bwMode="gray">
          <a:xfrm>
            <a:off x="3282950" y="4510088"/>
            <a:ext cx="741363" cy="744537"/>
          </a:xfrm>
          <a:prstGeom prst="rect">
            <a:avLst/>
          </a:prstGeom>
          <a:solidFill>
            <a:srgbClr val="D7D7D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Rectangle 37" descr="6"/>
          <p:cNvSpPr>
            <a:spLocks noChangeArrowheads="1"/>
          </p:cNvSpPr>
          <p:nvPr/>
        </p:nvSpPr>
        <p:spPr bwMode="gray">
          <a:xfrm>
            <a:off x="1703388" y="5314950"/>
            <a:ext cx="742950" cy="74295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Text Box 45"/>
          <p:cNvSpPr txBox="1">
            <a:spLocks noChangeArrowheads="1"/>
          </p:cNvSpPr>
          <p:nvPr/>
        </p:nvSpPr>
        <p:spPr bwMode="gray">
          <a:xfrm>
            <a:off x="161925" y="842963"/>
            <a:ext cx="13033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>
                <a:solidFill>
                  <a:srgbClr val="FFFFFF"/>
                </a:solidFill>
                <a:latin typeface="Arial Black" pitchFamily="34" charset="0"/>
              </a:rPr>
              <a:t>L/O/G/O</a:t>
            </a:r>
          </a:p>
        </p:txBody>
      </p:sp>
      <p:sp>
        <p:nvSpPr>
          <p:cNvPr id="43" name="Rectangle 50"/>
          <p:cNvSpPr>
            <a:spLocks noChangeArrowheads="1"/>
          </p:cNvSpPr>
          <p:nvPr/>
        </p:nvSpPr>
        <p:spPr bwMode="gray">
          <a:xfrm>
            <a:off x="128588" y="4511675"/>
            <a:ext cx="741362" cy="74295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4" name="Picture 43" descr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gray">
          <a:xfrm>
            <a:off x="130175" y="2911475"/>
            <a:ext cx="1347788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Rectangle 70" descr="2"/>
          <p:cNvSpPr>
            <a:spLocks noChangeArrowheads="1"/>
          </p:cNvSpPr>
          <p:nvPr/>
        </p:nvSpPr>
        <p:spPr bwMode="gray">
          <a:xfrm>
            <a:off x="1701800" y="3705225"/>
            <a:ext cx="744538" cy="742950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14800" y="6196013"/>
            <a:ext cx="4811713" cy="403225"/>
          </a:xfrm>
        </p:spPr>
        <p:txBody>
          <a:bodyPr/>
          <a:lstStyle>
            <a:lvl1pPr marL="0" indent="0" algn="r">
              <a:buFontTx/>
              <a:buNone/>
              <a:defRPr sz="1600" i="1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2819400"/>
            <a:ext cx="6019800" cy="1470025"/>
          </a:xfrm>
        </p:spPr>
        <p:txBody>
          <a:bodyPr/>
          <a:lstStyle>
            <a:lvl1pPr algn="r">
              <a:defRPr sz="4800">
                <a:solidFill>
                  <a:srgbClr val="0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C77D6-440E-4C3D-9205-D3998E302E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5BB15-744F-4773-965A-CB3E1800D6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38125"/>
            <a:ext cx="2057400" cy="5934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19800" cy="5934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1850B-C17D-46C6-ACF3-A836F84EE2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6477000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F6E22-D931-44E2-BD84-0485E037D0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38125"/>
            <a:ext cx="8229600" cy="59340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0E635-9A38-40C5-881D-38220C44B6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0E910-0102-4484-A0FA-579CA97353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41F37-FCF8-44B6-AB80-63075F9907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38275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497759-17CC-4D17-8D57-73A10AB399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F1460-0659-4D59-91AA-7C5BCA958D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43CDE-92EF-4CE1-A08D-D68103ECAC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1A3C8-388E-4F48-880B-DE04F73BB4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1B5D3F-3E64-44C2-89A1-8F0F8E13B5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6AB8C-1F92-4EF5-A1D8-EB041EF91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"/>
          <p:cNvGrpSpPr>
            <a:grpSpLocks/>
          </p:cNvGrpSpPr>
          <p:nvPr/>
        </p:nvGrpSpPr>
        <p:grpSpPr bwMode="auto">
          <a:xfrm>
            <a:off x="6553200" y="6013450"/>
            <a:ext cx="2392363" cy="563563"/>
            <a:chOff x="1566" y="164"/>
            <a:chExt cx="1455" cy="425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1892" y="468"/>
              <a:ext cx="39" cy="121"/>
            </a:xfrm>
            <a:custGeom>
              <a:avLst/>
              <a:gdLst/>
              <a:ahLst/>
              <a:cxnLst>
                <a:cxn ang="0">
                  <a:pos x="37" y="36"/>
                </a:cxn>
                <a:cxn ang="0">
                  <a:pos x="35" y="36"/>
                </a:cxn>
                <a:cxn ang="0">
                  <a:pos x="30" y="36"/>
                </a:cxn>
                <a:cxn ang="0">
                  <a:pos x="22" y="34"/>
                </a:cxn>
                <a:cxn ang="0">
                  <a:pos x="15" y="30"/>
                </a:cxn>
                <a:cxn ang="0">
                  <a:pos x="7" y="23"/>
                </a:cxn>
                <a:cxn ang="0">
                  <a:pos x="3" y="13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15" y="3"/>
                </a:cxn>
                <a:cxn ang="0">
                  <a:pos x="23" y="5"/>
                </a:cxn>
                <a:cxn ang="0">
                  <a:pos x="30" y="11"/>
                </a:cxn>
                <a:cxn ang="0">
                  <a:pos x="37" y="20"/>
                </a:cxn>
                <a:cxn ang="0">
                  <a:pos x="39" y="34"/>
                </a:cxn>
                <a:cxn ang="0">
                  <a:pos x="39" y="121"/>
                </a:cxn>
                <a:cxn ang="0">
                  <a:pos x="37" y="121"/>
                </a:cxn>
                <a:cxn ang="0">
                  <a:pos x="37" y="36"/>
                </a:cxn>
              </a:cxnLst>
              <a:rect l="0" t="0" r="r" b="b"/>
              <a:pathLst>
                <a:path w="39" h="121">
                  <a:moveTo>
                    <a:pt x="37" y="36"/>
                  </a:moveTo>
                  <a:lnTo>
                    <a:pt x="35" y="36"/>
                  </a:lnTo>
                  <a:lnTo>
                    <a:pt x="30" y="36"/>
                  </a:lnTo>
                  <a:lnTo>
                    <a:pt x="22" y="34"/>
                  </a:lnTo>
                  <a:lnTo>
                    <a:pt x="15" y="30"/>
                  </a:lnTo>
                  <a:lnTo>
                    <a:pt x="7" y="23"/>
                  </a:lnTo>
                  <a:lnTo>
                    <a:pt x="3" y="13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1"/>
                  </a:lnTo>
                  <a:lnTo>
                    <a:pt x="15" y="3"/>
                  </a:lnTo>
                  <a:lnTo>
                    <a:pt x="23" y="5"/>
                  </a:lnTo>
                  <a:lnTo>
                    <a:pt x="30" y="11"/>
                  </a:lnTo>
                  <a:lnTo>
                    <a:pt x="37" y="20"/>
                  </a:lnTo>
                  <a:lnTo>
                    <a:pt x="39" y="34"/>
                  </a:lnTo>
                  <a:lnTo>
                    <a:pt x="39" y="121"/>
                  </a:lnTo>
                  <a:lnTo>
                    <a:pt x="37" y="121"/>
                  </a:lnTo>
                  <a:lnTo>
                    <a:pt x="37" y="36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gray">
            <a:xfrm>
              <a:off x="2271" y="450"/>
              <a:ext cx="45" cy="139"/>
            </a:xfrm>
            <a:custGeom>
              <a:avLst/>
              <a:gdLst/>
              <a:ahLst/>
              <a:cxnLst>
                <a:cxn ang="0">
                  <a:pos x="3" y="42"/>
                </a:cxn>
                <a:cxn ang="0">
                  <a:pos x="6" y="42"/>
                </a:cxn>
                <a:cxn ang="0">
                  <a:pos x="12" y="42"/>
                </a:cxn>
                <a:cxn ang="0">
                  <a:pos x="20" y="39"/>
                </a:cxn>
                <a:cxn ang="0">
                  <a:pos x="29" y="35"/>
                </a:cxn>
                <a:cxn ang="0">
                  <a:pos x="37" y="27"/>
                </a:cxn>
                <a:cxn ang="0">
                  <a:pos x="43" y="17"/>
                </a:cxn>
                <a:cxn ang="0">
                  <a:pos x="45" y="2"/>
                </a:cxn>
                <a:cxn ang="0">
                  <a:pos x="43" y="0"/>
                </a:cxn>
                <a:cxn ang="0">
                  <a:pos x="37" y="2"/>
                </a:cxn>
                <a:cxn ang="0">
                  <a:pos x="29" y="3"/>
                </a:cxn>
                <a:cxn ang="0">
                  <a:pos x="19" y="7"/>
                </a:cxn>
                <a:cxn ang="0">
                  <a:pos x="11" y="14"/>
                </a:cxn>
                <a:cxn ang="0">
                  <a:pos x="4" y="23"/>
                </a:cxn>
                <a:cxn ang="0">
                  <a:pos x="0" y="39"/>
                </a:cxn>
                <a:cxn ang="0">
                  <a:pos x="0" y="139"/>
                </a:cxn>
                <a:cxn ang="0">
                  <a:pos x="3" y="139"/>
                </a:cxn>
                <a:cxn ang="0">
                  <a:pos x="3" y="42"/>
                </a:cxn>
              </a:cxnLst>
              <a:rect l="0" t="0" r="r" b="b"/>
              <a:pathLst>
                <a:path w="45" h="139">
                  <a:moveTo>
                    <a:pt x="3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20" y="39"/>
                  </a:lnTo>
                  <a:lnTo>
                    <a:pt x="29" y="35"/>
                  </a:lnTo>
                  <a:lnTo>
                    <a:pt x="37" y="27"/>
                  </a:lnTo>
                  <a:lnTo>
                    <a:pt x="43" y="17"/>
                  </a:lnTo>
                  <a:lnTo>
                    <a:pt x="45" y="2"/>
                  </a:lnTo>
                  <a:lnTo>
                    <a:pt x="43" y="0"/>
                  </a:lnTo>
                  <a:lnTo>
                    <a:pt x="37" y="2"/>
                  </a:lnTo>
                  <a:lnTo>
                    <a:pt x="29" y="3"/>
                  </a:lnTo>
                  <a:lnTo>
                    <a:pt x="19" y="7"/>
                  </a:lnTo>
                  <a:lnTo>
                    <a:pt x="11" y="14"/>
                  </a:lnTo>
                  <a:lnTo>
                    <a:pt x="4" y="23"/>
                  </a:lnTo>
                  <a:lnTo>
                    <a:pt x="0" y="39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" name="Freeform 10"/>
            <p:cNvSpPr>
              <a:spLocks/>
            </p:cNvSpPr>
            <p:nvPr/>
          </p:nvSpPr>
          <p:spPr bwMode="gray">
            <a:xfrm>
              <a:off x="1765" y="378"/>
              <a:ext cx="146" cy="211"/>
            </a:xfrm>
            <a:custGeom>
              <a:avLst/>
              <a:gdLst/>
              <a:ahLst/>
              <a:cxnLst>
                <a:cxn ang="0">
                  <a:pos x="68" y="67"/>
                </a:cxn>
                <a:cxn ang="0">
                  <a:pos x="67" y="67"/>
                </a:cxn>
                <a:cxn ang="0">
                  <a:pos x="60" y="66"/>
                </a:cxn>
                <a:cxn ang="0">
                  <a:pos x="50" y="64"/>
                </a:cxn>
                <a:cxn ang="0">
                  <a:pos x="41" y="62"/>
                </a:cxn>
                <a:cxn ang="0">
                  <a:pos x="29" y="55"/>
                </a:cxn>
                <a:cxn ang="0">
                  <a:pos x="18" y="47"/>
                </a:cxn>
                <a:cxn ang="0">
                  <a:pos x="10" y="35"/>
                </a:cxn>
                <a:cxn ang="0">
                  <a:pos x="3" y="20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10" y="0"/>
                </a:cxn>
                <a:cxn ang="0">
                  <a:pos x="19" y="0"/>
                </a:cxn>
                <a:cxn ang="0">
                  <a:pos x="30" y="2"/>
                </a:cxn>
                <a:cxn ang="0">
                  <a:pos x="41" y="6"/>
                </a:cxn>
                <a:cxn ang="0">
                  <a:pos x="53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5" y="45"/>
                </a:cxn>
                <a:cxn ang="0">
                  <a:pos x="79" y="36"/>
                </a:cxn>
                <a:cxn ang="0">
                  <a:pos x="84" y="25"/>
                </a:cxn>
                <a:cxn ang="0">
                  <a:pos x="92" y="16"/>
                </a:cxn>
                <a:cxn ang="0">
                  <a:pos x="106" y="8"/>
                </a:cxn>
                <a:cxn ang="0">
                  <a:pos x="123" y="2"/>
                </a:cxn>
                <a:cxn ang="0">
                  <a:pos x="146" y="0"/>
                </a:cxn>
                <a:cxn ang="0">
                  <a:pos x="145" y="2"/>
                </a:cxn>
                <a:cxn ang="0">
                  <a:pos x="145" y="8"/>
                </a:cxn>
                <a:cxn ang="0">
                  <a:pos x="143" y="17"/>
                </a:cxn>
                <a:cxn ang="0">
                  <a:pos x="139" y="28"/>
                </a:cxn>
                <a:cxn ang="0">
                  <a:pos x="134" y="39"/>
                </a:cxn>
                <a:cxn ang="0">
                  <a:pos x="126" y="49"/>
                </a:cxn>
                <a:cxn ang="0">
                  <a:pos x="114" y="59"/>
                </a:cxn>
                <a:cxn ang="0">
                  <a:pos x="98" y="64"/>
                </a:cxn>
                <a:cxn ang="0">
                  <a:pos x="79" y="67"/>
                </a:cxn>
                <a:cxn ang="0">
                  <a:pos x="79" y="211"/>
                </a:cxn>
                <a:cxn ang="0">
                  <a:pos x="68" y="211"/>
                </a:cxn>
                <a:cxn ang="0">
                  <a:pos x="68" y="67"/>
                </a:cxn>
              </a:cxnLst>
              <a:rect l="0" t="0" r="r" b="b"/>
              <a:pathLst>
                <a:path w="146" h="211">
                  <a:moveTo>
                    <a:pt x="68" y="67"/>
                  </a:moveTo>
                  <a:lnTo>
                    <a:pt x="67" y="67"/>
                  </a:lnTo>
                  <a:lnTo>
                    <a:pt x="60" y="66"/>
                  </a:lnTo>
                  <a:lnTo>
                    <a:pt x="50" y="64"/>
                  </a:lnTo>
                  <a:lnTo>
                    <a:pt x="41" y="62"/>
                  </a:lnTo>
                  <a:lnTo>
                    <a:pt x="29" y="55"/>
                  </a:lnTo>
                  <a:lnTo>
                    <a:pt x="18" y="47"/>
                  </a:lnTo>
                  <a:lnTo>
                    <a:pt x="10" y="35"/>
                  </a:lnTo>
                  <a:lnTo>
                    <a:pt x="3" y="20"/>
                  </a:lnTo>
                  <a:lnTo>
                    <a:pt x="0" y="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30" y="2"/>
                  </a:lnTo>
                  <a:lnTo>
                    <a:pt x="41" y="6"/>
                  </a:lnTo>
                  <a:lnTo>
                    <a:pt x="53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5" y="45"/>
                  </a:lnTo>
                  <a:lnTo>
                    <a:pt x="79" y="36"/>
                  </a:lnTo>
                  <a:lnTo>
                    <a:pt x="84" y="25"/>
                  </a:lnTo>
                  <a:lnTo>
                    <a:pt x="92" y="16"/>
                  </a:lnTo>
                  <a:lnTo>
                    <a:pt x="106" y="8"/>
                  </a:lnTo>
                  <a:lnTo>
                    <a:pt x="123" y="2"/>
                  </a:lnTo>
                  <a:lnTo>
                    <a:pt x="146" y="0"/>
                  </a:lnTo>
                  <a:lnTo>
                    <a:pt x="145" y="2"/>
                  </a:lnTo>
                  <a:lnTo>
                    <a:pt x="145" y="8"/>
                  </a:lnTo>
                  <a:lnTo>
                    <a:pt x="143" y="17"/>
                  </a:lnTo>
                  <a:lnTo>
                    <a:pt x="139" y="28"/>
                  </a:lnTo>
                  <a:lnTo>
                    <a:pt x="134" y="39"/>
                  </a:lnTo>
                  <a:lnTo>
                    <a:pt x="126" y="49"/>
                  </a:lnTo>
                  <a:lnTo>
                    <a:pt x="114" y="59"/>
                  </a:lnTo>
                  <a:lnTo>
                    <a:pt x="98" y="64"/>
                  </a:lnTo>
                  <a:lnTo>
                    <a:pt x="79" y="67"/>
                  </a:lnTo>
                  <a:lnTo>
                    <a:pt x="79" y="211"/>
                  </a:lnTo>
                  <a:lnTo>
                    <a:pt x="68" y="211"/>
                  </a:lnTo>
                  <a:lnTo>
                    <a:pt x="68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" name="Freeform 11"/>
            <p:cNvSpPr>
              <a:spLocks/>
            </p:cNvSpPr>
            <p:nvPr/>
          </p:nvSpPr>
          <p:spPr bwMode="gray">
            <a:xfrm>
              <a:off x="2792" y="378"/>
              <a:ext cx="144" cy="211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6" y="67"/>
                </a:cxn>
                <a:cxn ang="0">
                  <a:pos x="59" y="66"/>
                </a:cxn>
                <a:cxn ang="0">
                  <a:pos x="50" y="64"/>
                </a:cxn>
                <a:cxn ang="0">
                  <a:pos x="39" y="62"/>
                </a:cxn>
                <a:cxn ang="0">
                  <a:pos x="28" y="55"/>
                </a:cxn>
                <a:cxn ang="0">
                  <a:pos x="17" y="47"/>
                </a:cxn>
                <a:cxn ang="0">
                  <a:pos x="9" y="35"/>
                </a:cxn>
                <a:cxn ang="0">
                  <a:pos x="2" y="2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9" y="0"/>
                </a:cxn>
                <a:cxn ang="0">
                  <a:pos x="17" y="0"/>
                </a:cxn>
                <a:cxn ang="0">
                  <a:pos x="28" y="2"/>
                </a:cxn>
                <a:cxn ang="0">
                  <a:pos x="40" y="6"/>
                </a:cxn>
                <a:cxn ang="0">
                  <a:pos x="51" y="14"/>
                </a:cxn>
                <a:cxn ang="0">
                  <a:pos x="62" y="25"/>
                </a:cxn>
                <a:cxn ang="0">
                  <a:pos x="69" y="41"/>
                </a:cxn>
                <a:cxn ang="0">
                  <a:pos x="73" y="62"/>
                </a:cxn>
                <a:cxn ang="0">
                  <a:pos x="73" y="60"/>
                </a:cxn>
                <a:cxn ang="0">
                  <a:pos x="73" y="55"/>
                </a:cxn>
                <a:cxn ang="0">
                  <a:pos x="74" y="45"/>
                </a:cxn>
                <a:cxn ang="0">
                  <a:pos x="77" y="36"/>
                </a:cxn>
                <a:cxn ang="0">
                  <a:pos x="82" y="25"/>
                </a:cxn>
                <a:cxn ang="0">
                  <a:pos x="91" y="16"/>
                </a:cxn>
                <a:cxn ang="0">
                  <a:pos x="105" y="8"/>
                </a:cxn>
                <a:cxn ang="0">
                  <a:pos x="121" y="2"/>
                </a:cxn>
                <a:cxn ang="0">
                  <a:pos x="144" y="0"/>
                </a:cxn>
                <a:cxn ang="0">
                  <a:pos x="144" y="2"/>
                </a:cxn>
                <a:cxn ang="0">
                  <a:pos x="144" y="8"/>
                </a:cxn>
                <a:cxn ang="0">
                  <a:pos x="141" y="17"/>
                </a:cxn>
                <a:cxn ang="0">
                  <a:pos x="139" y="28"/>
                </a:cxn>
                <a:cxn ang="0">
                  <a:pos x="133" y="39"/>
                </a:cxn>
                <a:cxn ang="0">
                  <a:pos x="125" y="49"/>
                </a:cxn>
                <a:cxn ang="0">
                  <a:pos x="113" y="59"/>
                </a:cxn>
                <a:cxn ang="0">
                  <a:pos x="97" y="64"/>
                </a:cxn>
                <a:cxn ang="0">
                  <a:pos x="77" y="67"/>
                </a:cxn>
                <a:cxn ang="0">
                  <a:pos x="77" y="211"/>
                </a:cxn>
                <a:cxn ang="0">
                  <a:pos x="67" y="211"/>
                </a:cxn>
                <a:cxn ang="0">
                  <a:pos x="67" y="67"/>
                </a:cxn>
              </a:cxnLst>
              <a:rect l="0" t="0" r="r" b="b"/>
              <a:pathLst>
                <a:path w="144" h="211">
                  <a:moveTo>
                    <a:pt x="67" y="67"/>
                  </a:moveTo>
                  <a:lnTo>
                    <a:pt x="66" y="67"/>
                  </a:lnTo>
                  <a:lnTo>
                    <a:pt x="59" y="66"/>
                  </a:lnTo>
                  <a:lnTo>
                    <a:pt x="50" y="64"/>
                  </a:lnTo>
                  <a:lnTo>
                    <a:pt x="39" y="62"/>
                  </a:lnTo>
                  <a:lnTo>
                    <a:pt x="28" y="55"/>
                  </a:lnTo>
                  <a:lnTo>
                    <a:pt x="17" y="47"/>
                  </a:lnTo>
                  <a:lnTo>
                    <a:pt x="9" y="35"/>
                  </a:lnTo>
                  <a:lnTo>
                    <a:pt x="2" y="20"/>
                  </a:ln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40" y="6"/>
                  </a:lnTo>
                  <a:lnTo>
                    <a:pt x="51" y="14"/>
                  </a:lnTo>
                  <a:lnTo>
                    <a:pt x="62" y="25"/>
                  </a:lnTo>
                  <a:lnTo>
                    <a:pt x="69" y="41"/>
                  </a:lnTo>
                  <a:lnTo>
                    <a:pt x="73" y="62"/>
                  </a:lnTo>
                  <a:lnTo>
                    <a:pt x="73" y="60"/>
                  </a:lnTo>
                  <a:lnTo>
                    <a:pt x="73" y="55"/>
                  </a:lnTo>
                  <a:lnTo>
                    <a:pt x="74" y="45"/>
                  </a:lnTo>
                  <a:lnTo>
                    <a:pt x="77" y="36"/>
                  </a:lnTo>
                  <a:lnTo>
                    <a:pt x="82" y="25"/>
                  </a:lnTo>
                  <a:lnTo>
                    <a:pt x="91" y="16"/>
                  </a:lnTo>
                  <a:lnTo>
                    <a:pt x="105" y="8"/>
                  </a:lnTo>
                  <a:lnTo>
                    <a:pt x="121" y="2"/>
                  </a:lnTo>
                  <a:lnTo>
                    <a:pt x="144" y="0"/>
                  </a:lnTo>
                  <a:lnTo>
                    <a:pt x="144" y="2"/>
                  </a:lnTo>
                  <a:lnTo>
                    <a:pt x="144" y="8"/>
                  </a:lnTo>
                  <a:lnTo>
                    <a:pt x="141" y="17"/>
                  </a:lnTo>
                  <a:lnTo>
                    <a:pt x="139" y="28"/>
                  </a:lnTo>
                  <a:lnTo>
                    <a:pt x="133" y="39"/>
                  </a:lnTo>
                  <a:lnTo>
                    <a:pt x="125" y="49"/>
                  </a:lnTo>
                  <a:lnTo>
                    <a:pt x="113" y="59"/>
                  </a:lnTo>
                  <a:lnTo>
                    <a:pt x="97" y="64"/>
                  </a:lnTo>
                  <a:lnTo>
                    <a:pt x="77" y="67"/>
                  </a:lnTo>
                  <a:lnTo>
                    <a:pt x="77" y="211"/>
                  </a:lnTo>
                  <a:lnTo>
                    <a:pt x="67" y="211"/>
                  </a:lnTo>
                  <a:lnTo>
                    <a:pt x="67" y="6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gray">
            <a:xfrm>
              <a:off x="2631" y="457"/>
              <a:ext cx="89" cy="132"/>
            </a:xfrm>
            <a:custGeom>
              <a:avLst/>
              <a:gdLst/>
              <a:ahLst/>
              <a:cxnLst>
                <a:cxn ang="0">
                  <a:pos x="42" y="43"/>
                </a:cxn>
                <a:cxn ang="0">
                  <a:pos x="39" y="42"/>
                </a:cxn>
                <a:cxn ang="0">
                  <a:pos x="33" y="42"/>
                </a:cxn>
                <a:cxn ang="0">
                  <a:pos x="25" y="39"/>
                </a:cxn>
                <a:cxn ang="0">
                  <a:pos x="16" y="35"/>
                </a:cxn>
                <a:cxn ang="0">
                  <a:pos x="8" y="27"/>
                </a:cxn>
                <a:cxn ang="0">
                  <a:pos x="2" y="16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12" y="1"/>
                </a:cxn>
                <a:cxn ang="0">
                  <a:pos x="21" y="3"/>
                </a:cxn>
                <a:cxn ang="0">
                  <a:pos x="29" y="8"/>
                </a:cxn>
                <a:cxn ang="0">
                  <a:pos x="37" y="15"/>
                </a:cxn>
                <a:cxn ang="0">
                  <a:pos x="42" y="26"/>
                </a:cxn>
                <a:cxn ang="0">
                  <a:pos x="45" y="39"/>
                </a:cxn>
                <a:cxn ang="0">
                  <a:pos x="45" y="38"/>
                </a:cxn>
                <a:cxn ang="0">
                  <a:pos x="45" y="34"/>
                </a:cxn>
                <a:cxn ang="0">
                  <a:pos x="46" y="27"/>
                </a:cxn>
                <a:cxn ang="0">
                  <a:pos x="49" y="20"/>
                </a:cxn>
                <a:cxn ang="0">
                  <a:pos x="54" y="14"/>
                </a:cxn>
                <a:cxn ang="0">
                  <a:pos x="62" y="7"/>
                </a:cxn>
                <a:cxn ang="0">
                  <a:pos x="73" y="3"/>
                </a:cxn>
                <a:cxn ang="0">
                  <a:pos x="89" y="0"/>
                </a:cxn>
                <a:cxn ang="0">
                  <a:pos x="89" y="3"/>
                </a:cxn>
                <a:cxn ang="0">
                  <a:pos x="88" y="10"/>
                </a:cxn>
                <a:cxn ang="0">
                  <a:pos x="87" y="18"/>
                </a:cxn>
                <a:cxn ang="0">
                  <a:pos x="81" y="26"/>
                </a:cxn>
                <a:cxn ang="0">
                  <a:pos x="74" y="34"/>
                </a:cxn>
                <a:cxn ang="0">
                  <a:pos x="64" y="41"/>
                </a:cxn>
                <a:cxn ang="0">
                  <a:pos x="47" y="43"/>
                </a:cxn>
                <a:cxn ang="0">
                  <a:pos x="47" y="132"/>
                </a:cxn>
                <a:cxn ang="0">
                  <a:pos x="42" y="132"/>
                </a:cxn>
                <a:cxn ang="0">
                  <a:pos x="42" y="43"/>
                </a:cxn>
              </a:cxnLst>
              <a:rect l="0" t="0" r="r" b="b"/>
              <a:pathLst>
                <a:path w="89" h="132">
                  <a:moveTo>
                    <a:pt x="42" y="43"/>
                  </a:moveTo>
                  <a:lnTo>
                    <a:pt x="39" y="42"/>
                  </a:lnTo>
                  <a:lnTo>
                    <a:pt x="33" y="42"/>
                  </a:lnTo>
                  <a:lnTo>
                    <a:pt x="25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2" y="16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12" y="1"/>
                  </a:lnTo>
                  <a:lnTo>
                    <a:pt x="21" y="3"/>
                  </a:lnTo>
                  <a:lnTo>
                    <a:pt x="29" y="8"/>
                  </a:lnTo>
                  <a:lnTo>
                    <a:pt x="37" y="15"/>
                  </a:lnTo>
                  <a:lnTo>
                    <a:pt x="42" y="26"/>
                  </a:lnTo>
                  <a:lnTo>
                    <a:pt x="45" y="39"/>
                  </a:lnTo>
                  <a:lnTo>
                    <a:pt x="45" y="38"/>
                  </a:lnTo>
                  <a:lnTo>
                    <a:pt x="45" y="34"/>
                  </a:lnTo>
                  <a:lnTo>
                    <a:pt x="46" y="27"/>
                  </a:lnTo>
                  <a:lnTo>
                    <a:pt x="49" y="20"/>
                  </a:lnTo>
                  <a:lnTo>
                    <a:pt x="54" y="14"/>
                  </a:lnTo>
                  <a:lnTo>
                    <a:pt x="62" y="7"/>
                  </a:lnTo>
                  <a:lnTo>
                    <a:pt x="73" y="3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88" y="10"/>
                  </a:lnTo>
                  <a:lnTo>
                    <a:pt x="87" y="18"/>
                  </a:lnTo>
                  <a:lnTo>
                    <a:pt x="81" y="26"/>
                  </a:lnTo>
                  <a:lnTo>
                    <a:pt x="74" y="34"/>
                  </a:lnTo>
                  <a:lnTo>
                    <a:pt x="64" y="41"/>
                  </a:lnTo>
                  <a:lnTo>
                    <a:pt x="47" y="43"/>
                  </a:lnTo>
                  <a:lnTo>
                    <a:pt x="47" y="132"/>
                  </a:lnTo>
                  <a:lnTo>
                    <a:pt x="42" y="132"/>
                  </a:lnTo>
                  <a:lnTo>
                    <a:pt x="42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">
            <a:xfrm>
              <a:off x="2430" y="403"/>
              <a:ext cx="88" cy="186"/>
            </a:xfrm>
            <a:custGeom>
              <a:avLst/>
              <a:gdLst/>
              <a:ahLst/>
              <a:cxnLst>
                <a:cxn ang="0">
                  <a:pos x="43" y="43"/>
                </a:cxn>
                <a:cxn ang="0">
                  <a:pos x="41" y="43"/>
                </a:cxn>
                <a:cxn ang="0">
                  <a:pos x="35" y="43"/>
                </a:cxn>
                <a:cxn ang="0">
                  <a:pos x="27" y="41"/>
                </a:cxn>
                <a:cxn ang="0">
                  <a:pos x="18" y="35"/>
                </a:cxn>
                <a:cxn ang="0">
                  <a:pos x="8" y="28"/>
                </a:cxn>
                <a:cxn ang="0">
                  <a:pos x="3" y="16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8" y="0"/>
                </a:cxn>
                <a:cxn ang="0">
                  <a:pos x="17" y="1"/>
                </a:cxn>
                <a:cxn ang="0">
                  <a:pos x="26" y="6"/>
                </a:cxn>
                <a:cxn ang="0">
                  <a:pos x="35" y="12"/>
                </a:cxn>
                <a:cxn ang="0">
                  <a:pos x="42" y="24"/>
                </a:cxn>
                <a:cxn ang="0">
                  <a:pos x="48" y="41"/>
                </a:cxn>
                <a:cxn ang="0">
                  <a:pos x="48" y="90"/>
                </a:cxn>
                <a:cxn ang="0">
                  <a:pos x="48" y="88"/>
                </a:cxn>
                <a:cxn ang="0">
                  <a:pos x="48" y="82"/>
                </a:cxn>
                <a:cxn ang="0">
                  <a:pos x="50" y="74"/>
                </a:cxn>
                <a:cxn ang="0">
                  <a:pos x="54" y="66"/>
                </a:cxn>
                <a:cxn ang="0">
                  <a:pos x="61" y="58"/>
                </a:cxn>
                <a:cxn ang="0">
                  <a:pos x="72" y="53"/>
                </a:cxn>
                <a:cxn ang="0">
                  <a:pos x="87" y="50"/>
                </a:cxn>
                <a:cxn ang="0">
                  <a:pos x="88" y="51"/>
                </a:cxn>
                <a:cxn ang="0">
                  <a:pos x="88" y="57"/>
                </a:cxn>
                <a:cxn ang="0">
                  <a:pos x="87" y="64"/>
                </a:cxn>
                <a:cxn ang="0">
                  <a:pos x="84" y="72"/>
                </a:cxn>
                <a:cxn ang="0">
                  <a:pos x="80" y="80"/>
                </a:cxn>
                <a:cxn ang="0">
                  <a:pos x="73" y="86"/>
                </a:cxn>
                <a:cxn ang="0">
                  <a:pos x="62" y="92"/>
                </a:cxn>
                <a:cxn ang="0">
                  <a:pos x="48" y="93"/>
                </a:cxn>
                <a:cxn ang="0">
                  <a:pos x="48" y="186"/>
                </a:cxn>
                <a:cxn ang="0">
                  <a:pos x="43" y="186"/>
                </a:cxn>
                <a:cxn ang="0">
                  <a:pos x="43" y="143"/>
                </a:cxn>
                <a:cxn ang="0">
                  <a:pos x="42" y="143"/>
                </a:cxn>
                <a:cxn ang="0">
                  <a:pos x="37" y="142"/>
                </a:cxn>
                <a:cxn ang="0">
                  <a:pos x="29" y="140"/>
                </a:cxn>
                <a:cxn ang="0">
                  <a:pos x="22" y="136"/>
                </a:cxn>
                <a:cxn ang="0">
                  <a:pos x="14" y="130"/>
                </a:cxn>
                <a:cxn ang="0">
                  <a:pos x="8" y="120"/>
                </a:cxn>
                <a:cxn ang="0">
                  <a:pos x="7" y="105"/>
                </a:cxn>
                <a:cxn ang="0">
                  <a:pos x="8" y="105"/>
                </a:cxn>
                <a:cxn ang="0">
                  <a:pos x="12" y="107"/>
                </a:cxn>
                <a:cxn ang="0">
                  <a:pos x="19" y="108"/>
                </a:cxn>
                <a:cxn ang="0">
                  <a:pos x="26" y="111"/>
                </a:cxn>
                <a:cxn ang="0">
                  <a:pos x="34" y="117"/>
                </a:cxn>
                <a:cxn ang="0">
                  <a:pos x="39" y="127"/>
                </a:cxn>
                <a:cxn ang="0">
                  <a:pos x="43" y="140"/>
                </a:cxn>
                <a:cxn ang="0">
                  <a:pos x="43" y="43"/>
                </a:cxn>
              </a:cxnLst>
              <a:rect l="0" t="0" r="r" b="b"/>
              <a:pathLst>
                <a:path w="88" h="186">
                  <a:moveTo>
                    <a:pt x="43" y="43"/>
                  </a:moveTo>
                  <a:lnTo>
                    <a:pt x="41" y="43"/>
                  </a:lnTo>
                  <a:lnTo>
                    <a:pt x="35" y="43"/>
                  </a:lnTo>
                  <a:lnTo>
                    <a:pt x="27" y="41"/>
                  </a:lnTo>
                  <a:lnTo>
                    <a:pt x="18" y="35"/>
                  </a:lnTo>
                  <a:lnTo>
                    <a:pt x="8" y="28"/>
                  </a:lnTo>
                  <a:lnTo>
                    <a:pt x="3" y="16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7" y="1"/>
                  </a:lnTo>
                  <a:lnTo>
                    <a:pt x="26" y="6"/>
                  </a:lnTo>
                  <a:lnTo>
                    <a:pt x="35" y="12"/>
                  </a:lnTo>
                  <a:lnTo>
                    <a:pt x="42" y="24"/>
                  </a:lnTo>
                  <a:lnTo>
                    <a:pt x="48" y="41"/>
                  </a:lnTo>
                  <a:lnTo>
                    <a:pt x="48" y="90"/>
                  </a:lnTo>
                  <a:lnTo>
                    <a:pt x="48" y="88"/>
                  </a:lnTo>
                  <a:lnTo>
                    <a:pt x="48" y="82"/>
                  </a:lnTo>
                  <a:lnTo>
                    <a:pt x="50" y="74"/>
                  </a:lnTo>
                  <a:lnTo>
                    <a:pt x="54" y="66"/>
                  </a:lnTo>
                  <a:lnTo>
                    <a:pt x="61" y="58"/>
                  </a:lnTo>
                  <a:lnTo>
                    <a:pt x="72" y="53"/>
                  </a:lnTo>
                  <a:lnTo>
                    <a:pt x="87" y="50"/>
                  </a:lnTo>
                  <a:lnTo>
                    <a:pt x="88" y="51"/>
                  </a:lnTo>
                  <a:lnTo>
                    <a:pt x="88" y="57"/>
                  </a:lnTo>
                  <a:lnTo>
                    <a:pt x="87" y="64"/>
                  </a:lnTo>
                  <a:lnTo>
                    <a:pt x="84" y="72"/>
                  </a:lnTo>
                  <a:lnTo>
                    <a:pt x="80" y="80"/>
                  </a:lnTo>
                  <a:lnTo>
                    <a:pt x="73" y="86"/>
                  </a:lnTo>
                  <a:lnTo>
                    <a:pt x="62" y="92"/>
                  </a:lnTo>
                  <a:lnTo>
                    <a:pt x="48" y="93"/>
                  </a:lnTo>
                  <a:lnTo>
                    <a:pt x="48" y="186"/>
                  </a:lnTo>
                  <a:lnTo>
                    <a:pt x="43" y="186"/>
                  </a:lnTo>
                  <a:lnTo>
                    <a:pt x="43" y="143"/>
                  </a:lnTo>
                  <a:lnTo>
                    <a:pt x="42" y="143"/>
                  </a:lnTo>
                  <a:lnTo>
                    <a:pt x="37" y="142"/>
                  </a:lnTo>
                  <a:lnTo>
                    <a:pt x="29" y="140"/>
                  </a:lnTo>
                  <a:lnTo>
                    <a:pt x="22" y="136"/>
                  </a:lnTo>
                  <a:lnTo>
                    <a:pt x="14" y="130"/>
                  </a:lnTo>
                  <a:lnTo>
                    <a:pt x="8" y="120"/>
                  </a:lnTo>
                  <a:lnTo>
                    <a:pt x="7" y="105"/>
                  </a:lnTo>
                  <a:lnTo>
                    <a:pt x="8" y="105"/>
                  </a:lnTo>
                  <a:lnTo>
                    <a:pt x="12" y="107"/>
                  </a:lnTo>
                  <a:lnTo>
                    <a:pt x="19" y="108"/>
                  </a:lnTo>
                  <a:lnTo>
                    <a:pt x="26" y="111"/>
                  </a:lnTo>
                  <a:lnTo>
                    <a:pt x="34" y="117"/>
                  </a:lnTo>
                  <a:lnTo>
                    <a:pt x="39" y="127"/>
                  </a:lnTo>
                  <a:lnTo>
                    <a:pt x="43" y="140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">
            <a:xfrm>
              <a:off x="1914" y="233"/>
              <a:ext cx="166" cy="356"/>
            </a:xfrm>
            <a:custGeom>
              <a:avLst/>
              <a:gdLst/>
              <a:ahLst/>
              <a:cxnLst>
                <a:cxn ang="0">
                  <a:pos x="85" y="84"/>
                </a:cxn>
                <a:cxn ang="0">
                  <a:pos x="101" y="81"/>
                </a:cxn>
                <a:cxn ang="0">
                  <a:pos x="124" y="73"/>
                </a:cxn>
                <a:cxn ang="0">
                  <a:pos x="148" y="56"/>
                </a:cxn>
                <a:cxn ang="0">
                  <a:pos x="163" y="23"/>
                </a:cxn>
                <a:cxn ang="0">
                  <a:pos x="163" y="0"/>
                </a:cxn>
                <a:cxn ang="0">
                  <a:pos x="148" y="0"/>
                </a:cxn>
                <a:cxn ang="0">
                  <a:pos x="125" y="6"/>
                </a:cxn>
                <a:cxn ang="0">
                  <a:pos x="101" y="22"/>
                </a:cxn>
                <a:cxn ang="0">
                  <a:pos x="82" y="54"/>
                </a:cxn>
                <a:cxn ang="0">
                  <a:pos x="77" y="173"/>
                </a:cxn>
                <a:cxn ang="0">
                  <a:pos x="77" y="165"/>
                </a:cxn>
                <a:cxn ang="0">
                  <a:pos x="71" y="146"/>
                </a:cxn>
                <a:cxn ang="0">
                  <a:pos x="60" y="123"/>
                </a:cxn>
                <a:cxn ang="0">
                  <a:pos x="38" y="104"/>
                </a:cxn>
                <a:cxn ang="0">
                  <a:pos x="0" y="96"/>
                </a:cxn>
                <a:cxn ang="0">
                  <a:pos x="0" y="103"/>
                </a:cxn>
                <a:cxn ang="0">
                  <a:pos x="0" y="120"/>
                </a:cxn>
                <a:cxn ang="0">
                  <a:pos x="8" y="143"/>
                </a:cxn>
                <a:cxn ang="0">
                  <a:pos x="24" y="163"/>
                </a:cxn>
                <a:cxn ang="0">
                  <a:pos x="55" y="177"/>
                </a:cxn>
                <a:cxn ang="0">
                  <a:pos x="77" y="356"/>
                </a:cxn>
                <a:cxn ang="0">
                  <a:pos x="82" y="274"/>
                </a:cxn>
                <a:cxn ang="0">
                  <a:pos x="91" y="273"/>
                </a:cxn>
                <a:cxn ang="0">
                  <a:pos x="112" y="267"/>
                </a:cxn>
                <a:cxn ang="0">
                  <a:pos x="135" y="252"/>
                </a:cxn>
                <a:cxn ang="0">
                  <a:pos x="151" y="224"/>
                </a:cxn>
                <a:cxn ang="0">
                  <a:pos x="152" y="203"/>
                </a:cxn>
                <a:cxn ang="0">
                  <a:pos x="137" y="204"/>
                </a:cxn>
                <a:cxn ang="0">
                  <a:pos x="117" y="211"/>
                </a:cxn>
                <a:cxn ang="0">
                  <a:pos x="97" y="231"/>
                </a:cxn>
                <a:cxn ang="0">
                  <a:pos x="82" y="267"/>
                </a:cxn>
              </a:cxnLst>
              <a:rect l="0" t="0" r="r" b="b"/>
              <a:pathLst>
                <a:path w="166" h="356">
                  <a:moveTo>
                    <a:pt x="82" y="84"/>
                  </a:moveTo>
                  <a:lnTo>
                    <a:pt x="85" y="84"/>
                  </a:lnTo>
                  <a:lnTo>
                    <a:pt x="91" y="84"/>
                  </a:lnTo>
                  <a:lnTo>
                    <a:pt x="101" y="81"/>
                  </a:lnTo>
                  <a:lnTo>
                    <a:pt x="112" y="78"/>
                  </a:lnTo>
                  <a:lnTo>
                    <a:pt x="124" y="73"/>
                  </a:lnTo>
                  <a:lnTo>
                    <a:pt x="136" y="66"/>
                  </a:lnTo>
                  <a:lnTo>
                    <a:pt x="148" y="56"/>
                  </a:lnTo>
                  <a:lnTo>
                    <a:pt x="156" y="42"/>
                  </a:lnTo>
                  <a:lnTo>
                    <a:pt x="163" y="23"/>
                  </a:lnTo>
                  <a:lnTo>
                    <a:pt x="166" y="2"/>
                  </a:lnTo>
                  <a:lnTo>
                    <a:pt x="163" y="0"/>
                  </a:lnTo>
                  <a:lnTo>
                    <a:pt x="158" y="0"/>
                  </a:lnTo>
                  <a:lnTo>
                    <a:pt x="148" y="0"/>
                  </a:lnTo>
                  <a:lnTo>
                    <a:pt x="137" y="3"/>
                  </a:lnTo>
                  <a:lnTo>
                    <a:pt x="125" y="6"/>
                  </a:lnTo>
                  <a:lnTo>
                    <a:pt x="113" y="12"/>
                  </a:lnTo>
                  <a:lnTo>
                    <a:pt x="101" y="22"/>
                  </a:lnTo>
                  <a:lnTo>
                    <a:pt x="90" y="35"/>
                  </a:lnTo>
                  <a:lnTo>
                    <a:pt x="82" y="54"/>
                  </a:lnTo>
                  <a:lnTo>
                    <a:pt x="77" y="78"/>
                  </a:lnTo>
                  <a:lnTo>
                    <a:pt x="77" y="173"/>
                  </a:lnTo>
                  <a:lnTo>
                    <a:pt x="77" y="170"/>
                  </a:lnTo>
                  <a:lnTo>
                    <a:pt x="77" y="165"/>
                  </a:lnTo>
                  <a:lnTo>
                    <a:pt x="74" y="157"/>
                  </a:lnTo>
                  <a:lnTo>
                    <a:pt x="71" y="146"/>
                  </a:lnTo>
                  <a:lnTo>
                    <a:pt x="67" y="134"/>
                  </a:lnTo>
                  <a:lnTo>
                    <a:pt x="60" y="123"/>
                  </a:lnTo>
                  <a:lnTo>
                    <a:pt x="50" y="112"/>
                  </a:lnTo>
                  <a:lnTo>
                    <a:pt x="38" y="104"/>
                  </a:lnTo>
                  <a:lnTo>
                    <a:pt x="20" y="97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0" y="103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2" y="131"/>
                  </a:lnTo>
                  <a:lnTo>
                    <a:pt x="8" y="143"/>
                  </a:lnTo>
                  <a:lnTo>
                    <a:pt x="15" y="154"/>
                  </a:lnTo>
                  <a:lnTo>
                    <a:pt x="24" y="163"/>
                  </a:lnTo>
                  <a:lnTo>
                    <a:pt x="38" y="171"/>
                  </a:lnTo>
                  <a:lnTo>
                    <a:pt x="55" y="177"/>
                  </a:lnTo>
                  <a:lnTo>
                    <a:pt x="77" y="178"/>
                  </a:lnTo>
                  <a:lnTo>
                    <a:pt x="77" y="356"/>
                  </a:lnTo>
                  <a:lnTo>
                    <a:pt x="82" y="356"/>
                  </a:lnTo>
                  <a:lnTo>
                    <a:pt x="82" y="274"/>
                  </a:lnTo>
                  <a:lnTo>
                    <a:pt x="85" y="273"/>
                  </a:lnTo>
                  <a:lnTo>
                    <a:pt x="91" y="273"/>
                  </a:lnTo>
                  <a:lnTo>
                    <a:pt x="101" y="271"/>
                  </a:lnTo>
                  <a:lnTo>
                    <a:pt x="112" y="267"/>
                  </a:lnTo>
                  <a:lnTo>
                    <a:pt x="124" y="262"/>
                  </a:lnTo>
                  <a:lnTo>
                    <a:pt x="135" y="252"/>
                  </a:lnTo>
                  <a:lnTo>
                    <a:pt x="144" y="240"/>
                  </a:lnTo>
                  <a:lnTo>
                    <a:pt x="151" y="224"/>
                  </a:lnTo>
                  <a:lnTo>
                    <a:pt x="154" y="203"/>
                  </a:lnTo>
                  <a:lnTo>
                    <a:pt x="152" y="203"/>
                  </a:lnTo>
                  <a:lnTo>
                    <a:pt x="145" y="203"/>
                  </a:lnTo>
                  <a:lnTo>
                    <a:pt x="137" y="204"/>
                  </a:lnTo>
                  <a:lnTo>
                    <a:pt x="128" y="207"/>
                  </a:lnTo>
                  <a:lnTo>
                    <a:pt x="117" y="211"/>
                  </a:lnTo>
                  <a:lnTo>
                    <a:pt x="106" y="219"/>
                  </a:lnTo>
                  <a:lnTo>
                    <a:pt x="97" y="231"/>
                  </a:lnTo>
                  <a:lnTo>
                    <a:pt x="89" y="247"/>
                  </a:lnTo>
                  <a:lnTo>
                    <a:pt x="82" y="267"/>
                  </a:lnTo>
                  <a:lnTo>
                    <a:pt x="82" y="84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">
            <a:xfrm>
              <a:off x="2514" y="379"/>
              <a:ext cx="92" cy="210"/>
            </a:xfrm>
            <a:custGeom>
              <a:avLst/>
              <a:gdLst/>
              <a:ahLst/>
              <a:cxnLst>
                <a:cxn ang="0">
                  <a:pos x="43" y="162"/>
                </a:cxn>
                <a:cxn ang="0">
                  <a:pos x="36" y="160"/>
                </a:cxn>
                <a:cxn ang="0">
                  <a:pos x="23" y="155"/>
                </a:cxn>
                <a:cxn ang="0">
                  <a:pos x="12" y="141"/>
                </a:cxn>
                <a:cxn ang="0">
                  <a:pos x="12" y="129"/>
                </a:cxn>
                <a:cxn ang="0">
                  <a:pos x="23" y="132"/>
                </a:cxn>
                <a:cxn ang="0">
                  <a:pos x="38" y="145"/>
                </a:cxn>
                <a:cxn ang="0">
                  <a:pos x="43" y="108"/>
                </a:cxn>
                <a:cxn ang="0">
                  <a:pos x="35" y="106"/>
                </a:cxn>
                <a:cxn ang="0">
                  <a:pos x="20" y="101"/>
                </a:cxn>
                <a:cxn ang="0">
                  <a:pos x="7" y="83"/>
                </a:cxn>
                <a:cxn ang="0">
                  <a:pos x="7" y="70"/>
                </a:cxn>
                <a:cxn ang="0">
                  <a:pos x="17" y="71"/>
                </a:cxn>
                <a:cxn ang="0">
                  <a:pos x="31" y="81"/>
                </a:cxn>
                <a:cxn ang="0">
                  <a:pos x="43" y="105"/>
                </a:cxn>
                <a:cxn ang="0">
                  <a:pos x="40" y="43"/>
                </a:cxn>
                <a:cxn ang="0">
                  <a:pos x="26" y="39"/>
                </a:cxn>
                <a:cxn ang="0">
                  <a:pos x="8" y="27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23" y="5"/>
                </a:cxn>
                <a:cxn ang="0">
                  <a:pos x="39" y="23"/>
                </a:cxn>
                <a:cxn ang="0">
                  <a:pos x="46" y="38"/>
                </a:cxn>
                <a:cxn ang="0">
                  <a:pos x="51" y="24"/>
                </a:cxn>
                <a:cxn ang="0">
                  <a:pos x="66" y="8"/>
                </a:cxn>
                <a:cxn ang="0">
                  <a:pos x="92" y="0"/>
                </a:cxn>
                <a:cxn ang="0">
                  <a:pos x="90" y="8"/>
                </a:cxn>
                <a:cxn ang="0">
                  <a:pos x="82" y="25"/>
                </a:cxn>
                <a:cxn ang="0">
                  <a:pos x="63" y="40"/>
                </a:cxn>
                <a:cxn ang="0">
                  <a:pos x="49" y="124"/>
                </a:cxn>
                <a:cxn ang="0">
                  <a:pos x="50" y="116"/>
                </a:cxn>
                <a:cxn ang="0">
                  <a:pos x="59" y="100"/>
                </a:cxn>
                <a:cxn ang="0">
                  <a:pos x="81" y="92"/>
                </a:cxn>
                <a:cxn ang="0">
                  <a:pos x="80" y="98"/>
                </a:cxn>
                <a:cxn ang="0">
                  <a:pos x="73" y="114"/>
                </a:cxn>
                <a:cxn ang="0">
                  <a:pos x="59" y="127"/>
                </a:cxn>
                <a:cxn ang="0">
                  <a:pos x="49" y="210"/>
                </a:cxn>
              </a:cxnLst>
              <a:rect l="0" t="0" r="r" b="b"/>
              <a:pathLst>
                <a:path w="92" h="210">
                  <a:moveTo>
                    <a:pt x="43" y="210"/>
                  </a:moveTo>
                  <a:lnTo>
                    <a:pt x="43" y="162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0" y="159"/>
                  </a:lnTo>
                  <a:lnTo>
                    <a:pt x="23" y="155"/>
                  </a:lnTo>
                  <a:lnTo>
                    <a:pt x="16" y="150"/>
                  </a:lnTo>
                  <a:lnTo>
                    <a:pt x="12" y="141"/>
                  </a:lnTo>
                  <a:lnTo>
                    <a:pt x="11" y="129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23" y="132"/>
                  </a:lnTo>
                  <a:lnTo>
                    <a:pt x="31" y="137"/>
                  </a:lnTo>
                  <a:lnTo>
                    <a:pt x="38" y="145"/>
                  </a:lnTo>
                  <a:lnTo>
                    <a:pt x="43" y="159"/>
                  </a:lnTo>
                  <a:lnTo>
                    <a:pt x="43" y="108"/>
                  </a:lnTo>
                  <a:lnTo>
                    <a:pt x="40" y="108"/>
                  </a:lnTo>
                  <a:lnTo>
                    <a:pt x="35" y="106"/>
                  </a:lnTo>
                  <a:lnTo>
                    <a:pt x="28" y="105"/>
                  </a:lnTo>
                  <a:lnTo>
                    <a:pt x="20" y="101"/>
                  </a:lnTo>
                  <a:lnTo>
                    <a:pt x="12" y="94"/>
                  </a:lnTo>
                  <a:lnTo>
                    <a:pt x="7" y="83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7" y="71"/>
                  </a:lnTo>
                  <a:lnTo>
                    <a:pt x="24" y="74"/>
                  </a:lnTo>
                  <a:lnTo>
                    <a:pt x="31" y="81"/>
                  </a:lnTo>
                  <a:lnTo>
                    <a:pt x="38" y="90"/>
                  </a:lnTo>
                  <a:lnTo>
                    <a:pt x="43" y="105"/>
                  </a:lnTo>
                  <a:lnTo>
                    <a:pt x="43" y="43"/>
                  </a:lnTo>
                  <a:lnTo>
                    <a:pt x="40" y="43"/>
                  </a:lnTo>
                  <a:lnTo>
                    <a:pt x="34" y="42"/>
                  </a:lnTo>
                  <a:lnTo>
                    <a:pt x="26" y="39"/>
                  </a:lnTo>
                  <a:lnTo>
                    <a:pt x="16" y="35"/>
                  </a:lnTo>
                  <a:lnTo>
                    <a:pt x="8" y="27"/>
                  </a:lnTo>
                  <a:lnTo>
                    <a:pt x="1" y="16"/>
                  </a:lnTo>
                  <a:lnTo>
                    <a:pt x="0" y="0"/>
                  </a:lnTo>
                  <a:lnTo>
                    <a:pt x="1" y="0"/>
                  </a:lnTo>
                  <a:lnTo>
                    <a:pt x="7" y="0"/>
                  </a:lnTo>
                  <a:lnTo>
                    <a:pt x="13" y="1"/>
                  </a:lnTo>
                  <a:lnTo>
                    <a:pt x="23" y="5"/>
                  </a:lnTo>
                  <a:lnTo>
                    <a:pt x="31" y="12"/>
                  </a:lnTo>
                  <a:lnTo>
                    <a:pt x="39" y="23"/>
                  </a:lnTo>
                  <a:lnTo>
                    <a:pt x="46" y="40"/>
                  </a:lnTo>
                  <a:lnTo>
                    <a:pt x="46" y="38"/>
                  </a:lnTo>
                  <a:lnTo>
                    <a:pt x="49" y="32"/>
                  </a:lnTo>
                  <a:lnTo>
                    <a:pt x="51" y="24"/>
                  </a:lnTo>
                  <a:lnTo>
                    <a:pt x="58" y="15"/>
                  </a:lnTo>
                  <a:lnTo>
                    <a:pt x="66" y="8"/>
                  </a:lnTo>
                  <a:lnTo>
                    <a:pt x="77" y="1"/>
                  </a:lnTo>
                  <a:lnTo>
                    <a:pt x="92" y="0"/>
                  </a:lnTo>
                  <a:lnTo>
                    <a:pt x="92" y="1"/>
                  </a:lnTo>
                  <a:lnTo>
                    <a:pt x="90" y="8"/>
                  </a:lnTo>
                  <a:lnTo>
                    <a:pt x="88" y="16"/>
                  </a:lnTo>
                  <a:lnTo>
                    <a:pt x="82" y="25"/>
                  </a:lnTo>
                  <a:lnTo>
                    <a:pt x="74" y="34"/>
                  </a:lnTo>
                  <a:lnTo>
                    <a:pt x="63" y="40"/>
                  </a:lnTo>
                  <a:lnTo>
                    <a:pt x="49" y="43"/>
                  </a:lnTo>
                  <a:lnTo>
                    <a:pt x="49" y="124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3" y="108"/>
                  </a:lnTo>
                  <a:lnTo>
                    <a:pt x="59" y="100"/>
                  </a:lnTo>
                  <a:lnTo>
                    <a:pt x="67" y="94"/>
                  </a:lnTo>
                  <a:lnTo>
                    <a:pt x="81" y="92"/>
                  </a:lnTo>
                  <a:lnTo>
                    <a:pt x="81" y="93"/>
                  </a:lnTo>
                  <a:lnTo>
                    <a:pt x="80" y="98"/>
                  </a:lnTo>
                  <a:lnTo>
                    <a:pt x="77" y="106"/>
                  </a:lnTo>
                  <a:lnTo>
                    <a:pt x="73" y="114"/>
                  </a:lnTo>
                  <a:lnTo>
                    <a:pt x="67" y="121"/>
                  </a:lnTo>
                  <a:lnTo>
                    <a:pt x="59" y="127"/>
                  </a:lnTo>
                  <a:lnTo>
                    <a:pt x="49" y="129"/>
                  </a:lnTo>
                  <a:lnTo>
                    <a:pt x="49" y="210"/>
                  </a:lnTo>
                  <a:lnTo>
                    <a:pt x="43" y="210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gray">
            <a:xfrm>
              <a:off x="1566" y="297"/>
              <a:ext cx="128" cy="292"/>
            </a:xfrm>
            <a:custGeom>
              <a:avLst/>
              <a:gdLst/>
              <a:ahLst/>
              <a:cxnLst>
                <a:cxn ang="0">
                  <a:pos x="61" y="225"/>
                </a:cxn>
                <a:cxn ang="0">
                  <a:pos x="54" y="225"/>
                </a:cxn>
                <a:cxn ang="0">
                  <a:pos x="38" y="219"/>
                </a:cxn>
                <a:cxn ang="0">
                  <a:pos x="23" y="206"/>
                </a:cxn>
                <a:cxn ang="0">
                  <a:pos x="15" y="180"/>
                </a:cxn>
                <a:cxn ang="0">
                  <a:pos x="23" y="180"/>
                </a:cxn>
                <a:cxn ang="0">
                  <a:pos x="38" y="186"/>
                </a:cxn>
                <a:cxn ang="0">
                  <a:pos x="54" y="205"/>
                </a:cxn>
                <a:cxn ang="0">
                  <a:pos x="61" y="151"/>
                </a:cxn>
                <a:cxn ang="0">
                  <a:pos x="52" y="149"/>
                </a:cxn>
                <a:cxn ang="0">
                  <a:pos x="34" y="144"/>
                </a:cxn>
                <a:cxn ang="0">
                  <a:pos x="16" y="128"/>
                </a:cxn>
                <a:cxn ang="0">
                  <a:pos x="8" y="98"/>
                </a:cxn>
                <a:cxn ang="0">
                  <a:pos x="15" y="97"/>
                </a:cxn>
                <a:cxn ang="0">
                  <a:pos x="29" y="101"/>
                </a:cxn>
                <a:cxn ang="0">
                  <a:pos x="47" y="116"/>
                </a:cxn>
                <a:cxn ang="0">
                  <a:pos x="61" y="147"/>
                </a:cxn>
                <a:cxn ang="0">
                  <a:pos x="58" y="60"/>
                </a:cxn>
                <a:cxn ang="0">
                  <a:pos x="44" y="58"/>
                </a:cxn>
                <a:cxn ang="0">
                  <a:pos x="25" y="50"/>
                </a:cxn>
                <a:cxn ang="0">
                  <a:pos x="8" y="32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27" y="5"/>
                </a:cxn>
                <a:cxn ang="0">
                  <a:pos x="48" y="21"/>
                </a:cxn>
                <a:cxn ang="0">
                  <a:pos x="65" y="56"/>
                </a:cxn>
                <a:cxn ang="0">
                  <a:pos x="66" y="48"/>
                </a:cxn>
                <a:cxn ang="0">
                  <a:pos x="77" y="28"/>
                </a:cxn>
                <a:cxn ang="0">
                  <a:pos x="96" y="9"/>
                </a:cxn>
                <a:cxn ang="0">
                  <a:pos x="128" y="0"/>
                </a:cxn>
                <a:cxn ang="0">
                  <a:pos x="127" y="9"/>
                </a:cxn>
                <a:cxn ang="0">
                  <a:pos x="119" y="31"/>
                </a:cxn>
                <a:cxn ang="0">
                  <a:pos x="101" y="51"/>
                </a:cxn>
                <a:cxn ang="0">
                  <a:pos x="67" y="60"/>
                </a:cxn>
                <a:cxn ang="0">
                  <a:pos x="69" y="170"/>
                </a:cxn>
                <a:cxn ang="0">
                  <a:pos x="73" y="155"/>
                </a:cxn>
                <a:cxn ang="0">
                  <a:pos x="86" y="136"/>
                </a:cxn>
                <a:cxn ang="0">
                  <a:pos x="113" y="128"/>
                </a:cxn>
                <a:cxn ang="0">
                  <a:pos x="112" y="136"/>
                </a:cxn>
                <a:cxn ang="0">
                  <a:pos x="105" y="153"/>
                </a:cxn>
                <a:cxn ang="0">
                  <a:pos x="92" y="172"/>
                </a:cxn>
                <a:cxn ang="0">
                  <a:pos x="67" y="180"/>
                </a:cxn>
                <a:cxn ang="0">
                  <a:pos x="61" y="292"/>
                </a:cxn>
              </a:cxnLst>
              <a:rect l="0" t="0" r="r" b="b"/>
              <a:pathLst>
                <a:path w="128" h="292">
                  <a:moveTo>
                    <a:pt x="61" y="292"/>
                  </a:moveTo>
                  <a:lnTo>
                    <a:pt x="61" y="225"/>
                  </a:lnTo>
                  <a:lnTo>
                    <a:pt x="58" y="225"/>
                  </a:lnTo>
                  <a:lnTo>
                    <a:pt x="54" y="225"/>
                  </a:lnTo>
                  <a:lnTo>
                    <a:pt x="46" y="222"/>
                  </a:lnTo>
                  <a:lnTo>
                    <a:pt x="38" y="219"/>
                  </a:lnTo>
                  <a:lnTo>
                    <a:pt x="29" y="214"/>
                  </a:lnTo>
                  <a:lnTo>
                    <a:pt x="23" y="206"/>
                  </a:lnTo>
                  <a:lnTo>
                    <a:pt x="17" y="195"/>
                  </a:lnTo>
                  <a:lnTo>
                    <a:pt x="15" y="180"/>
                  </a:lnTo>
                  <a:lnTo>
                    <a:pt x="17" y="180"/>
                  </a:lnTo>
                  <a:lnTo>
                    <a:pt x="23" y="180"/>
                  </a:lnTo>
                  <a:lnTo>
                    <a:pt x="29" y="182"/>
                  </a:lnTo>
                  <a:lnTo>
                    <a:pt x="38" y="186"/>
                  </a:lnTo>
                  <a:lnTo>
                    <a:pt x="47" y="194"/>
                  </a:lnTo>
                  <a:lnTo>
                    <a:pt x="54" y="205"/>
                  </a:lnTo>
                  <a:lnTo>
                    <a:pt x="61" y="221"/>
                  </a:lnTo>
                  <a:lnTo>
                    <a:pt x="61" y="151"/>
                  </a:lnTo>
                  <a:lnTo>
                    <a:pt x="58" y="149"/>
                  </a:lnTo>
                  <a:lnTo>
                    <a:pt x="52" y="149"/>
                  </a:lnTo>
                  <a:lnTo>
                    <a:pt x="44" y="147"/>
                  </a:lnTo>
                  <a:lnTo>
                    <a:pt x="34" y="144"/>
                  </a:lnTo>
                  <a:lnTo>
                    <a:pt x="24" y="137"/>
                  </a:lnTo>
                  <a:lnTo>
                    <a:pt x="16" y="128"/>
                  </a:lnTo>
                  <a:lnTo>
                    <a:pt x="11" y="114"/>
                  </a:lnTo>
                  <a:lnTo>
                    <a:pt x="8" y="98"/>
                  </a:lnTo>
                  <a:lnTo>
                    <a:pt x="9" y="97"/>
                  </a:lnTo>
                  <a:lnTo>
                    <a:pt x="15" y="97"/>
                  </a:lnTo>
                  <a:lnTo>
                    <a:pt x="21" y="98"/>
                  </a:lnTo>
                  <a:lnTo>
                    <a:pt x="29" y="101"/>
                  </a:lnTo>
                  <a:lnTo>
                    <a:pt x="39" y="106"/>
                  </a:lnTo>
                  <a:lnTo>
                    <a:pt x="47" y="116"/>
                  </a:lnTo>
                  <a:lnTo>
                    <a:pt x="55" y="128"/>
                  </a:lnTo>
                  <a:lnTo>
                    <a:pt x="61" y="147"/>
                  </a:lnTo>
                  <a:lnTo>
                    <a:pt x="61" y="60"/>
                  </a:lnTo>
                  <a:lnTo>
                    <a:pt x="58" y="60"/>
                  </a:lnTo>
                  <a:lnTo>
                    <a:pt x="52" y="59"/>
                  </a:lnTo>
                  <a:lnTo>
                    <a:pt x="44" y="58"/>
                  </a:lnTo>
                  <a:lnTo>
                    <a:pt x="35" y="55"/>
                  </a:lnTo>
                  <a:lnTo>
                    <a:pt x="25" y="50"/>
                  </a:lnTo>
                  <a:lnTo>
                    <a:pt x="16" y="43"/>
                  </a:lnTo>
                  <a:lnTo>
                    <a:pt x="8" y="32"/>
                  </a:lnTo>
                  <a:lnTo>
                    <a:pt x="3" y="19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6" y="1"/>
                  </a:lnTo>
                  <a:lnTo>
                    <a:pt x="27" y="5"/>
                  </a:lnTo>
                  <a:lnTo>
                    <a:pt x="38" y="10"/>
                  </a:lnTo>
                  <a:lnTo>
                    <a:pt x="48" y="21"/>
                  </a:lnTo>
                  <a:lnTo>
                    <a:pt x="56" y="36"/>
                  </a:lnTo>
                  <a:lnTo>
                    <a:pt x="65" y="56"/>
                  </a:lnTo>
                  <a:lnTo>
                    <a:pt x="65" y="54"/>
                  </a:lnTo>
                  <a:lnTo>
                    <a:pt x="66" y="48"/>
                  </a:lnTo>
                  <a:lnTo>
                    <a:pt x="70" y="39"/>
                  </a:lnTo>
                  <a:lnTo>
                    <a:pt x="77" y="28"/>
                  </a:lnTo>
                  <a:lnTo>
                    <a:pt x="85" y="19"/>
                  </a:lnTo>
                  <a:lnTo>
                    <a:pt x="96" y="9"/>
                  </a:lnTo>
                  <a:lnTo>
                    <a:pt x="110" y="2"/>
                  </a:lnTo>
                  <a:lnTo>
                    <a:pt x="128" y="0"/>
                  </a:lnTo>
                  <a:lnTo>
                    <a:pt x="128" y="2"/>
                  </a:lnTo>
                  <a:lnTo>
                    <a:pt x="127" y="9"/>
                  </a:lnTo>
                  <a:lnTo>
                    <a:pt x="124" y="19"/>
                  </a:lnTo>
                  <a:lnTo>
                    <a:pt x="119" y="31"/>
                  </a:lnTo>
                  <a:lnTo>
                    <a:pt x="112" y="41"/>
                  </a:lnTo>
                  <a:lnTo>
                    <a:pt x="101" y="51"/>
                  </a:lnTo>
                  <a:lnTo>
                    <a:pt x="86" y="58"/>
                  </a:lnTo>
                  <a:lnTo>
                    <a:pt x="67" y="60"/>
                  </a:lnTo>
                  <a:lnTo>
                    <a:pt x="67" y="172"/>
                  </a:lnTo>
                  <a:lnTo>
                    <a:pt x="69" y="170"/>
                  </a:lnTo>
                  <a:lnTo>
                    <a:pt x="70" y="164"/>
                  </a:lnTo>
                  <a:lnTo>
                    <a:pt x="73" y="155"/>
                  </a:lnTo>
                  <a:lnTo>
                    <a:pt x="78" y="145"/>
                  </a:lnTo>
                  <a:lnTo>
                    <a:pt x="86" y="136"/>
                  </a:lnTo>
                  <a:lnTo>
                    <a:pt x="97" y="130"/>
                  </a:lnTo>
                  <a:lnTo>
                    <a:pt x="113" y="128"/>
                  </a:lnTo>
                  <a:lnTo>
                    <a:pt x="113" y="130"/>
                  </a:lnTo>
                  <a:lnTo>
                    <a:pt x="112" y="136"/>
                  </a:lnTo>
                  <a:lnTo>
                    <a:pt x="109" y="144"/>
                  </a:lnTo>
                  <a:lnTo>
                    <a:pt x="105" y="153"/>
                  </a:lnTo>
                  <a:lnTo>
                    <a:pt x="100" y="163"/>
                  </a:lnTo>
                  <a:lnTo>
                    <a:pt x="92" y="172"/>
                  </a:lnTo>
                  <a:lnTo>
                    <a:pt x="82" y="178"/>
                  </a:lnTo>
                  <a:lnTo>
                    <a:pt x="67" y="180"/>
                  </a:lnTo>
                  <a:lnTo>
                    <a:pt x="67" y="292"/>
                  </a:lnTo>
                  <a:lnTo>
                    <a:pt x="61" y="29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gray">
            <a:xfrm>
              <a:off x="2596" y="332"/>
              <a:ext cx="68" cy="257"/>
            </a:xfrm>
            <a:custGeom>
              <a:avLst/>
              <a:gdLst/>
              <a:ahLst/>
              <a:cxnLst>
                <a:cxn ang="0">
                  <a:pos x="31" y="164"/>
                </a:cxn>
                <a:cxn ang="0">
                  <a:pos x="23" y="163"/>
                </a:cxn>
                <a:cxn ang="0">
                  <a:pos x="8" y="155"/>
                </a:cxn>
                <a:cxn ang="0">
                  <a:pos x="0" y="132"/>
                </a:cxn>
                <a:cxn ang="0">
                  <a:pos x="7" y="132"/>
                </a:cxn>
                <a:cxn ang="0">
                  <a:pos x="22" y="139"/>
                </a:cxn>
                <a:cxn ang="0">
                  <a:pos x="31" y="160"/>
                </a:cxn>
                <a:cxn ang="0">
                  <a:pos x="29" y="101"/>
                </a:cxn>
                <a:cxn ang="0">
                  <a:pos x="16" y="97"/>
                </a:cxn>
                <a:cxn ang="0">
                  <a:pos x="3" y="83"/>
                </a:cxn>
                <a:cxn ang="0">
                  <a:pos x="3" y="70"/>
                </a:cxn>
                <a:cxn ang="0">
                  <a:pos x="15" y="74"/>
                </a:cxn>
                <a:cxn ang="0">
                  <a:pos x="27" y="86"/>
                </a:cxn>
                <a:cxn ang="0">
                  <a:pos x="31" y="31"/>
                </a:cxn>
                <a:cxn ang="0">
                  <a:pos x="33" y="23"/>
                </a:cxn>
                <a:cxn ang="0">
                  <a:pos x="41" y="8"/>
                </a:cxn>
                <a:cxn ang="0">
                  <a:pos x="62" y="0"/>
                </a:cxn>
                <a:cxn ang="0">
                  <a:pos x="61" y="8"/>
                </a:cxn>
                <a:cxn ang="0">
                  <a:pos x="53" y="23"/>
                </a:cxn>
                <a:cxn ang="0">
                  <a:pos x="35" y="31"/>
                </a:cxn>
                <a:cxn ang="0">
                  <a:pos x="35" y="75"/>
                </a:cxn>
                <a:cxn ang="0">
                  <a:pos x="39" y="62"/>
                </a:cxn>
                <a:cxn ang="0">
                  <a:pos x="54" y="48"/>
                </a:cxn>
                <a:cxn ang="0">
                  <a:pos x="68" y="48"/>
                </a:cxn>
                <a:cxn ang="0">
                  <a:pos x="66" y="59"/>
                </a:cxn>
                <a:cxn ang="0">
                  <a:pos x="58" y="72"/>
                </a:cxn>
                <a:cxn ang="0">
                  <a:pos x="35" y="82"/>
                </a:cxn>
                <a:cxn ang="0">
                  <a:pos x="35" y="143"/>
                </a:cxn>
                <a:cxn ang="0">
                  <a:pos x="38" y="132"/>
                </a:cxn>
                <a:cxn ang="0">
                  <a:pos x="49" y="122"/>
                </a:cxn>
                <a:cxn ang="0">
                  <a:pos x="60" y="122"/>
                </a:cxn>
                <a:cxn ang="0">
                  <a:pos x="58" y="133"/>
                </a:cxn>
                <a:cxn ang="0">
                  <a:pos x="47" y="144"/>
                </a:cxn>
                <a:cxn ang="0">
                  <a:pos x="35" y="257"/>
                </a:cxn>
              </a:cxnLst>
              <a:rect l="0" t="0" r="r" b="b"/>
              <a:pathLst>
                <a:path w="68" h="257">
                  <a:moveTo>
                    <a:pt x="31" y="257"/>
                  </a:moveTo>
                  <a:lnTo>
                    <a:pt x="31" y="164"/>
                  </a:lnTo>
                  <a:lnTo>
                    <a:pt x="29" y="163"/>
                  </a:lnTo>
                  <a:lnTo>
                    <a:pt x="23" y="163"/>
                  </a:lnTo>
                  <a:lnTo>
                    <a:pt x="16" y="160"/>
                  </a:lnTo>
                  <a:lnTo>
                    <a:pt x="8" y="155"/>
                  </a:lnTo>
                  <a:lnTo>
                    <a:pt x="3" y="145"/>
                  </a:lnTo>
                  <a:lnTo>
                    <a:pt x="0" y="132"/>
                  </a:lnTo>
                  <a:lnTo>
                    <a:pt x="3" y="132"/>
                  </a:lnTo>
                  <a:lnTo>
                    <a:pt x="7" y="132"/>
                  </a:lnTo>
                  <a:lnTo>
                    <a:pt x="15" y="135"/>
                  </a:lnTo>
                  <a:lnTo>
                    <a:pt x="22" y="139"/>
                  </a:lnTo>
                  <a:lnTo>
                    <a:pt x="27" y="147"/>
                  </a:lnTo>
                  <a:lnTo>
                    <a:pt x="31" y="160"/>
                  </a:lnTo>
                  <a:lnTo>
                    <a:pt x="31" y="101"/>
                  </a:lnTo>
                  <a:lnTo>
                    <a:pt x="29" y="101"/>
                  </a:lnTo>
                  <a:lnTo>
                    <a:pt x="23" y="99"/>
                  </a:lnTo>
                  <a:lnTo>
                    <a:pt x="16" y="97"/>
                  </a:lnTo>
                  <a:lnTo>
                    <a:pt x="8" y="91"/>
                  </a:lnTo>
                  <a:lnTo>
                    <a:pt x="3" y="83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7" y="71"/>
                  </a:lnTo>
                  <a:lnTo>
                    <a:pt x="15" y="74"/>
                  </a:lnTo>
                  <a:lnTo>
                    <a:pt x="22" y="78"/>
                  </a:lnTo>
                  <a:lnTo>
                    <a:pt x="27" y="86"/>
                  </a:lnTo>
                  <a:lnTo>
                    <a:pt x="31" y="97"/>
                  </a:lnTo>
                  <a:lnTo>
                    <a:pt x="31" y="31"/>
                  </a:lnTo>
                  <a:lnTo>
                    <a:pt x="31" y="28"/>
                  </a:lnTo>
                  <a:lnTo>
                    <a:pt x="33" y="23"/>
                  </a:lnTo>
                  <a:lnTo>
                    <a:pt x="35" y="15"/>
                  </a:lnTo>
                  <a:lnTo>
                    <a:pt x="41" y="8"/>
                  </a:lnTo>
                  <a:lnTo>
                    <a:pt x="50" y="2"/>
                  </a:lnTo>
                  <a:lnTo>
                    <a:pt x="62" y="0"/>
                  </a:lnTo>
                  <a:lnTo>
                    <a:pt x="62" y="2"/>
                  </a:lnTo>
                  <a:lnTo>
                    <a:pt x="61" y="8"/>
                  </a:lnTo>
                  <a:lnTo>
                    <a:pt x="58" y="15"/>
                  </a:lnTo>
                  <a:lnTo>
                    <a:pt x="53" y="23"/>
                  </a:lnTo>
                  <a:lnTo>
                    <a:pt x="46" y="28"/>
                  </a:lnTo>
                  <a:lnTo>
                    <a:pt x="35" y="31"/>
                  </a:lnTo>
                  <a:lnTo>
                    <a:pt x="35" y="78"/>
                  </a:lnTo>
                  <a:lnTo>
                    <a:pt x="35" y="75"/>
                  </a:lnTo>
                  <a:lnTo>
                    <a:pt x="37" y="70"/>
                  </a:lnTo>
                  <a:lnTo>
                    <a:pt x="39" y="62"/>
                  </a:lnTo>
                  <a:lnTo>
                    <a:pt x="45" y="55"/>
                  </a:lnTo>
                  <a:lnTo>
                    <a:pt x="54" y="48"/>
                  </a:lnTo>
                  <a:lnTo>
                    <a:pt x="66" y="47"/>
                  </a:lnTo>
                  <a:lnTo>
                    <a:pt x="68" y="48"/>
                  </a:lnTo>
                  <a:lnTo>
                    <a:pt x="68" y="52"/>
                  </a:lnTo>
                  <a:lnTo>
                    <a:pt x="66" y="59"/>
                  </a:lnTo>
                  <a:lnTo>
                    <a:pt x="64" y="66"/>
                  </a:lnTo>
                  <a:lnTo>
                    <a:pt x="58" y="72"/>
                  </a:lnTo>
                  <a:lnTo>
                    <a:pt x="50" y="78"/>
                  </a:lnTo>
                  <a:lnTo>
                    <a:pt x="35" y="82"/>
                  </a:lnTo>
                  <a:lnTo>
                    <a:pt x="35" y="144"/>
                  </a:lnTo>
                  <a:lnTo>
                    <a:pt x="35" y="143"/>
                  </a:lnTo>
                  <a:lnTo>
                    <a:pt x="37" y="139"/>
                  </a:lnTo>
                  <a:lnTo>
                    <a:pt x="38" y="132"/>
                  </a:lnTo>
                  <a:lnTo>
                    <a:pt x="42" y="126"/>
                  </a:lnTo>
                  <a:lnTo>
                    <a:pt x="49" y="122"/>
                  </a:lnTo>
                  <a:lnTo>
                    <a:pt x="58" y="121"/>
                  </a:lnTo>
                  <a:lnTo>
                    <a:pt x="60" y="122"/>
                  </a:lnTo>
                  <a:lnTo>
                    <a:pt x="60" y="126"/>
                  </a:lnTo>
                  <a:lnTo>
                    <a:pt x="58" y="133"/>
                  </a:lnTo>
                  <a:lnTo>
                    <a:pt x="56" y="139"/>
                  </a:lnTo>
                  <a:lnTo>
                    <a:pt x="47" y="144"/>
                  </a:lnTo>
                  <a:lnTo>
                    <a:pt x="35" y="148"/>
                  </a:lnTo>
                  <a:lnTo>
                    <a:pt x="35" y="257"/>
                  </a:lnTo>
                  <a:lnTo>
                    <a:pt x="31" y="257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gray">
            <a:xfrm>
              <a:off x="1672" y="164"/>
              <a:ext cx="111" cy="425"/>
            </a:xfrm>
            <a:custGeom>
              <a:avLst/>
              <a:gdLst/>
              <a:ahLst/>
              <a:cxnLst>
                <a:cxn ang="0">
                  <a:pos x="52" y="272"/>
                </a:cxn>
                <a:cxn ang="0">
                  <a:pos x="44" y="270"/>
                </a:cxn>
                <a:cxn ang="0">
                  <a:pos x="26" y="265"/>
                </a:cxn>
                <a:cxn ang="0">
                  <a:pos x="8" y="249"/>
                </a:cxn>
                <a:cxn ang="0">
                  <a:pos x="0" y="219"/>
                </a:cxn>
                <a:cxn ang="0">
                  <a:pos x="8" y="219"/>
                </a:cxn>
                <a:cxn ang="0">
                  <a:pos x="25" y="223"/>
                </a:cxn>
                <a:cxn ang="0">
                  <a:pos x="41" y="235"/>
                </a:cxn>
                <a:cxn ang="0">
                  <a:pos x="52" y="265"/>
                </a:cxn>
                <a:cxn ang="0">
                  <a:pos x="50" y="168"/>
                </a:cxn>
                <a:cxn ang="0">
                  <a:pos x="35" y="165"/>
                </a:cxn>
                <a:cxn ang="0">
                  <a:pos x="17" y="156"/>
                </a:cxn>
                <a:cxn ang="0">
                  <a:pos x="3" y="134"/>
                </a:cxn>
                <a:cxn ang="0">
                  <a:pos x="3" y="116"/>
                </a:cxn>
                <a:cxn ang="0">
                  <a:pos x="19" y="120"/>
                </a:cxn>
                <a:cxn ang="0">
                  <a:pos x="39" y="133"/>
                </a:cxn>
                <a:cxn ang="0">
                  <a:pos x="52" y="161"/>
                </a:cxn>
                <a:cxn ang="0">
                  <a:pos x="53" y="50"/>
                </a:cxn>
                <a:cxn ang="0">
                  <a:pos x="54" y="36"/>
                </a:cxn>
                <a:cxn ang="0">
                  <a:pos x="65" y="17"/>
                </a:cxn>
                <a:cxn ang="0">
                  <a:pos x="87" y="3"/>
                </a:cxn>
                <a:cxn ang="0">
                  <a:pos x="103" y="3"/>
                </a:cxn>
                <a:cxn ang="0">
                  <a:pos x="99" y="21"/>
                </a:cxn>
                <a:cxn ang="0">
                  <a:pos x="84" y="42"/>
                </a:cxn>
                <a:cxn ang="0">
                  <a:pos x="58" y="52"/>
                </a:cxn>
                <a:cxn ang="0">
                  <a:pos x="58" y="127"/>
                </a:cxn>
                <a:cxn ang="0">
                  <a:pos x="61" y="112"/>
                </a:cxn>
                <a:cxn ang="0">
                  <a:pos x="72" y="94"/>
                </a:cxn>
                <a:cxn ang="0">
                  <a:pos x="93" y="80"/>
                </a:cxn>
                <a:cxn ang="0">
                  <a:pos x="111" y="80"/>
                </a:cxn>
                <a:cxn ang="0">
                  <a:pos x="111" y="91"/>
                </a:cxn>
                <a:cxn ang="0">
                  <a:pos x="107" y="108"/>
                </a:cxn>
                <a:cxn ang="0">
                  <a:pos x="91" y="126"/>
                </a:cxn>
                <a:cxn ang="0">
                  <a:pos x="58" y="135"/>
                </a:cxn>
                <a:cxn ang="0">
                  <a:pos x="58" y="236"/>
                </a:cxn>
                <a:cxn ang="0">
                  <a:pos x="61" y="223"/>
                </a:cxn>
                <a:cxn ang="0">
                  <a:pos x="73" y="208"/>
                </a:cxn>
                <a:cxn ang="0">
                  <a:pos x="97" y="200"/>
                </a:cxn>
                <a:cxn ang="0">
                  <a:pos x="99" y="207"/>
                </a:cxn>
                <a:cxn ang="0">
                  <a:pos x="97" y="220"/>
                </a:cxn>
                <a:cxn ang="0">
                  <a:pos x="87" y="235"/>
                </a:cxn>
                <a:cxn ang="0">
                  <a:pos x="58" y="245"/>
                </a:cxn>
                <a:cxn ang="0">
                  <a:pos x="52" y="425"/>
                </a:cxn>
              </a:cxnLst>
              <a:rect l="0" t="0" r="r" b="b"/>
              <a:pathLst>
                <a:path w="111" h="425">
                  <a:moveTo>
                    <a:pt x="52" y="425"/>
                  </a:moveTo>
                  <a:lnTo>
                    <a:pt x="52" y="272"/>
                  </a:lnTo>
                  <a:lnTo>
                    <a:pt x="50" y="270"/>
                  </a:lnTo>
                  <a:lnTo>
                    <a:pt x="44" y="270"/>
                  </a:lnTo>
                  <a:lnTo>
                    <a:pt x="35" y="269"/>
                  </a:lnTo>
                  <a:lnTo>
                    <a:pt x="26" y="265"/>
                  </a:lnTo>
                  <a:lnTo>
                    <a:pt x="17" y="258"/>
                  </a:lnTo>
                  <a:lnTo>
                    <a:pt x="8" y="249"/>
                  </a:lnTo>
                  <a:lnTo>
                    <a:pt x="3" y="236"/>
                  </a:lnTo>
                  <a:lnTo>
                    <a:pt x="0" y="219"/>
                  </a:lnTo>
                  <a:lnTo>
                    <a:pt x="3" y="219"/>
                  </a:lnTo>
                  <a:lnTo>
                    <a:pt x="8" y="219"/>
                  </a:lnTo>
                  <a:lnTo>
                    <a:pt x="15" y="220"/>
                  </a:lnTo>
                  <a:lnTo>
                    <a:pt x="25" y="223"/>
                  </a:lnTo>
                  <a:lnTo>
                    <a:pt x="33" y="227"/>
                  </a:lnTo>
                  <a:lnTo>
                    <a:pt x="41" y="235"/>
                  </a:lnTo>
                  <a:lnTo>
                    <a:pt x="48" y="247"/>
                  </a:lnTo>
                  <a:lnTo>
                    <a:pt x="52" y="265"/>
                  </a:lnTo>
                  <a:lnTo>
                    <a:pt x="52" y="168"/>
                  </a:lnTo>
                  <a:lnTo>
                    <a:pt x="50" y="168"/>
                  </a:lnTo>
                  <a:lnTo>
                    <a:pt x="44" y="168"/>
                  </a:lnTo>
                  <a:lnTo>
                    <a:pt x="35" y="165"/>
                  </a:lnTo>
                  <a:lnTo>
                    <a:pt x="26" y="161"/>
                  </a:lnTo>
                  <a:lnTo>
                    <a:pt x="17" y="156"/>
                  </a:lnTo>
                  <a:lnTo>
                    <a:pt x="8" y="146"/>
                  </a:lnTo>
                  <a:lnTo>
                    <a:pt x="3" y="134"/>
                  </a:lnTo>
                  <a:lnTo>
                    <a:pt x="0" y="116"/>
                  </a:lnTo>
                  <a:lnTo>
                    <a:pt x="3" y="116"/>
                  </a:lnTo>
                  <a:lnTo>
                    <a:pt x="10" y="118"/>
                  </a:lnTo>
                  <a:lnTo>
                    <a:pt x="19" y="120"/>
                  </a:lnTo>
                  <a:lnTo>
                    <a:pt x="29" y="125"/>
                  </a:lnTo>
                  <a:lnTo>
                    <a:pt x="39" y="133"/>
                  </a:lnTo>
                  <a:lnTo>
                    <a:pt x="48" y="145"/>
                  </a:lnTo>
                  <a:lnTo>
                    <a:pt x="52" y="161"/>
                  </a:lnTo>
                  <a:lnTo>
                    <a:pt x="52" y="52"/>
                  </a:lnTo>
                  <a:lnTo>
                    <a:pt x="53" y="50"/>
                  </a:lnTo>
                  <a:lnTo>
                    <a:pt x="53" y="44"/>
                  </a:lnTo>
                  <a:lnTo>
                    <a:pt x="54" y="36"/>
                  </a:lnTo>
                  <a:lnTo>
                    <a:pt x="58" y="26"/>
                  </a:lnTo>
                  <a:lnTo>
                    <a:pt x="65" y="17"/>
                  </a:lnTo>
                  <a:lnTo>
                    <a:pt x="75" y="9"/>
                  </a:lnTo>
                  <a:lnTo>
                    <a:pt x="87" y="3"/>
                  </a:lnTo>
                  <a:lnTo>
                    <a:pt x="104" y="0"/>
                  </a:lnTo>
                  <a:lnTo>
                    <a:pt x="103" y="3"/>
                  </a:lnTo>
                  <a:lnTo>
                    <a:pt x="102" y="11"/>
                  </a:lnTo>
                  <a:lnTo>
                    <a:pt x="99" y="21"/>
                  </a:lnTo>
                  <a:lnTo>
                    <a:pt x="92" y="32"/>
                  </a:lnTo>
                  <a:lnTo>
                    <a:pt x="84" y="42"/>
                  </a:lnTo>
                  <a:lnTo>
                    <a:pt x="73" y="49"/>
                  </a:lnTo>
                  <a:lnTo>
                    <a:pt x="58" y="52"/>
                  </a:lnTo>
                  <a:lnTo>
                    <a:pt x="58" y="130"/>
                  </a:lnTo>
                  <a:lnTo>
                    <a:pt x="58" y="127"/>
                  </a:lnTo>
                  <a:lnTo>
                    <a:pt x="60" y="122"/>
                  </a:lnTo>
                  <a:lnTo>
                    <a:pt x="61" y="112"/>
                  </a:lnTo>
                  <a:lnTo>
                    <a:pt x="65" y="103"/>
                  </a:lnTo>
                  <a:lnTo>
                    <a:pt x="72" y="94"/>
                  </a:lnTo>
                  <a:lnTo>
                    <a:pt x="80" y="85"/>
                  </a:lnTo>
                  <a:lnTo>
                    <a:pt x="93" y="80"/>
                  </a:lnTo>
                  <a:lnTo>
                    <a:pt x="110" y="77"/>
                  </a:lnTo>
                  <a:lnTo>
                    <a:pt x="111" y="80"/>
                  </a:lnTo>
                  <a:lnTo>
                    <a:pt x="111" y="84"/>
                  </a:lnTo>
                  <a:lnTo>
                    <a:pt x="111" y="91"/>
                  </a:lnTo>
                  <a:lnTo>
                    <a:pt x="110" y="100"/>
                  </a:lnTo>
                  <a:lnTo>
                    <a:pt x="107" y="108"/>
                  </a:lnTo>
                  <a:lnTo>
                    <a:pt x="100" y="118"/>
                  </a:lnTo>
                  <a:lnTo>
                    <a:pt x="91" y="126"/>
                  </a:lnTo>
                  <a:lnTo>
                    <a:pt x="77" y="133"/>
                  </a:lnTo>
                  <a:lnTo>
                    <a:pt x="58" y="135"/>
                  </a:lnTo>
                  <a:lnTo>
                    <a:pt x="58" y="239"/>
                  </a:lnTo>
                  <a:lnTo>
                    <a:pt x="58" y="236"/>
                  </a:lnTo>
                  <a:lnTo>
                    <a:pt x="60" y="231"/>
                  </a:lnTo>
                  <a:lnTo>
                    <a:pt x="61" y="223"/>
                  </a:lnTo>
                  <a:lnTo>
                    <a:pt x="66" y="215"/>
                  </a:lnTo>
                  <a:lnTo>
                    <a:pt x="73" y="208"/>
                  </a:lnTo>
                  <a:lnTo>
                    <a:pt x="83" y="203"/>
                  </a:lnTo>
                  <a:lnTo>
                    <a:pt x="97" y="200"/>
                  </a:lnTo>
                  <a:lnTo>
                    <a:pt x="97" y="201"/>
                  </a:lnTo>
                  <a:lnTo>
                    <a:pt x="99" y="207"/>
                  </a:lnTo>
                  <a:lnTo>
                    <a:pt x="99" y="212"/>
                  </a:lnTo>
                  <a:lnTo>
                    <a:pt x="97" y="220"/>
                  </a:lnTo>
                  <a:lnTo>
                    <a:pt x="93" y="228"/>
                  </a:lnTo>
                  <a:lnTo>
                    <a:pt x="87" y="235"/>
                  </a:lnTo>
                  <a:lnTo>
                    <a:pt x="75" y="242"/>
                  </a:lnTo>
                  <a:lnTo>
                    <a:pt x="58" y="245"/>
                  </a:lnTo>
                  <a:lnTo>
                    <a:pt x="58" y="425"/>
                  </a:lnTo>
                  <a:lnTo>
                    <a:pt x="52" y="425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gray">
            <a:xfrm>
              <a:off x="2065" y="362"/>
              <a:ext cx="98" cy="227"/>
            </a:xfrm>
            <a:custGeom>
              <a:avLst/>
              <a:gdLst/>
              <a:ahLst/>
              <a:cxnLst>
                <a:cxn ang="0">
                  <a:pos x="52" y="176"/>
                </a:cxn>
                <a:cxn ang="0">
                  <a:pos x="59" y="176"/>
                </a:cxn>
                <a:cxn ang="0">
                  <a:pos x="74" y="169"/>
                </a:cxn>
                <a:cxn ang="0">
                  <a:pos x="86" y="154"/>
                </a:cxn>
                <a:cxn ang="0">
                  <a:pos x="86" y="141"/>
                </a:cxn>
                <a:cxn ang="0">
                  <a:pos x="74" y="143"/>
                </a:cxn>
                <a:cxn ang="0">
                  <a:pos x="58" y="158"/>
                </a:cxn>
                <a:cxn ang="0">
                  <a:pos x="52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2" y="115"/>
                </a:cxn>
                <a:cxn ang="0">
                  <a:pos x="55" y="48"/>
                </a:cxn>
                <a:cxn ang="0">
                  <a:pos x="67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3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1" y="3"/>
                </a:cxn>
                <a:cxn ang="0">
                  <a:pos x="5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5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5" y="132"/>
                </a:cxn>
                <a:cxn ang="0">
                  <a:pos x="47" y="141"/>
                </a:cxn>
                <a:cxn ang="0">
                  <a:pos x="52" y="228"/>
                </a:cxn>
              </a:cxnLst>
              <a:rect l="0" t="0" r="r" b="b"/>
              <a:pathLst>
                <a:path w="100" h="228">
                  <a:moveTo>
                    <a:pt x="52" y="228"/>
                  </a:moveTo>
                  <a:lnTo>
                    <a:pt x="52" y="176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7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6" y="154"/>
                  </a:lnTo>
                  <a:lnTo>
                    <a:pt x="88" y="141"/>
                  </a:lnTo>
                  <a:lnTo>
                    <a:pt x="86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58" y="158"/>
                  </a:lnTo>
                  <a:lnTo>
                    <a:pt x="52" y="173"/>
                  </a:lnTo>
                  <a:lnTo>
                    <a:pt x="52" y="118"/>
                  </a:lnTo>
                  <a:lnTo>
                    <a:pt x="55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6" y="103"/>
                  </a:lnTo>
                  <a:lnTo>
                    <a:pt x="92" y="92"/>
                  </a:lnTo>
                  <a:lnTo>
                    <a:pt x="94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2" y="115"/>
                  </a:lnTo>
                  <a:lnTo>
                    <a:pt x="52" y="48"/>
                  </a:lnTo>
                  <a:lnTo>
                    <a:pt x="55" y="48"/>
                  </a:lnTo>
                  <a:lnTo>
                    <a:pt x="61" y="48"/>
                  </a:lnTo>
                  <a:lnTo>
                    <a:pt x="67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2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3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6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8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3" y="10"/>
                  </a:lnTo>
                  <a:lnTo>
                    <a:pt x="5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5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3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5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2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gray">
            <a:xfrm>
              <a:off x="2921" y="362"/>
              <a:ext cx="100" cy="227"/>
            </a:xfrm>
            <a:custGeom>
              <a:avLst/>
              <a:gdLst/>
              <a:ahLst/>
              <a:cxnLst>
                <a:cxn ang="0">
                  <a:pos x="53" y="176"/>
                </a:cxn>
                <a:cxn ang="0">
                  <a:pos x="60" y="176"/>
                </a:cxn>
                <a:cxn ang="0">
                  <a:pos x="74" y="169"/>
                </a:cxn>
                <a:cxn ang="0">
                  <a:pos x="87" y="154"/>
                </a:cxn>
                <a:cxn ang="0">
                  <a:pos x="87" y="141"/>
                </a:cxn>
                <a:cxn ang="0">
                  <a:pos x="74" y="143"/>
                </a:cxn>
                <a:cxn ang="0">
                  <a:pos x="60" y="158"/>
                </a:cxn>
                <a:cxn ang="0">
                  <a:pos x="53" y="118"/>
                </a:cxn>
                <a:cxn ang="0">
                  <a:pos x="61" y="116"/>
                </a:cxn>
                <a:cxn ang="0">
                  <a:pos x="78" y="110"/>
                </a:cxn>
                <a:cxn ang="0">
                  <a:pos x="92" y="92"/>
                </a:cxn>
                <a:cxn ang="0">
                  <a:pos x="92" y="77"/>
                </a:cxn>
                <a:cxn ang="0">
                  <a:pos x="81" y="79"/>
                </a:cxn>
                <a:cxn ang="0">
                  <a:pos x="65" y="88"/>
                </a:cxn>
                <a:cxn ang="0">
                  <a:pos x="53" y="115"/>
                </a:cxn>
                <a:cxn ang="0">
                  <a:pos x="56" y="48"/>
                </a:cxn>
                <a:cxn ang="0">
                  <a:pos x="68" y="45"/>
                </a:cxn>
                <a:cxn ang="0">
                  <a:pos x="85" y="37"/>
                </a:cxn>
                <a:cxn ang="0">
                  <a:pos x="97" y="17"/>
                </a:cxn>
                <a:cxn ang="0">
                  <a:pos x="97" y="0"/>
                </a:cxn>
                <a:cxn ang="0">
                  <a:pos x="84" y="3"/>
                </a:cxn>
                <a:cxn ang="0">
                  <a:pos x="65" y="14"/>
                </a:cxn>
                <a:cxn ang="0">
                  <a:pos x="50" y="45"/>
                </a:cxn>
                <a:cxn ang="0">
                  <a:pos x="47" y="35"/>
                </a:cxn>
                <a:cxn ang="0">
                  <a:pos x="38" y="18"/>
                </a:cxn>
                <a:cxn ang="0">
                  <a:pos x="16" y="3"/>
                </a:cxn>
                <a:cxn ang="0">
                  <a:pos x="2" y="3"/>
                </a:cxn>
                <a:cxn ang="0">
                  <a:pos x="6" y="19"/>
                </a:cxn>
                <a:cxn ang="0">
                  <a:pos x="19" y="38"/>
                </a:cxn>
                <a:cxn ang="0">
                  <a:pos x="47" y="48"/>
                </a:cxn>
                <a:cxn ang="0">
                  <a:pos x="47" y="132"/>
                </a:cxn>
                <a:cxn ang="0">
                  <a:pos x="42" y="118"/>
                </a:cxn>
                <a:cxn ang="0">
                  <a:pos x="26" y="103"/>
                </a:cxn>
                <a:cxn ang="0">
                  <a:pos x="12" y="103"/>
                </a:cxn>
                <a:cxn ang="0">
                  <a:pos x="16" y="116"/>
                </a:cxn>
                <a:cxn ang="0">
                  <a:pos x="26" y="132"/>
                </a:cxn>
                <a:cxn ang="0">
                  <a:pos x="47" y="141"/>
                </a:cxn>
                <a:cxn ang="0">
                  <a:pos x="53" y="228"/>
                </a:cxn>
              </a:cxnLst>
              <a:rect l="0" t="0" r="r" b="b"/>
              <a:pathLst>
                <a:path w="100" h="228">
                  <a:moveTo>
                    <a:pt x="53" y="228"/>
                  </a:moveTo>
                  <a:lnTo>
                    <a:pt x="53" y="176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68" y="173"/>
                  </a:lnTo>
                  <a:lnTo>
                    <a:pt x="74" y="169"/>
                  </a:lnTo>
                  <a:lnTo>
                    <a:pt x="81" y="163"/>
                  </a:lnTo>
                  <a:lnTo>
                    <a:pt x="87" y="154"/>
                  </a:lnTo>
                  <a:lnTo>
                    <a:pt x="88" y="141"/>
                  </a:lnTo>
                  <a:lnTo>
                    <a:pt x="87" y="141"/>
                  </a:lnTo>
                  <a:lnTo>
                    <a:pt x="81" y="142"/>
                  </a:lnTo>
                  <a:lnTo>
                    <a:pt x="74" y="143"/>
                  </a:lnTo>
                  <a:lnTo>
                    <a:pt x="66" y="149"/>
                  </a:lnTo>
                  <a:lnTo>
                    <a:pt x="60" y="158"/>
                  </a:lnTo>
                  <a:lnTo>
                    <a:pt x="53" y="173"/>
                  </a:lnTo>
                  <a:lnTo>
                    <a:pt x="53" y="118"/>
                  </a:lnTo>
                  <a:lnTo>
                    <a:pt x="56" y="118"/>
                  </a:lnTo>
                  <a:lnTo>
                    <a:pt x="61" y="116"/>
                  </a:lnTo>
                  <a:lnTo>
                    <a:pt x="69" y="115"/>
                  </a:lnTo>
                  <a:lnTo>
                    <a:pt x="78" y="110"/>
                  </a:lnTo>
                  <a:lnTo>
                    <a:pt x="87" y="103"/>
                  </a:lnTo>
                  <a:lnTo>
                    <a:pt x="92" y="92"/>
                  </a:lnTo>
                  <a:lnTo>
                    <a:pt x="95" y="77"/>
                  </a:lnTo>
                  <a:lnTo>
                    <a:pt x="92" y="77"/>
                  </a:lnTo>
                  <a:lnTo>
                    <a:pt x="88" y="77"/>
                  </a:lnTo>
                  <a:lnTo>
                    <a:pt x="81" y="79"/>
                  </a:lnTo>
                  <a:lnTo>
                    <a:pt x="73" y="81"/>
                  </a:lnTo>
                  <a:lnTo>
                    <a:pt x="65" y="88"/>
                  </a:lnTo>
                  <a:lnTo>
                    <a:pt x="58" y="99"/>
                  </a:lnTo>
                  <a:lnTo>
                    <a:pt x="53" y="115"/>
                  </a:lnTo>
                  <a:lnTo>
                    <a:pt x="53" y="48"/>
                  </a:lnTo>
                  <a:lnTo>
                    <a:pt x="56" y="48"/>
                  </a:lnTo>
                  <a:lnTo>
                    <a:pt x="61" y="48"/>
                  </a:lnTo>
                  <a:lnTo>
                    <a:pt x="68" y="45"/>
                  </a:lnTo>
                  <a:lnTo>
                    <a:pt x="77" y="42"/>
                  </a:lnTo>
                  <a:lnTo>
                    <a:pt x="85" y="37"/>
                  </a:lnTo>
                  <a:lnTo>
                    <a:pt x="93" y="27"/>
                  </a:lnTo>
                  <a:lnTo>
                    <a:pt x="97" y="17"/>
                  </a:lnTo>
                  <a:lnTo>
                    <a:pt x="100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4" y="3"/>
                  </a:lnTo>
                  <a:lnTo>
                    <a:pt x="74" y="7"/>
                  </a:lnTo>
                  <a:lnTo>
                    <a:pt x="65" y="14"/>
                  </a:lnTo>
                  <a:lnTo>
                    <a:pt x="57" y="27"/>
                  </a:lnTo>
                  <a:lnTo>
                    <a:pt x="50" y="45"/>
                  </a:lnTo>
                  <a:lnTo>
                    <a:pt x="50" y="42"/>
                  </a:lnTo>
                  <a:lnTo>
                    <a:pt x="47" y="35"/>
                  </a:lnTo>
                  <a:lnTo>
                    <a:pt x="43" y="27"/>
                  </a:lnTo>
                  <a:lnTo>
                    <a:pt x="38" y="18"/>
                  </a:lnTo>
                  <a:lnTo>
                    <a:pt x="29" y="10"/>
                  </a:lnTo>
                  <a:lnTo>
                    <a:pt x="16" y="3"/>
                  </a:lnTo>
                  <a:lnTo>
                    <a:pt x="0" y="0"/>
                  </a:lnTo>
                  <a:lnTo>
                    <a:pt x="2" y="3"/>
                  </a:lnTo>
                  <a:lnTo>
                    <a:pt x="3" y="10"/>
                  </a:lnTo>
                  <a:lnTo>
                    <a:pt x="6" y="19"/>
                  </a:lnTo>
                  <a:lnTo>
                    <a:pt x="11" y="29"/>
                  </a:lnTo>
                  <a:lnTo>
                    <a:pt x="19" y="38"/>
                  </a:lnTo>
                  <a:lnTo>
                    <a:pt x="31" y="45"/>
                  </a:lnTo>
                  <a:lnTo>
                    <a:pt x="47" y="48"/>
                  </a:lnTo>
                  <a:lnTo>
                    <a:pt x="47" y="135"/>
                  </a:lnTo>
                  <a:lnTo>
                    <a:pt x="47" y="132"/>
                  </a:lnTo>
                  <a:lnTo>
                    <a:pt x="46" y="126"/>
                  </a:lnTo>
                  <a:lnTo>
                    <a:pt x="42" y="118"/>
                  </a:lnTo>
                  <a:lnTo>
                    <a:pt x="35" y="110"/>
                  </a:lnTo>
                  <a:lnTo>
                    <a:pt x="26" y="103"/>
                  </a:lnTo>
                  <a:lnTo>
                    <a:pt x="12" y="100"/>
                  </a:lnTo>
                  <a:lnTo>
                    <a:pt x="12" y="103"/>
                  </a:lnTo>
                  <a:lnTo>
                    <a:pt x="14" y="108"/>
                  </a:lnTo>
                  <a:lnTo>
                    <a:pt x="16" y="116"/>
                  </a:lnTo>
                  <a:lnTo>
                    <a:pt x="20" y="124"/>
                  </a:lnTo>
                  <a:lnTo>
                    <a:pt x="26" y="132"/>
                  </a:lnTo>
                  <a:lnTo>
                    <a:pt x="35" y="139"/>
                  </a:lnTo>
                  <a:lnTo>
                    <a:pt x="47" y="141"/>
                  </a:lnTo>
                  <a:lnTo>
                    <a:pt x="47" y="228"/>
                  </a:lnTo>
                  <a:lnTo>
                    <a:pt x="53" y="228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gray">
            <a:xfrm>
              <a:off x="2273" y="187"/>
              <a:ext cx="182" cy="402"/>
            </a:xfrm>
            <a:custGeom>
              <a:avLst/>
              <a:gdLst/>
              <a:ahLst/>
              <a:cxnLst>
                <a:cxn ang="0">
                  <a:pos x="93" y="309"/>
                </a:cxn>
                <a:cxn ang="0">
                  <a:pos x="101" y="309"/>
                </a:cxn>
                <a:cxn ang="0">
                  <a:pos x="118" y="304"/>
                </a:cxn>
                <a:cxn ang="0">
                  <a:pos x="138" y="292"/>
                </a:cxn>
                <a:cxn ang="0">
                  <a:pos x="152" y="266"/>
                </a:cxn>
                <a:cxn ang="0">
                  <a:pos x="152" y="247"/>
                </a:cxn>
                <a:cxn ang="0">
                  <a:pos x="138" y="250"/>
                </a:cxn>
                <a:cxn ang="0">
                  <a:pos x="120" y="259"/>
                </a:cxn>
                <a:cxn ang="0">
                  <a:pos x="99" y="285"/>
                </a:cxn>
                <a:cxn ang="0">
                  <a:pos x="93" y="207"/>
                </a:cxn>
                <a:cxn ang="0">
                  <a:pos x="102" y="205"/>
                </a:cxn>
                <a:cxn ang="0">
                  <a:pos x="122" y="200"/>
                </a:cxn>
                <a:cxn ang="0">
                  <a:pos x="147" y="185"/>
                </a:cxn>
                <a:cxn ang="0">
                  <a:pos x="163" y="155"/>
                </a:cxn>
                <a:cxn ang="0">
                  <a:pos x="163" y="134"/>
                </a:cxn>
                <a:cxn ang="0">
                  <a:pos x="149" y="135"/>
                </a:cxn>
                <a:cxn ang="0">
                  <a:pos x="129" y="142"/>
                </a:cxn>
                <a:cxn ang="0">
                  <a:pos x="107" y="162"/>
                </a:cxn>
                <a:cxn ang="0">
                  <a:pos x="93" y="201"/>
                </a:cxn>
                <a:cxn ang="0">
                  <a:pos x="95" y="83"/>
                </a:cxn>
                <a:cxn ang="0">
                  <a:pos x="110" y="81"/>
                </a:cxn>
                <a:cxn ang="0">
                  <a:pos x="134" y="73"/>
                </a:cxn>
                <a:cxn ang="0">
                  <a:pos x="157" y="54"/>
                </a:cxn>
                <a:cxn ang="0">
                  <a:pos x="174" y="23"/>
                </a:cxn>
                <a:cxn ang="0">
                  <a:pos x="174" y="0"/>
                </a:cxn>
                <a:cxn ang="0">
                  <a:pos x="157" y="2"/>
                </a:cxn>
                <a:cxn ang="0">
                  <a:pos x="133" y="10"/>
                </a:cxn>
                <a:cxn ang="0">
                  <a:pos x="107" y="33"/>
                </a:cxn>
                <a:cxn ang="0">
                  <a:pos x="87" y="77"/>
                </a:cxn>
                <a:cxn ang="0">
                  <a:pos x="85" y="68"/>
                </a:cxn>
                <a:cxn ang="0">
                  <a:pos x="75" y="46"/>
                </a:cxn>
                <a:cxn ang="0">
                  <a:pos x="55" y="21"/>
                </a:cxn>
                <a:cxn ang="0">
                  <a:pos x="22" y="3"/>
                </a:cxn>
                <a:cxn ang="0">
                  <a:pos x="1" y="3"/>
                </a:cxn>
                <a:cxn ang="0">
                  <a:pos x="4" y="18"/>
                </a:cxn>
                <a:cxn ang="0">
                  <a:pos x="12" y="42"/>
                </a:cxn>
                <a:cxn ang="0">
                  <a:pos x="31" y="65"/>
                </a:cxn>
                <a:cxn ang="0">
                  <a:pos x="62" y="81"/>
                </a:cxn>
                <a:cxn ang="0">
                  <a:pos x="82" y="238"/>
                </a:cxn>
                <a:cxn ang="0">
                  <a:pos x="80" y="228"/>
                </a:cxn>
                <a:cxn ang="0">
                  <a:pos x="72" y="207"/>
                </a:cxn>
                <a:cxn ang="0">
                  <a:pos x="55" y="185"/>
                </a:cxn>
                <a:cxn ang="0">
                  <a:pos x="21" y="176"/>
                </a:cxn>
                <a:cxn ang="0">
                  <a:pos x="22" y="185"/>
                </a:cxn>
                <a:cxn ang="0">
                  <a:pos x="28" y="205"/>
                </a:cxn>
                <a:cxn ang="0">
                  <a:pos x="41" y="230"/>
                </a:cxn>
                <a:cxn ang="0">
                  <a:pos x="66" y="246"/>
                </a:cxn>
                <a:cxn ang="0">
                  <a:pos x="82" y="402"/>
                </a:cxn>
              </a:cxnLst>
              <a:rect l="0" t="0" r="r" b="b"/>
              <a:pathLst>
                <a:path w="175" h="402">
                  <a:moveTo>
                    <a:pt x="93" y="402"/>
                  </a:moveTo>
                  <a:lnTo>
                    <a:pt x="93" y="309"/>
                  </a:lnTo>
                  <a:lnTo>
                    <a:pt x="95" y="309"/>
                  </a:lnTo>
                  <a:lnTo>
                    <a:pt x="101" y="309"/>
                  </a:lnTo>
                  <a:lnTo>
                    <a:pt x="109" y="308"/>
                  </a:lnTo>
                  <a:lnTo>
                    <a:pt x="118" y="304"/>
                  </a:lnTo>
                  <a:lnTo>
                    <a:pt x="129" y="298"/>
                  </a:lnTo>
                  <a:lnTo>
                    <a:pt x="138" y="292"/>
                  </a:lnTo>
                  <a:lnTo>
                    <a:pt x="147" y="281"/>
                  </a:lnTo>
                  <a:lnTo>
                    <a:pt x="152" y="266"/>
                  </a:lnTo>
                  <a:lnTo>
                    <a:pt x="155" y="247"/>
                  </a:lnTo>
                  <a:lnTo>
                    <a:pt x="152" y="247"/>
                  </a:lnTo>
                  <a:lnTo>
                    <a:pt x="147" y="249"/>
                  </a:lnTo>
                  <a:lnTo>
                    <a:pt x="138" y="250"/>
                  </a:lnTo>
                  <a:lnTo>
                    <a:pt x="129" y="253"/>
                  </a:lnTo>
                  <a:lnTo>
                    <a:pt x="120" y="259"/>
                  </a:lnTo>
                  <a:lnTo>
                    <a:pt x="109" y="270"/>
                  </a:lnTo>
                  <a:lnTo>
                    <a:pt x="99" y="285"/>
                  </a:lnTo>
                  <a:lnTo>
                    <a:pt x="93" y="304"/>
                  </a:lnTo>
                  <a:lnTo>
                    <a:pt x="93" y="207"/>
                  </a:lnTo>
                  <a:lnTo>
                    <a:pt x="95" y="207"/>
                  </a:lnTo>
                  <a:lnTo>
                    <a:pt x="102" y="205"/>
                  </a:lnTo>
                  <a:lnTo>
                    <a:pt x="111" y="204"/>
                  </a:lnTo>
                  <a:lnTo>
                    <a:pt x="122" y="200"/>
                  </a:lnTo>
                  <a:lnTo>
                    <a:pt x="134" y="195"/>
                  </a:lnTo>
                  <a:lnTo>
                    <a:pt x="147" y="185"/>
                  </a:lnTo>
                  <a:lnTo>
                    <a:pt x="156" y="173"/>
                  </a:lnTo>
                  <a:lnTo>
                    <a:pt x="163" y="155"/>
                  </a:lnTo>
                  <a:lnTo>
                    <a:pt x="165" y="134"/>
                  </a:lnTo>
                  <a:lnTo>
                    <a:pt x="163" y="134"/>
                  </a:lnTo>
                  <a:lnTo>
                    <a:pt x="157" y="134"/>
                  </a:lnTo>
                  <a:lnTo>
                    <a:pt x="149" y="135"/>
                  </a:lnTo>
                  <a:lnTo>
                    <a:pt x="140" y="137"/>
                  </a:lnTo>
                  <a:lnTo>
                    <a:pt x="129" y="142"/>
                  </a:lnTo>
                  <a:lnTo>
                    <a:pt x="118" y="150"/>
                  </a:lnTo>
                  <a:lnTo>
                    <a:pt x="107" y="162"/>
                  </a:lnTo>
                  <a:lnTo>
                    <a:pt x="99" y="178"/>
                  </a:lnTo>
                  <a:lnTo>
                    <a:pt x="93" y="201"/>
                  </a:lnTo>
                  <a:lnTo>
                    <a:pt x="93" y="83"/>
                  </a:lnTo>
                  <a:lnTo>
                    <a:pt x="95" y="83"/>
                  </a:lnTo>
                  <a:lnTo>
                    <a:pt x="101" y="83"/>
                  </a:lnTo>
                  <a:lnTo>
                    <a:pt x="110" y="81"/>
                  </a:lnTo>
                  <a:lnTo>
                    <a:pt x="122" y="77"/>
                  </a:lnTo>
                  <a:lnTo>
                    <a:pt x="134" y="73"/>
                  </a:lnTo>
                  <a:lnTo>
                    <a:pt x="147" y="65"/>
                  </a:lnTo>
                  <a:lnTo>
                    <a:pt x="157" y="54"/>
                  </a:lnTo>
                  <a:lnTo>
                    <a:pt x="167" y="41"/>
                  </a:lnTo>
                  <a:lnTo>
                    <a:pt x="174" y="23"/>
                  </a:lnTo>
                  <a:lnTo>
                    <a:pt x="175" y="0"/>
                  </a:lnTo>
                  <a:lnTo>
                    <a:pt x="174" y="0"/>
                  </a:lnTo>
                  <a:lnTo>
                    <a:pt x="167" y="0"/>
                  </a:lnTo>
                  <a:lnTo>
                    <a:pt x="157" y="2"/>
                  </a:lnTo>
                  <a:lnTo>
                    <a:pt x="145" y="4"/>
                  </a:lnTo>
                  <a:lnTo>
                    <a:pt x="133" y="10"/>
                  </a:lnTo>
                  <a:lnTo>
                    <a:pt x="120" y="19"/>
                  </a:lnTo>
                  <a:lnTo>
                    <a:pt x="107" y="33"/>
                  </a:lnTo>
                  <a:lnTo>
                    <a:pt x="97" y="52"/>
                  </a:lnTo>
                  <a:lnTo>
                    <a:pt x="87" y="77"/>
                  </a:lnTo>
                  <a:lnTo>
                    <a:pt x="87" y="75"/>
                  </a:lnTo>
                  <a:lnTo>
                    <a:pt x="85" y="68"/>
                  </a:lnTo>
                  <a:lnTo>
                    <a:pt x="80" y="58"/>
                  </a:lnTo>
                  <a:lnTo>
                    <a:pt x="75" y="46"/>
                  </a:lnTo>
                  <a:lnTo>
                    <a:pt x="66" y="33"/>
                  </a:lnTo>
                  <a:lnTo>
                    <a:pt x="55" y="21"/>
                  </a:lnTo>
                  <a:lnTo>
                    <a:pt x="40" y="10"/>
                  </a:lnTo>
                  <a:lnTo>
                    <a:pt x="22" y="3"/>
                  </a:lnTo>
                  <a:lnTo>
                    <a:pt x="0" y="0"/>
                  </a:lnTo>
                  <a:lnTo>
                    <a:pt x="1" y="3"/>
                  </a:lnTo>
                  <a:lnTo>
                    <a:pt x="1" y="10"/>
                  </a:lnTo>
                  <a:lnTo>
                    <a:pt x="4" y="18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20" y="54"/>
                  </a:lnTo>
                  <a:lnTo>
                    <a:pt x="31" y="65"/>
                  </a:lnTo>
                  <a:lnTo>
                    <a:pt x="44" y="75"/>
                  </a:lnTo>
                  <a:lnTo>
                    <a:pt x="62" y="81"/>
                  </a:lnTo>
                  <a:lnTo>
                    <a:pt x="82" y="83"/>
                  </a:lnTo>
                  <a:lnTo>
                    <a:pt x="82" y="238"/>
                  </a:lnTo>
                  <a:lnTo>
                    <a:pt x="82" y="235"/>
                  </a:lnTo>
                  <a:lnTo>
                    <a:pt x="80" y="228"/>
                  </a:lnTo>
                  <a:lnTo>
                    <a:pt x="78" y="217"/>
                  </a:lnTo>
                  <a:lnTo>
                    <a:pt x="72" y="207"/>
                  </a:lnTo>
                  <a:lnTo>
                    <a:pt x="66" y="196"/>
                  </a:lnTo>
                  <a:lnTo>
                    <a:pt x="55" y="185"/>
                  </a:lnTo>
                  <a:lnTo>
                    <a:pt x="40" y="178"/>
                  </a:lnTo>
                  <a:lnTo>
                    <a:pt x="21" y="176"/>
                  </a:lnTo>
                  <a:lnTo>
                    <a:pt x="21" y="178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5"/>
                  </a:lnTo>
                  <a:lnTo>
                    <a:pt x="33" y="217"/>
                  </a:lnTo>
                  <a:lnTo>
                    <a:pt x="41" y="230"/>
                  </a:lnTo>
                  <a:lnTo>
                    <a:pt x="52" y="239"/>
                  </a:lnTo>
                  <a:lnTo>
                    <a:pt x="66" y="246"/>
                  </a:lnTo>
                  <a:lnTo>
                    <a:pt x="82" y="247"/>
                  </a:lnTo>
                  <a:lnTo>
                    <a:pt x="82" y="402"/>
                  </a:lnTo>
                  <a:lnTo>
                    <a:pt x="93" y="402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gray">
            <a:xfrm>
              <a:off x="2161" y="215"/>
              <a:ext cx="98" cy="374"/>
            </a:xfrm>
            <a:custGeom>
              <a:avLst/>
              <a:gdLst/>
              <a:ahLst/>
              <a:cxnLst>
                <a:cxn ang="0">
                  <a:pos x="52" y="237"/>
                </a:cxn>
                <a:cxn ang="0">
                  <a:pos x="59" y="237"/>
                </a:cxn>
                <a:cxn ang="0">
                  <a:pos x="74" y="232"/>
                </a:cxn>
                <a:cxn ang="0">
                  <a:pos x="90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1" y="197"/>
                </a:cxn>
                <a:cxn ang="0">
                  <a:pos x="56" y="215"/>
                </a:cxn>
                <a:cxn ang="0">
                  <a:pos x="52" y="147"/>
                </a:cxn>
                <a:cxn ang="0">
                  <a:pos x="59" y="147"/>
                </a:cxn>
                <a:cxn ang="0">
                  <a:pos x="74" y="141"/>
                </a:cxn>
                <a:cxn ang="0">
                  <a:pos x="90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1" y="109"/>
                </a:cxn>
                <a:cxn ang="0">
                  <a:pos x="56" y="126"/>
                </a:cxn>
                <a:cxn ang="0">
                  <a:pos x="52" y="46"/>
                </a:cxn>
                <a:cxn ang="0">
                  <a:pos x="51" y="37"/>
                </a:cxn>
                <a:cxn ang="0">
                  <a:pos x="45" y="23"/>
                </a:cxn>
                <a:cxn ang="0">
                  <a:pos x="32" y="6"/>
                </a:cxn>
                <a:cxn ang="0">
                  <a:pos x="6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3" y="43"/>
                </a:cxn>
                <a:cxn ang="0">
                  <a:pos x="45" y="113"/>
                </a:cxn>
                <a:cxn ang="0">
                  <a:pos x="45" y="106"/>
                </a:cxn>
                <a:cxn ang="0">
                  <a:pos x="40" y="90"/>
                </a:cxn>
                <a:cxn ang="0">
                  <a:pos x="27" y="75"/>
                </a:cxn>
                <a:cxn ang="0">
                  <a:pos x="1" y="67"/>
                </a:cxn>
                <a:cxn ang="0">
                  <a:pos x="0" y="75"/>
                </a:cxn>
                <a:cxn ang="0">
                  <a:pos x="2" y="91"/>
                </a:cxn>
                <a:cxn ang="0">
                  <a:pos x="14" y="109"/>
                </a:cxn>
                <a:cxn ang="0">
                  <a:pos x="45" y="118"/>
                </a:cxn>
                <a:cxn ang="0">
                  <a:pos x="45" y="207"/>
                </a:cxn>
                <a:cxn ang="0">
                  <a:pos x="43" y="195"/>
                </a:cxn>
                <a:cxn ang="0">
                  <a:pos x="33" y="182"/>
                </a:cxn>
                <a:cxn ang="0">
                  <a:pos x="12" y="175"/>
                </a:cxn>
                <a:cxn ang="0">
                  <a:pos x="10" y="182"/>
                </a:cxn>
                <a:cxn ang="0">
                  <a:pos x="13" y="197"/>
                </a:cxn>
                <a:cxn ang="0">
                  <a:pos x="29" y="211"/>
                </a:cxn>
                <a:cxn ang="0">
                  <a:pos x="45" y="373"/>
                </a:cxn>
              </a:cxnLst>
              <a:rect l="0" t="0" r="r" b="b"/>
              <a:pathLst>
                <a:path w="97" h="373">
                  <a:moveTo>
                    <a:pt x="52" y="373"/>
                  </a:moveTo>
                  <a:lnTo>
                    <a:pt x="52" y="237"/>
                  </a:lnTo>
                  <a:lnTo>
                    <a:pt x="54" y="237"/>
                  </a:lnTo>
                  <a:lnTo>
                    <a:pt x="59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0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4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1" y="197"/>
                  </a:lnTo>
                  <a:lnTo>
                    <a:pt x="63" y="205"/>
                  </a:lnTo>
                  <a:lnTo>
                    <a:pt x="56" y="215"/>
                  </a:lnTo>
                  <a:lnTo>
                    <a:pt x="52" y="232"/>
                  </a:lnTo>
                  <a:lnTo>
                    <a:pt x="52" y="147"/>
                  </a:lnTo>
                  <a:lnTo>
                    <a:pt x="54" y="147"/>
                  </a:lnTo>
                  <a:lnTo>
                    <a:pt x="59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0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4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1" y="109"/>
                  </a:lnTo>
                  <a:lnTo>
                    <a:pt x="63" y="116"/>
                  </a:lnTo>
                  <a:lnTo>
                    <a:pt x="56" y="126"/>
                  </a:lnTo>
                  <a:lnTo>
                    <a:pt x="52" y="141"/>
                  </a:lnTo>
                  <a:lnTo>
                    <a:pt x="52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5" y="23"/>
                  </a:lnTo>
                  <a:lnTo>
                    <a:pt x="40" y="15"/>
                  </a:lnTo>
                  <a:lnTo>
                    <a:pt x="32" y="6"/>
                  </a:lnTo>
                  <a:lnTo>
                    <a:pt x="21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9"/>
                  </a:lnTo>
                  <a:lnTo>
                    <a:pt x="12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3" y="43"/>
                  </a:lnTo>
                  <a:lnTo>
                    <a:pt x="45" y="46"/>
                  </a:lnTo>
                  <a:lnTo>
                    <a:pt x="45" y="113"/>
                  </a:lnTo>
                  <a:lnTo>
                    <a:pt x="45" y="112"/>
                  </a:lnTo>
                  <a:lnTo>
                    <a:pt x="45" y="106"/>
                  </a:lnTo>
                  <a:lnTo>
                    <a:pt x="44" y="98"/>
                  </a:lnTo>
                  <a:lnTo>
                    <a:pt x="40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1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2" y="91"/>
                  </a:lnTo>
                  <a:lnTo>
                    <a:pt x="6" y="100"/>
                  </a:lnTo>
                  <a:lnTo>
                    <a:pt x="14" y="109"/>
                  </a:lnTo>
                  <a:lnTo>
                    <a:pt x="28" y="114"/>
                  </a:lnTo>
                  <a:lnTo>
                    <a:pt x="45" y="118"/>
                  </a:lnTo>
                  <a:lnTo>
                    <a:pt x="45" y="209"/>
                  </a:lnTo>
                  <a:lnTo>
                    <a:pt x="45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40" y="188"/>
                  </a:lnTo>
                  <a:lnTo>
                    <a:pt x="33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0" y="182"/>
                  </a:lnTo>
                  <a:lnTo>
                    <a:pt x="10" y="188"/>
                  </a:lnTo>
                  <a:lnTo>
                    <a:pt x="13" y="197"/>
                  </a:lnTo>
                  <a:lnTo>
                    <a:pt x="20" y="205"/>
                  </a:lnTo>
                  <a:lnTo>
                    <a:pt x="29" y="211"/>
                  </a:lnTo>
                  <a:lnTo>
                    <a:pt x="45" y="215"/>
                  </a:lnTo>
                  <a:lnTo>
                    <a:pt x="45" y="373"/>
                  </a:lnTo>
                  <a:lnTo>
                    <a:pt x="52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gray">
            <a:xfrm>
              <a:off x="2708" y="215"/>
              <a:ext cx="97" cy="374"/>
            </a:xfrm>
            <a:custGeom>
              <a:avLst/>
              <a:gdLst/>
              <a:ahLst/>
              <a:cxnLst>
                <a:cxn ang="0">
                  <a:pos x="51" y="237"/>
                </a:cxn>
                <a:cxn ang="0">
                  <a:pos x="60" y="237"/>
                </a:cxn>
                <a:cxn ang="0">
                  <a:pos x="74" y="232"/>
                </a:cxn>
                <a:cxn ang="0">
                  <a:pos x="91" y="218"/>
                </a:cxn>
                <a:cxn ang="0">
                  <a:pos x="97" y="193"/>
                </a:cxn>
                <a:cxn ang="0">
                  <a:pos x="89" y="193"/>
                </a:cxn>
                <a:cxn ang="0">
                  <a:pos x="72" y="197"/>
                </a:cxn>
                <a:cxn ang="0">
                  <a:pos x="55" y="215"/>
                </a:cxn>
                <a:cxn ang="0">
                  <a:pos x="51" y="147"/>
                </a:cxn>
                <a:cxn ang="0">
                  <a:pos x="60" y="147"/>
                </a:cxn>
                <a:cxn ang="0">
                  <a:pos x="74" y="141"/>
                </a:cxn>
                <a:cxn ang="0">
                  <a:pos x="91" y="128"/>
                </a:cxn>
                <a:cxn ang="0">
                  <a:pos x="97" y="102"/>
                </a:cxn>
                <a:cxn ang="0">
                  <a:pos x="89" y="102"/>
                </a:cxn>
                <a:cxn ang="0">
                  <a:pos x="72" y="109"/>
                </a:cxn>
                <a:cxn ang="0">
                  <a:pos x="55" y="126"/>
                </a:cxn>
                <a:cxn ang="0">
                  <a:pos x="51" y="46"/>
                </a:cxn>
                <a:cxn ang="0">
                  <a:pos x="51" y="37"/>
                </a:cxn>
                <a:cxn ang="0">
                  <a:pos x="46" y="23"/>
                </a:cxn>
                <a:cxn ang="0">
                  <a:pos x="33" y="6"/>
                </a:cxn>
                <a:cxn ang="0">
                  <a:pos x="7" y="0"/>
                </a:cxn>
                <a:cxn ang="0">
                  <a:pos x="8" y="9"/>
                </a:cxn>
                <a:cxn ang="0">
                  <a:pos x="16" y="27"/>
                </a:cxn>
                <a:cxn ang="0">
                  <a:pos x="34" y="43"/>
                </a:cxn>
                <a:cxn ang="0">
                  <a:pos x="46" y="113"/>
                </a:cxn>
                <a:cxn ang="0">
                  <a:pos x="46" y="106"/>
                </a:cxn>
                <a:cxn ang="0">
                  <a:pos x="41" y="90"/>
                </a:cxn>
                <a:cxn ang="0">
                  <a:pos x="27" y="75"/>
                </a:cxn>
                <a:cxn ang="0">
                  <a:pos x="0" y="67"/>
                </a:cxn>
                <a:cxn ang="0">
                  <a:pos x="0" y="75"/>
                </a:cxn>
                <a:cxn ang="0">
                  <a:pos x="3" y="91"/>
                </a:cxn>
                <a:cxn ang="0">
                  <a:pos x="15" y="109"/>
                </a:cxn>
                <a:cxn ang="0">
                  <a:pos x="46" y="118"/>
                </a:cxn>
                <a:cxn ang="0">
                  <a:pos x="46" y="207"/>
                </a:cxn>
                <a:cxn ang="0">
                  <a:pos x="43" y="195"/>
                </a:cxn>
                <a:cxn ang="0">
                  <a:pos x="34" y="182"/>
                </a:cxn>
                <a:cxn ang="0">
                  <a:pos x="12" y="175"/>
                </a:cxn>
                <a:cxn ang="0">
                  <a:pos x="11" y="182"/>
                </a:cxn>
                <a:cxn ang="0">
                  <a:pos x="14" y="197"/>
                </a:cxn>
                <a:cxn ang="0">
                  <a:pos x="30" y="211"/>
                </a:cxn>
                <a:cxn ang="0">
                  <a:pos x="46" y="373"/>
                </a:cxn>
              </a:cxnLst>
              <a:rect l="0" t="0" r="r" b="b"/>
              <a:pathLst>
                <a:path w="97" h="373">
                  <a:moveTo>
                    <a:pt x="51" y="373"/>
                  </a:moveTo>
                  <a:lnTo>
                    <a:pt x="51" y="237"/>
                  </a:lnTo>
                  <a:lnTo>
                    <a:pt x="54" y="237"/>
                  </a:lnTo>
                  <a:lnTo>
                    <a:pt x="60" y="237"/>
                  </a:lnTo>
                  <a:lnTo>
                    <a:pt x="66" y="236"/>
                  </a:lnTo>
                  <a:lnTo>
                    <a:pt x="74" y="232"/>
                  </a:lnTo>
                  <a:lnTo>
                    <a:pt x="82" y="226"/>
                  </a:lnTo>
                  <a:lnTo>
                    <a:pt x="91" y="218"/>
                  </a:lnTo>
                  <a:lnTo>
                    <a:pt x="95" y="207"/>
                  </a:lnTo>
                  <a:lnTo>
                    <a:pt x="97" y="193"/>
                  </a:lnTo>
                  <a:lnTo>
                    <a:pt x="95" y="193"/>
                  </a:lnTo>
                  <a:lnTo>
                    <a:pt x="89" y="193"/>
                  </a:lnTo>
                  <a:lnTo>
                    <a:pt x="81" y="194"/>
                  </a:lnTo>
                  <a:lnTo>
                    <a:pt x="72" y="197"/>
                  </a:lnTo>
                  <a:lnTo>
                    <a:pt x="64" y="205"/>
                  </a:lnTo>
                  <a:lnTo>
                    <a:pt x="55" y="215"/>
                  </a:lnTo>
                  <a:lnTo>
                    <a:pt x="51" y="232"/>
                  </a:lnTo>
                  <a:lnTo>
                    <a:pt x="51" y="147"/>
                  </a:lnTo>
                  <a:lnTo>
                    <a:pt x="54" y="147"/>
                  </a:lnTo>
                  <a:lnTo>
                    <a:pt x="60" y="147"/>
                  </a:lnTo>
                  <a:lnTo>
                    <a:pt x="66" y="144"/>
                  </a:lnTo>
                  <a:lnTo>
                    <a:pt x="74" y="141"/>
                  </a:lnTo>
                  <a:lnTo>
                    <a:pt x="82" y="136"/>
                  </a:lnTo>
                  <a:lnTo>
                    <a:pt x="91" y="128"/>
                  </a:lnTo>
                  <a:lnTo>
                    <a:pt x="95" y="117"/>
                  </a:lnTo>
                  <a:lnTo>
                    <a:pt x="97" y="102"/>
                  </a:lnTo>
                  <a:lnTo>
                    <a:pt x="95" y="102"/>
                  </a:lnTo>
                  <a:lnTo>
                    <a:pt x="89" y="102"/>
                  </a:lnTo>
                  <a:lnTo>
                    <a:pt x="81" y="105"/>
                  </a:lnTo>
                  <a:lnTo>
                    <a:pt x="72" y="109"/>
                  </a:lnTo>
                  <a:lnTo>
                    <a:pt x="64" y="116"/>
                  </a:lnTo>
                  <a:lnTo>
                    <a:pt x="55" y="126"/>
                  </a:lnTo>
                  <a:lnTo>
                    <a:pt x="51" y="141"/>
                  </a:lnTo>
                  <a:lnTo>
                    <a:pt x="51" y="46"/>
                  </a:lnTo>
                  <a:lnTo>
                    <a:pt x="51" y="43"/>
                  </a:lnTo>
                  <a:lnTo>
                    <a:pt x="51" y="37"/>
                  </a:lnTo>
                  <a:lnTo>
                    <a:pt x="49" y="31"/>
                  </a:lnTo>
                  <a:lnTo>
                    <a:pt x="46" y="23"/>
                  </a:lnTo>
                  <a:lnTo>
                    <a:pt x="41" y="15"/>
                  </a:lnTo>
                  <a:lnTo>
                    <a:pt x="33" y="6"/>
                  </a:lnTo>
                  <a:lnTo>
                    <a:pt x="22" y="2"/>
                  </a:lnTo>
                  <a:lnTo>
                    <a:pt x="7" y="0"/>
                  </a:lnTo>
                  <a:lnTo>
                    <a:pt x="7" y="2"/>
                  </a:lnTo>
                  <a:lnTo>
                    <a:pt x="8" y="9"/>
                  </a:lnTo>
                  <a:lnTo>
                    <a:pt x="11" y="17"/>
                  </a:lnTo>
                  <a:lnTo>
                    <a:pt x="16" y="27"/>
                  </a:lnTo>
                  <a:lnTo>
                    <a:pt x="23" y="36"/>
                  </a:lnTo>
                  <a:lnTo>
                    <a:pt x="34" y="43"/>
                  </a:lnTo>
                  <a:lnTo>
                    <a:pt x="46" y="46"/>
                  </a:lnTo>
                  <a:lnTo>
                    <a:pt x="46" y="113"/>
                  </a:lnTo>
                  <a:lnTo>
                    <a:pt x="46" y="112"/>
                  </a:lnTo>
                  <a:lnTo>
                    <a:pt x="46" y="106"/>
                  </a:lnTo>
                  <a:lnTo>
                    <a:pt x="43" y="98"/>
                  </a:lnTo>
                  <a:lnTo>
                    <a:pt x="41" y="90"/>
                  </a:lnTo>
                  <a:lnTo>
                    <a:pt x="35" y="82"/>
                  </a:lnTo>
                  <a:lnTo>
                    <a:pt x="27" y="75"/>
                  </a:lnTo>
                  <a:lnTo>
                    <a:pt x="16" y="70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3" y="91"/>
                  </a:lnTo>
                  <a:lnTo>
                    <a:pt x="7" y="100"/>
                  </a:lnTo>
                  <a:lnTo>
                    <a:pt x="15" y="109"/>
                  </a:lnTo>
                  <a:lnTo>
                    <a:pt x="28" y="114"/>
                  </a:lnTo>
                  <a:lnTo>
                    <a:pt x="46" y="118"/>
                  </a:lnTo>
                  <a:lnTo>
                    <a:pt x="46" y="209"/>
                  </a:lnTo>
                  <a:lnTo>
                    <a:pt x="46" y="207"/>
                  </a:lnTo>
                  <a:lnTo>
                    <a:pt x="45" y="202"/>
                  </a:lnTo>
                  <a:lnTo>
                    <a:pt x="43" y="195"/>
                  </a:lnTo>
                  <a:lnTo>
                    <a:pt x="39" y="188"/>
                  </a:lnTo>
                  <a:lnTo>
                    <a:pt x="34" y="182"/>
                  </a:lnTo>
                  <a:lnTo>
                    <a:pt x="24" y="178"/>
                  </a:lnTo>
                  <a:lnTo>
                    <a:pt x="12" y="175"/>
                  </a:lnTo>
                  <a:lnTo>
                    <a:pt x="12" y="178"/>
                  </a:lnTo>
                  <a:lnTo>
                    <a:pt x="11" y="182"/>
                  </a:lnTo>
                  <a:lnTo>
                    <a:pt x="11" y="188"/>
                  </a:lnTo>
                  <a:lnTo>
                    <a:pt x="14" y="197"/>
                  </a:lnTo>
                  <a:lnTo>
                    <a:pt x="19" y="205"/>
                  </a:lnTo>
                  <a:lnTo>
                    <a:pt x="30" y="211"/>
                  </a:lnTo>
                  <a:lnTo>
                    <a:pt x="46" y="215"/>
                  </a:lnTo>
                  <a:lnTo>
                    <a:pt x="46" y="373"/>
                  </a:lnTo>
                  <a:lnTo>
                    <a:pt x="51" y="373"/>
                  </a:lnTo>
                  <a:close/>
                </a:path>
              </a:pathLst>
            </a:custGeom>
            <a:solidFill>
              <a:srgbClr val="D7D7D7"/>
            </a:solidFill>
            <a:ln w="0">
              <a:solidFill>
                <a:srgbClr val="D7D7D7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049" name="Freeform 25"/>
          <p:cNvSpPr>
            <a:spLocks/>
          </p:cNvSpPr>
          <p:nvPr/>
        </p:nvSpPr>
        <p:spPr bwMode="gray">
          <a:xfrm>
            <a:off x="95250" y="6446838"/>
            <a:ext cx="8970963" cy="314325"/>
          </a:xfrm>
          <a:custGeom>
            <a:avLst/>
            <a:gdLst/>
            <a:ahLst/>
            <a:cxnLst>
              <a:cxn ang="0">
                <a:pos x="4" y="198"/>
              </a:cxn>
              <a:cxn ang="0">
                <a:pos x="5651" y="198"/>
              </a:cxn>
              <a:cxn ang="0">
                <a:pos x="5646" y="94"/>
              </a:cxn>
              <a:cxn ang="0">
                <a:pos x="1491" y="94"/>
              </a:cxn>
              <a:cxn ang="0">
                <a:pos x="1343" y="2"/>
              </a:cxn>
              <a:cxn ang="0">
                <a:pos x="0" y="0"/>
              </a:cxn>
              <a:cxn ang="0">
                <a:pos x="4" y="198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0" name="Freeform 26"/>
          <p:cNvSpPr>
            <a:spLocks/>
          </p:cNvSpPr>
          <p:nvPr/>
        </p:nvSpPr>
        <p:spPr bwMode="gray">
          <a:xfrm>
            <a:off x="95250" y="6491288"/>
            <a:ext cx="8975725" cy="279400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5650" y="169"/>
              </a:cxn>
              <a:cxn ang="0">
                <a:pos x="5646" y="95"/>
              </a:cxn>
              <a:cxn ang="0">
                <a:pos x="1478" y="95"/>
              </a:cxn>
              <a:cxn ang="0">
                <a:pos x="1317" y="3"/>
              </a:cxn>
              <a:cxn ang="0">
                <a:pos x="0" y="0"/>
              </a:cxn>
              <a:cxn ang="0">
                <a:pos x="0" y="176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1" name="Freeform 27" descr="Dark upward diagonal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82" y="0"/>
              </a:cxn>
              <a:cxn ang="0">
                <a:pos x="5639" y="45"/>
              </a:cxn>
              <a:cxn ang="0">
                <a:pos x="5636" y="113"/>
              </a:cxn>
              <a:cxn ang="0">
                <a:pos x="0" y="113"/>
              </a:cxn>
              <a:cxn ang="0">
                <a:pos x="0" y="0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pattFill prst="dkUpDiag">
            <a:fgClr>
              <a:schemeClr val="accent1"/>
            </a:fgClr>
            <a:bgClr>
              <a:schemeClr val="bg1"/>
            </a:bgClr>
          </a:patt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2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9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358" y="0"/>
              </a:cxn>
              <a:cxn ang="0">
                <a:pos x="1356" y="32"/>
              </a:cxn>
              <a:cxn ang="0">
                <a:pos x="60" y="33"/>
              </a:cxn>
              <a:cxn ang="0">
                <a:pos x="0" y="2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/>
          </a:p>
        </p:txBody>
      </p:sp>
      <p:sp>
        <p:nvSpPr>
          <p:cNvPr id="103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64770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5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38275"/>
            <a:ext cx="82296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116763" y="6323013"/>
            <a:ext cx="16160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69B7D58-449C-4C8A-A913-6C0FF8BD5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61" name="Text Box 37"/>
          <p:cNvSpPr txBox="1">
            <a:spLocks noChangeArrowheads="1"/>
          </p:cNvSpPr>
          <p:nvPr/>
        </p:nvSpPr>
        <p:spPr bwMode="gray">
          <a:xfrm>
            <a:off x="144463" y="6454775"/>
            <a:ext cx="14954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i="1">
                <a:solidFill>
                  <a:srgbClr val="FFFFFF"/>
                </a:solidFill>
                <a:latin typeface="Times New Roman" pitchFamily="18" charset="0"/>
              </a:rPr>
              <a:t>www.themegallery.com</a:t>
            </a:r>
          </a:p>
        </p:txBody>
      </p:sp>
      <p:sp>
        <p:nvSpPr>
          <p:cNvPr id="1054" name="Rectangle 30" descr="7"/>
          <p:cNvSpPr>
            <a:spLocks noChangeArrowheads="1"/>
          </p:cNvSpPr>
          <p:nvPr/>
        </p:nvSpPr>
        <p:spPr bwMode="gray">
          <a:xfrm>
            <a:off x="8245475" y="415925"/>
            <a:ext cx="534988" cy="546100"/>
          </a:xfrm>
          <a:prstGeom prst="rect">
            <a:avLst/>
          </a:prstGeom>
          <a:blipFill dpi="0" rotWithShape="1">
            <a:blip r:embed="rId15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55" name="Rectangle 31" descr="4"/>
          <p:cNvSpPr>
            <a:spLocks noChangeArrowheads="1"/>
          </p:cNvSpPr>
          <p:nvPr/>
        </p:nvSpPr>
        <p:spPr bwMode="gray">
          <a:xfrm>
            <a:off x="7620000" y="415925"/>
            <a:ext cx="534988" cy="546100"/>
          </a:xfrm>
          <a:prstGeom prst="rect">
            <a:avLst/>
          </a:prstGeom>
          <a:blipFill dpi="0" rotWithShape="1">
            <a:blip r:embed="rId16" cstate="print"/>
            <a:srcRect/>
            <a:stretch>
              <a:fillRect/>
            </a:stretch>
          </a:blip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gray">
          <a:xfrm>
            <a:off x="7000875" y="415925"/>
            <a:ext cx="534988" cy="5461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hyperlink" Target="http://&#1091;&#1079;&#1089;&#1082;.&#1088;&#1092;/karta-vetrovyx-rajonov.h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5" descr="фон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0"/>
            <a:ext cx="91138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Рисунок 6" descr="IMG_2376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716338"/>
            <a:ext cx="3125788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1050" y="2068513"/>
            <a:ext cx="6838950" cy="175895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800" baseline="3000" smtClean="0">
                <a:solidFill>
                  <a:srgbClr val="623DF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«Использование современных технологий энергосбережения с применением автономных источников освещения. Устройство, принципы  работы»</a:t>
            </a:r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565400"/>
            <a:ext cx="15113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35375" y="4778375"/>
            <a:ext cx="1512888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10"/>
          <p:cNvSpPr txBox="1">
            <a:spLocks noChangeArrowheads="1"/>
          </p:cNvSpPr>
          <p:nvPr/>
        </p:nvSpPr>
        <p:spPr bwMode="auto">
          <a:xfrm>
            <a:off x="3132138" y="836613"/>
            <a:ext cx="59007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Докладчики: </a:t>
            </a:r>
          </a:p>
          <a:p>
            <a:pPr>
              <a:buFont typeface="Arial" charset="0"/>
              <a:buChar char="•"/>
            </a:pPr>
            <a:r>
              <a:rPr lang="ru-RU" sz="13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Начальник отдела эксплуатации ФКУ Упрдор «Алтай» - Рубаненко С.А.</a:t>
            </a:r>
          </a:p>
          <a:p>
            <a:pPr>
              <a:buFont typeface="Arial" charset="0"/>
              <a:buChar char="•"/>
            </a:pPr>
            <a:r>
              <a:rPr lang="ru-RU" sz="13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Зам. директора ООО «Горсвет» (г.Иркутск) – Рузляев Г.Г.</a:t>
            </a:r>
          </a:p>
          <a:p>
            <a:pPr algn="ctr"/>
            <a:endParaRPr lang="ru-RU" sz="14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2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 txBox="1">
            <a:spLocks noChangeArrowheads="1"/>
          </p:cNvSpPr>
          <p:nvPr/>
        </p:nvSpPr>
        <p:spPr bwMode="gray">
          <a:xfrm>
            <a:off x="179388" y="407988"/>
            <a:ext cx="67548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2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Технические  показатели установки с автономным освещением</a:t>
            </a:r>
          </a:p>
        </p:txBody>
      </p:sp>
      <p:graphicFrame>
        <p:nvGraphicFramePr>
          <p:cNvPr id="22579" name="Group 51"/>
          <p:cNvGraphicFramePr>
            <a:graphicFrameLocks noGrp="1"/>
          </p:cNvGraphicFramePr>
          <p:nvPr/>
        </p:nvGraphicFramePr>
        <p:xfrm>
          <a:off x="900113" y="1268413"/>
          <a:ext cx="6719887" cy="4862512"/>
        </p:xfrm>
        <a:graphic>
          <a:graphicData uri="http://schemas.openxmlformats.org/drawingml/2006/table">
            <a:tbl>
              <a:tblPr/>
              <a:tblGrid>
                <a:gridCol w="1511300"/>
                <a:gridCol w="1436687"/>
                <a:gridCol w="2278063"/>
                <a:gridCol w="1493837"/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Наименование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Наименование показателя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Значение показателя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Производитель, страна происхождения товара, торговая марка (при ее наличии)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Солнечный фотоэлектрический модуль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Тип фотоэлектрического преобразователя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мультикристаллический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ОАО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«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Рязанский завод металлокерамических приборов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»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, Россия, г. Рязань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Генерируемая мощность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130 Вт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Рабочее напряжение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12 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Вид климатического исполнения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УХЛ категории 1 по ГОСТ 15150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625"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Мачта установки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Тип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прямостоечная силовая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ООО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«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АртМеталл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»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, Россия, г. Иркутск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Материал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сталь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57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Покрытие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цинковое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диаметр мачты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219 мм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толщина стенок мачты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5 мм.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оборудование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кронштейн для монтажа генератора с вертикальной осью вращения.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6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2"/>
          <p:cNvSpPr txBox="1">
            <a:spLocks noChangeArrowheads="1"/>
          </p:cNvSpPr>
          <p:nvPr/>
        </p:nvSpPr>
        <p:spPr bwMode="gray">
          <a:xfrm>
            <a:off x="179388" y="407988"/>
            <a:ext cx="67548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2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Технические  показатели установки с автономным освещением</a:t>
            </a:r>
          </a:p>
        </p:txBody>
      </p:sp>
      <p:graphicFrame>
        <p:nvGraphicFramePr>
          <p:cNvPr id="25648" name="Group 48"/>
          <p:cNvGraphicFramePr>
            <a:graphicFrameLocks noGrp="1"/>
          </p:cNvGraphicFramePr>
          <p:nvPr/>
        </p:nvGraphicFramePr>
        <p:xfrm>
          <a:off x="900113" y="1196975"/>
          <a:ext cx="6719887" cy="5108575"/>
        </p:xfrm>
        <a:graphic>
          <a:graphicData uri="http://schemas.openxmlformats.org/drawingml/2006/table">
            <a:tbl>
              <a:tblPr/>
              <a:tblGrid>
                <a:gridCol w="1462087"/>
                <a:gridCol w="1485900"/>
                <a:gridCol w="2278063"/>
                <a:gridCol w="1493837"/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Наименование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Наименование показателя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Значение показателя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Производитель, страна происхождения товара, торговая марка (при ее наличии)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Аккумуляторная батарея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Тип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гелевый необслуживаемый герметичный.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HAZE Battery Company Ltd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 (</a:t>
                      </a: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UK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), Англия (представительство в России : ООО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«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Хэйз, г. Москва)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Номинальная емкость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250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Ампер/час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Эксплуатационные условия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обеспечивают работу светильника 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3 (трое) суток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 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 в случае трех последовательных пасмурных и безветренных дней.</a:t>
                      </a: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 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4625"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Светильник светодиодный: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Количество светодиодов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48 шт.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ООО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«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НЭСК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»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, Россия, г. Шелехов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Тип по условиям энергопотребления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энергосберегающий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7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Тип питания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18В (постоянный);30В (переменный).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Максимальная мощность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56Вт.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Диапазон рабочей температуры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от -45°C до +50°С.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Срок службы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50 000 часов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0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2"/>
          <p:cNvSpPr txBox="1">
            <a:spLocks noChangeArrowheads="1"/>
          </p:cNvSpPr>
          <p:nvPr/>
        </p:nvSpPr>
        <p:spPr bwMode="gray">
          <a:xfrm>
            <a:off x="179388" y="407988"/>
            <a:ext cx="67548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2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Слайды 7-9    Технические  показатели установки с автономным освещением</a:t>
            </a:r>
          </a:p>
        </p:txBody>
      </p:sp>
      <p:graphicFrame>
        <p:nvGraphicFramePr>
          <p:cNvPr id="48444" name="Group 316"/>
          <p:cNvGraphicFramePr>
            <a:graphicFrameLocks noGrp="1"/>
          </p:cNvGraphicFramePr>
          <p:nvPr/>
        </p:nvGraphicFramePr>
        <p:xfrm>
          <a:off x="1042988" y="1412875"/>
          <a:ext cx="6719887" cy="4175125"/>
        </p:xfrm>
        <a:graphic>
          <a:graphicData uri="http://schemas.openxmlformats.org/drawingml/2006/table">
            <a:tbl>
              <a:tblPr/>
              <a:tblGrid>
                <a:gridCol w="1462087"/>
                <a:gridCol w="1485900"/>
                <a:gridCol w="2278063"/>
                <a:gridCol w="1493837"/>
              </a:tblGrid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Наименование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Наименование показателя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Значение показателя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Производитель, страна происхождения товара, торговая марка (при ее наличии)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Ветрогенератор  с  вертикальной осью вращения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генерируемая мощность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300 Вт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ООО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Calibri" pitchFamily="34" charset="0"/>
                          <a:cs typeface="Arial" charset="0"/>
                        </a:rPr>
                        <a:t>«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Солар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/>
                          <a:ea typeface="Calibri" pitchFamily="34" charset="0"/>
                          <a:cs typeface="Arial" charset="0"/>
                        </a:rPr>
                        <a:t>»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, Россия, г. Иркутск, (торговая марка </a:t>
                      </a: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SOLAR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напряжение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24 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скорость стартового ветра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1,8 м/с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4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корпус ветрогенератора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металлический литой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89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длина лопасти ветрогенератора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1320 мм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95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Щит распределительный навесной с монтажной панелью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Материал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сталь с полимерным покрытием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Группа компаний IEK, Россия, г. Москва  (торговая марка </a:t>
                      </a: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IEK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габаритные размеры: длина,ширина,высота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395*310*220 мм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Степень пыле- и влагозащиты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IP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Arial" charset="0"/>
                        </a:rPr>
                        <a:t>- 54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0"/>
            <a:ext cx="9144001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Конструктивные особенности  установки солнечных батарей</a:t>
            </a:r>
          </a:p>
        </p:txBody>
      </p:sp>
      <p:pic>
        <p:nvPicPr>
          <p:cNvPr id="28676" name="Рисунок 5"/>
          <p:cNvPicPr>
            <a:picLocks noChangeAspect="1"/>
          </p:cNvPicPr>
          <p:nvPr/>
        </p:nvPicPr>
        <p:blipFill>
          <a:blip r:embed="rId3"/>
          <a:srcRect l="4834" t="53566" r="3041" b="1332"/>
          <a:stretch>
            <a:fillRect/>
          </a:stretch>
        </p:blipFill>
        <p:spPr bwMode="auto">
          <a:xfrm>
            <a:off x="5148263" y="2135188"/>
            <a:ext cx="3494087" cy="381158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8677" name="Text Box 8"/>
          <p:cNvSpPr txBox="1">
            <a:spLocks noChangeArrowheads="1"/>
          </p:cNvSpPr>
          <p:nvPr/>
        </p:nvSpPr>
        <p:spPr bwMode="auto">
          <a:xfrm>
            <a:off x="5076825" y="1412875"/>
            <a:ext cx="3743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 </a:t>
            </a:r>
            <a:r>
              <a:rPr lang="ru-RU">
                <a:solidFill>
                  <a:schemeClr val="tx2"/>
                </a:solidFill>
              </a:rPr>
              <a:t>Алтайский  край,  </a:t>
            </a:r>
          </a:p>
          <a:p>
            <a:r>
              <a:rPr lang="ru-RU">
                <a:solidFill>
                  <a:schemeClr val="tx2"/>
                </a:solidFill>
              </a:rPr>
              <a:t>            Иркутская область</a:t>
            </a:r>
          </a:p>
        </p:txBody>
      </p:sp>
      <p:sp>
        <p:nvSpPr>
          <p:cNvPr id="28678" name="Text Box 9"/>
          <p:cNvSpPr txBox="1">
            <a:spLocks noChangeArrowheads="1"/>
          </p:cNvSpPr>
          <p:nvPr/>
        </p:nvSpPr>
        <p:spPr bwMode="auto">
          <a:xfrm>
            <a:off x="468313" y="1484313"/>
            <a:ext cx="3743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</a:t>
            </a:r>
            <a:r>
              <a:rPr lang="ru-RU">
                <a:solidFill>
                  <a:schemeClr val="tx2"/>
                </a:solidFill>
              </a:rPr>
              <a:t>Воронежская  область</a:t>
            </a:r>
          </a:p>
        </p:txBody>
      </p:sp>
      <p:pic>
        <p:nvPicPr>
          <p:cNvPr id="28679" name="Picture 6" descr="Очистка солнечной панели АОС"/>
          <p:cNvPicPr>
            <a:picLocks noChangeAspect="1" noChangeArrowheads="1"/>
          </p:cNvPicPr>
          <p:nvPr/>
        </p:nvPicPr>
        <p:blipFill>
          <a:blip r:embed="rId4"/>
          <a:srcRect b="9857"/>
          <a:stretch>
            <a:fillRect/>
          </a:stretch>
        </p:blipFill>
        <p:spPr bwMode="gray">
          <a:xfrm>
            <a:off x="457200" y="2133600"/>
            <a:ext cx="3827463" cy="38147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8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8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0"/>
            <a:ext cx="9144001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Конструктивные особенности  установки аккумулятора</a:t>
            </a:r>
          </a:p>
        </p:txBody>
      </p:sp>
      <p:pic>
        <p:nvPicPr>
          <p:cNvPr id="29700" name="Рисунок 3"/>
          <p:cNvPicPr>
            <a:picLocks noChangeAspect="1"/>
          </p:cNvPicPr>
          <p:nvPr/>
        </p:nvPicPr>
        <p:blipFill>
          <a:blip r:embed="rId3"/>
          <a:srcRect l="1578" t="58372" r="10085" b="2258"/>
          <a:stretch>
            <a:fillRect/>
          </a:stretch>
        </p:blipFill>
        <p:spPr bwMode="auto">
          <a:xfrm>
            <a:off x="4859338" y="4005263"/>
            <a:ext cx="3960812" cy="2232025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9701" name="Picture 5" descr="снятие крышки термобокса АОС"/>
          <p:cNvPicPr>
            <a:picLocks noChangeAspect="1" noChangeArrowheads="1"/>
          </p:cNvPicPr>
          <p:nvPr/>
        </p:nvPicPr>
        <p:blipFill>
          <a:blip r:embed="rId4"/>
          <a:srcRect l="340" t="-10246" r="-340" b="10246"/>
          <a:stretch>
            <a:fillRect/>
          </a:stretch>
        </p:blipFill>
        <p:spPr bwMode="gray">
          <a:xfrm>
            <a:off x="395288" y="2420938"/>
            <a:ext cx="4038600" cy="32893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9702" name="Рисунок 11"/>
          <p:cNvPicPr>
            <a:picLocks noChangeAspect="1"/>
          </p:cNvPicPr>
          <p:nvPr/>
        </p:nvPicPr>
        <p:blipFill>
          <a:blip r:embed="rId5"/>
          <a:srcRect l="1694" t="1459" r="5080" b="51907"/>
          <a:stretch>
            <a:fillRect/>
          </a:stretch>
        </p:blipFill>
        <p:spPr bwMode="auto">
          <a:xfrm>
            <a:off x="4859338" y="1700213"/>
            <a:ext cx="3963987" cy="2159000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29703" name="Text Box 16"/>
          <p:cNvSpPr txBox="1">
            <a:spLocks noChangeArrowheads="1"/>
          </p:cNvSpPr>
          <p:nvPr/>
        </p:nvSpPr>
        <p:spPr bwMode="auto">
          <a:xfrm>
            <a:off x="468313" y="1484313"/>
            <a:ext cx="3743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</a:t>
            </a:r>
            <a:r>
              <a:rPr lang="ru-RU">
                <a:solidFill>
                  <a:schemeClr val="tx2"/>
                </a:solidFill>
              </a:rPr>
              <a:t>Воронежская область,</a:t>
            </a:r>
          </a:p>
          <a:p>
            <a:r>
              <a:rPr lang="ru-RU">
                <a:solidFill>
                  <a:schemeClr val="tx2"/>
                </a:solidFill>
              </a:rPr>
              <a:t>             Иркутская  область</a:t>
            </a:r>
          </a:p>
        </p:txBody>
      </p:sp>
      <p:sp>
        <p:nvSpPr>
          <p:cNvPr id="29704" name="Text Box 17"/>
          <p:cNvSpPr txBox="1">
            <a:spLocks noChangeArrowheads="1"/>
          </p:cNvSpPr>
          <p:nvPr/>
        </p:nvSpPr>
        <p:spPr bwMode="auto">
          <a:xfrm>
            <a:off x="5076825" y="1268413"/>
            <a:ext cx="3743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 </a:t>
            </a:r>
            <a:r>
              <a:rPr lang="ru-RU">
                <a:solidFill>
                  <a:schemeClr val="tx2"/>
                </a:solidFill>
              </a:rPr>
              <a:t>Алтайский  край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54" name="Рисунок 4" descr="фон 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44450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5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Охранная система (принцип прохождения сигнала)</a:t>
            </a:r>
          </a:p>
        </p:txBody>
      </p:sp>
      <p:pic>
        <p:nvPicPr>
          <p:cNvPr id="6156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1419225"/>
            <a:ext cx="2454275" cy="4467225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157" name="Двойная стрелка вверх/вниз 6"/>
          <p:cNvSpPr>
            <a:spLocks noChangeArrowheads="1"/>
          </p:cNvSpPr>
          <p:nvPr/>
        </p:nvSpPr>
        <p:spPr bwMode="auto">
          <a:xfrm rot="-1412651">
            <a:off x="2341563" y="3643313"/>
            <a:ext cx="288925" cy="1511300"/>
          </a:xfrm>
          <a:prstGeom prst="upDownArrow">
            <a:avLst>
              <a:gd name="adj1" fmla="val 50000"/>
              <a:gd name="adj2" fmla="val 49813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457200" y="1419225"/>
          <a:ext cx="5618163" cy="4505325"/>
        </p:xfrm>
        <a:graphic>
          <a:graphicData uri="http://schemas.openxmlformats.org/presentationml/2006/ole">
            <p:oleObj spid="_x0000_s6152" name="Image" r:id="rId6" imgW="5619048" imgH="4504762" progId="">
              <p:embed/>
            </p:oleObj>
          </a:graphicData>
        </a:graphic>
      </p:graphicFrame>
      <p:sp>
        <p:nvSpPr>
          <p:cNvPr id="6158" name="Двойная стрелка вверх/вниз 11"/>
          <p:cNvSpPr>
            <a:spLocks noChangeArrowheads="1"/>
          </p:cNvSpPr>
          <p:nvPr/>
        </p:nvSpPr>
        <p:spPr bwMode="auto">
          <a:xfrm rot="-1727768">
            <a:off x="2451100" y="3043238"/>
            <a:ext cx="360363" cy="1419225"/>
          </a:xfrm>
          <a:prstGeom prst="upDownArrow">
            <a:avLst>
              <a:gd name="adj1" fmla="val 50000"/>
              <a:gd name="adj2" fmla="val 49958"/>
            </a:avLst>
          </a:prstGeom>
          <a:solidFill>
            <a:schemeClr val="bg2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159" name="Двойная стрелка вверх/вниз 12"/>
          <p:cNvSpPr>
            <a:spLocks noChangeArrowheads="1"/>
          </p:cNvSpPr>
          <p:nvPr/>
        </p:nvSpPr>
        <p:spPr bwMode="auto">
          <a:xfrm rot="1481211">
            <a:off x="3787775" y="3055938"/>
            <a:ext cx="360363" cy="1392237"/>
          </a:xfrm>
          <a:prstGeom prst="upDownArrow">
            <a:avLst>
              <a:gd name="adj1" fmla="val 50000"/>
              <a:gd name="adj2" fmla="val 49956"/>
            </a:avLst>
          </a:prstGeom>
          <a:solidFill>
            <a:schemeClr val="bg2"/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2770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2"/>
          <p:cNvSpPr txBox="1">
            <a:spLocks noChangeArrowheads="1"/>
          </p:cNvSpPr>
          <p:nvPr/>
        </p:nvSpPr>
        <p:spPr bwMode="gray">
          <a:xfrm>
            <a:off x="250825" y="404813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ЦЕНОВОЙ  АНАЛИЗ УСТРОЙСТВА ОБЫЧНОГО ОСВЕЩЕНИЯ  И АВТОНОМНЫХ ОСВЕТИТЕЛЬНЫХ СИСТЕМ (из расчета освещения 100 п.метров автомобильной дороги)</a:t>
            </a:r>
          </a:p>
        </p:txBody>
      </p:sp>
      <p:graphicFrame>
        <p:nvGraphicFramePr>
          <p:cNvPr id="31824" name="Group 80"/>
          <p:cNvGraphicFramePr>
            <a:graphicFrameLocks noGrp="1"/>
          </p:cNvGraphicFramePr>
          <p:nvPr/>
        </p:nvGraphicFramePr>
        <p:xfrm>
          <a:off x="611188" y="908050"/>
          <a:ext cx="8323262" cy="4086225"/>
        </p:xfrm>
        <a:graphic>
          <a:graphicData uri="http://schemas.openxmlformats.org/drawingml/2006/table">
            <a:tbl>
              <a:tblPr/>
              <a:tblGrid>
                <a:gridCol w="517525"/>
                <a:gridCol w="2157412"/>
                <a:gridCol w="1357313"/>
                <a:gridCol w="1450975"/>
                <a:gridCol w="2840037"/>
              </a:tblGrid>
              <a:tr h="381000">
                <a:tc gridSpan="5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2250"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№ п.п.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Наименование затрат на установку и содержание объекта электроосвещения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Стоимость затрат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Примечание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Устройство линий искусственного электроосвещения (тыс.руб.)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Установка автономных осветительных систем (тыс.руб.)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6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Общие затраты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Исполнение проектного решения на устройство линии искусственного освещения ( на один объект)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990,00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Для установка АОС разрабатывается и утверждается схема установки на основании рекомендованных величин.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       Установка опор освещения со светильниками или автономных осветительных систем  (количество на 100 п. метров автомобильной дороги)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596,00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2240,00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Стоимость опоры освещения с установкой принята 149.00 руб. ( 4 опоры) усреднено с затратами на ТП, РЛНД, ПКУ и другое оборудование линии освещения. Стоимость установки опоры АОС с оборудованием АОС принята 280000 руб.(8 опор)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Строительство питающей линии 10 кВ (на один объект)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1369,00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Принята средняя длинна линии - 1,5 км ( 37 опор) установка и монтаж ВЛ на одну опору - 37.000 руб.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Стоимость технологического присоединения к электросетям             ( один объект) 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24,80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Утверждается распоряжением Управления по тарифам по Алтайскому краю.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825" name="Group 81"/>
          <p:cNvGraphicFramePr>
            <a:graphicFrameLocks noGrp="1"/>
          </p:cNvGraphicFramePr>
          <p:nvPr/>
        </p:nvGraphicFramePr>
        <p:xfrm>
          <a:off x="611188" y="5080000"/>
          <a:ext cx="8353425" cy="1114425"/>
        </p:xfrm>
        <a:graphic>
          <a:graphicData uri="http://schemas.openxmlformats.org/drawingml/2006/table">
            <a:tbl>
              <a:tblPr/>
              <a:tblGrid>
                <a:gridCol w="504825"/>
                <a:gridCol w="2160587"/>
                <a:gridCol w="1366838"/>
                <a:gridCol w="1441450"/>
                <a:gridCol w="2879725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Дополнительные затраты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Годовая переаттестация обслуживающего персонала (один раз с год)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12,00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0,00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Стоимость обучения и переаттестации персонала принята - 3000 руб. на чел.- 4 чел.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Итого: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2991,8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2240,0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3794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2"/>
          <p:cNvSpPr txBox="1">
            <a:spLocks noChangeArrowheads="1"/>
          </p:cNvSpPr>
          <p:nvPr/>
        </p:nvSpPr>
        <p:spPr bwMode="gray">
          <a:xfrm>
            <a:off x="250825" y="404813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АНАЛИЗ ЗАТРАТ  НА СОДЕРЖАНИЕ  ОБЫЧНОГО ОСВЕЩЕНИЯ  И АВТОНОМНЫХ ОСВЕТИТЕЛЬНЫХ СИСТЕМ</a:t>
            </a:r>
          </a:p>
        </p:txBody>
      </p:sp>
      <p:graphicFrame>
        <p:nvGraphicFramePr>
          <p:cNvPr id="47236" name="Group 2180"/>
          <p:cNvGraphicFramePr>
            <a:graphicFrameLocks noGrp="1"/>
          </p:cNvGraphicFramePr>
          <p:nvPr/>
        </p:nvGraphicFramePr>
        <p:xfrm>
          <a:off x="107950" y="1557338"/>
          <a:ext cx="8943975" cy="4330700"/>
        </p:xfrm>
        <a:graphic>
          <a:graphicData uri="http://schemas.openxmlformats.org/drawingml/2006/table">
            <a:tbl>
              <a:tblPr/>
              <a:tblGrid>
                <a:gridCol w="2882900"/>
                <a:gridCol w="469900"/>
                <a:gridCol w="504825"/>
                <a:gridCol w="504825"/>
                <a:gridCol w="469900"/>
                <a:gridCol w="504825"/>
                <a:gridCol w="504825"/>
                <a:gridCol w="504825"/>
                <a:gridCol w="504825"/>
                <a:gridCol w="565150"/>
                <a:gridCol w="517525"/>
                <a:gridCol w="504825"/>
                <a:gridCol w="504825"/>
              </a:tblGrid>
              <a:tr h="2190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январь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февраль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март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апрель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май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июнь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июль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август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сентябрь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октябрь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ноябрь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декабрь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Часы темного времени суток с (часы горения), при снижении уровня естественной освещенности от 20 лк и достижения уровня естественной освещенности до 10 лк. (час)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14,6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13,1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6,7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10,6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14,3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15,2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Часов "горения" в месяц (час)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452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365,5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344,9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271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220,4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182,8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208,2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262,9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316,5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388,3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428,9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470,4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 gridSpan="1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Автономное осветительное оборудование АОС (на одну систему)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Количество циклов зарядки аккумуляторной батареи АКБ (цикл)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Затраты кВт * час  на один цикл зарядки АКБ светильника автономной осветительной системы АОС ( 5 А *15 В *12 часов = 0,9 кВт*час)    (кВт*час)  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5,4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2,7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2,7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5,4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Стоимость затрат на электроэнергию на один светильник.АОС    (1 кВт*час - 3,91 руб.)   (руб.)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5,4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2,7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Стоимость регламентного содержания автономной осветительной системы АОС (руб.)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1272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1272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1272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1272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1272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1272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Итого: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1389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1353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1301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1063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1279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1353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1389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3938" name="Rectangle 2"/>
          <p:cNvSpPr txBox="1">
            <a:spLocks noChangeArrowheads="1"/>
          </p:cNvSpPr>
          <p:nvPr/>
        </p:nvSpPr>
        <p:spPr bwMode="gray">
          <a:xfrm>
            <a:off x="395288" y="1196975"/>
            <a:ext cx="65532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b="1">
                <a:solidFill>
                  <a:srgbClr val="623DFD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АВТОНОМНЫЕ ОСВЕТИТЕЛЬНЫЕ СИСТЕМЫ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18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2"/>
          <p:cNvSpPr txBox="1">
            <a:spLocks noChangeArrowheads="1"/>
          </p:cNvSpPr>
          <p:nvPr/>
        </p:nvSpPr>
        <p:spPr bwMode="gray">
          <a:xfrm>
            <a:off x="250825" y="404813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altLang="ru-RU" sz="10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3927" name="Group 135"/>
          <p:cNvGraphicFramePr>
            <a:graphicFrameLocks noGrp="1"/>
          </p:cNvGraphicFramePr>
          <p:nvPr/>
        </p:nvGraphicFramePr>
        <p:xfrm>
          <a:off x="107950" y="1628775"/>
          <a:ext cx="8928100" cy="4324350"/>
        </p:xfrm>
        <a:graphic>
          <a:graphicData uri="http://schemas.openxmlformats.org/drawingml/2006/table">
            <a:tbl>
              <a:tblPr/>
              <a:tblGrid>
                <a:gridCol w="2882900"/>
                <a:gridCol w="504825"/>
                <a:gridCol w="504825"/>
                <a:gridCol w="504825"/>
                <a:gridCol w="504825"/>
                <a:gridCol w="504825"/>
                <a:gridCol w="504825"/>
                <a:gridCol w="504825"/>
                <a:gridCol w="423863"/>
                <a:gridCol w="576262"/>
                <a:gridCol w="503238"/>
                <a:gridCol w="504825"/>
                <a:gridCol w="503237"/>
              </a:tblGrid>
              <a:tr h="2952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 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январь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февраль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март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апрель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май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июнь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июль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август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сентябрь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октябрь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ноябрь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декабрь</a:t>
                      </a:r>
                      <a:endParaRPr kumimoji="0" lang="en-US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Часы темного времени суток с (часы горения), при снижении уровня естественной освещенности от 20 лк и достижения уровня естественной освещенности до 10 лк. (час)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14,6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13,1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6,7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10,6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14,3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15,2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Часов "горения" в месяц (час)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452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365,5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344,9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271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220,4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182,8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208,2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262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316,5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388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428,9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470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 gridSpan="1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Стационарное искусственное электроосвещение (на один светильник)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25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Затраты кВт * час  на один светильник стационарного искусственного электроосвещения мощностью 0,25 кВт  ( с потерей на пусковую нагрузку = 0,28 кВт)    (кВт*час) 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126,6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102,3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96,6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75,9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61,7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51,2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58,3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88,6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120,1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131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Стоимость затрат на электроэнергию на один светильник.   (1 кВт*час - 3,91 руб.)   (руб.)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494,8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400,1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377,6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296,7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241,3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200,1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227,9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346,5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425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469,6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515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Стоимость содержания светильника линии искусственного электроосвещения  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2801,4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2801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Итого: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3296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3202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3179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3098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3043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3002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3029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3089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3147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3227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3271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3316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4948" name="Rectangle 2"/>
          <p:cNvSpPr txBox="1">
            <a:spLocks noChangeArrowheads="1"/>
          </p:cNvSpPr>
          <p:nvPr/>
        </p:nvSpPr>
        <p:spPr bwMode="gray">
          <a:xfrm>
            <a:off x="468313" y="404813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АНАЛИЗ ЗАТРАТ  НА СОДЕРЖАНИЕ  ОБЫЧНОГО ОСВЕЩЕНИЯ  И АВТОНОМНЫХ ОСВЕТИТЕЛЬНЫХ СИСТЕМ</a:t>
            </a:r>
          </a:p>
        </p:txBody>
      </p:sp>
      <p:sp>
        <p:nvSpPr>
          <p:cNvPr id="34949" name="Rectangle 2"/>
          <p:cNvSpPr txBox="1">
            <a:spLocks noChangeArrowheads="1"/>
          </p:cNvSpPr>
          <p:nvPr/>
        </p:nvSpPr>
        <p:spPr bwMode="gray">
          <a:xfrm>
            <a:off x="539750" y="1125538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000" b="1">
                <a:solidFill>
                  <a:srgbClr val="623DFD"/>
                </a:solidFill>
                <a:latin typeface="Times New Roman" pitchFamily="18" charset="0"/>
                <a:cs typeface="Times New Roman" pitchFamily="18" charset="0"/>
              </a:rPr>
              <a:t>                          ОБЫЧНОЕ (СТАЦИОНАРНОЕ)  ОСВЕЩЕНИЕ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55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457200" y="238125"/>
            <a:ext cx="8229600" cy="593407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8156" name="Рисунок 4" descr="фон 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338" y="0"/>
            <a:ext cx="9144001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57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ИТОГОВОЕ  СРАВНЕНИЕ  ЗАТРАТ  НА  СОДЕРЖАНИЕ </a:t>
            </a:r>
          </a:p>
        </p:txBody>
      </p:sp>
      <p:sp>
        <p:nvSpPr>
          <p:cNvPr id="48158" name="Rectangle 10"/>
          <p:cNvSpPr>
            <a:spLocks noChangeArrowheads="1"/>
          </p:cNvSpPr>
          <p:nvPr/>
        </p:nvSpPr>
        <p:spPr bwMode="auto">
          <a:xfrm>
            <a:off x="457200" y="1765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59" name="Rectangle 12"/>
          <p:cNvSpPr>
            <a:spLocks noChangeArrowheads="1"/>
          </p:cNvSpPr>
          <p:nvPr/>
        </p:nvSpPr>
        <p:spPr bwMode="auto">
          <a:xfrm>
            <a:off x="6232525" y="2230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60" name="Rectangle 14"/>
          <p:cNvSpPr>
            <a:spLocks noChangeArrowheads="1"/>
          </p:cNvSpPr>
          <p:nvPr/>
        </p:nvSpPr>
        <p:spPr bwMode="auto">
          <a:xfrm>
            <a:off x="1036638" y="4841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8161" name="Rectangle 16"/>
          <p:cNvSpPr>
            <a:spLocks noChangeArrowheads="1"/>
          </p:cNvSpPr>
          <p:nvPr/>
        </p:nvSpPr>
        <p:spPr bwMode="auto">
          <a:xfrm>
            <a:off x="6245225" y="5013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8154" name="Object 26"/>
          <p:cNvGraphicFramePr>
            <a:graphicFrameLocks noChangeAspect="1"/>
          </p:cNvGraphicFramePr>
          <p:nvPr/>
        </p:nvGraphicFramePr>
        <p:xfrm>
          <a:off x="250825" y="1484313"/>
          <a:ext cx="8640763" cy="4321175"/>
        </p:xfrm>
        <a:graphic>
          <a:graphicData uri="http://schemas.openxmlformats.org/presentationml/2006/ole">
            <p:oleObj spid="_x0000_s48154" name="Диаграмма" r:id="rId4" imgW="7343840" imgH="3371736" progId="Excel.Chart.8">
              <p:embed/>
            </p:oleObj>
          </a:graphicData>
        </a:graphic>
      </p:graphicFrame>
      <p:sp>
        <p:nvSpPr>
          <p:cNvPr id="48162" name="Line 27"/>
          <p:cNvSpPr>
            <a:spLocks noChangeShapeType="1"/>
          </p:cNvSpPr>
          <p:nvPr/>
        </p:nvSpPr>
        <p:spPr bwMode="auto">
          <a:xfrm>
            <a:off x="1258888" y="3573463"/>
            <a:ext cx="6265862" cy="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8163" name="Line 28"/>
          <p:cNvSpPr>
            <a:spLocks noChangeShapeType="1"/>
          </p:cNvSpPr>
          <p:nvPr/>
        </p:nvSpPr>
        <p:spPr bwMode="auto">
          <a:xfrm>
            <a:off x="1258888" y="1844675"/>
            <a:ext cx="6337300" cy="0"/>
          </a:xfrm>
          <a:prstGeom prst="line">
            <a:avLst/>
          </a:prstGeom>
          <a:noFill/>
          <a:ln w="38100">
            <a:solidFill>
              <a:srgbClr val="AE303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40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0" name="Group 3"/>
          <p:cNvGrpSpPr>
            <a:grpSpLocks/>
          </p:cNvGrpSpPr>
          <p:nvPr/>
        </p:nvGrpSpPr>
        <p:grpSpPr bwMode="auto">
          <a:xfrm>
            <a:off x="539750" y="2924175"/>
            <a:ext cx="8208963" cy="688975"/>
            <a:chOff x="720" y="1392"/>
            <a:chExt cx="4058" cy="480"/>
          </a:xfrm>
        </p:grpSpPr>
        <p:sp>
          <p:nvSpPr>
            <p:cNvPr id="17439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CCFFFF">
                <a:alpha val="32156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7440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441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32156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7442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32156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7411" name="Group 3"/>
          <p:cNvGrpSpPr>
            <a:grpSpLocks/>
          </p:cNvGrpSpPr>
          <p:nvPr/>
        </p:nvGrpSpPr>
        <p:grpSpPr bwMode="auto">
          <a:xfrm>
            <a:off x="539750" y="3789363"/>
            <a:ext cx="8208963" cy="863600"/>
            <a:chOff x="720" y="1392"/>
            <a:chExt cx="4058" cy="480"/>
          </a:xfrm>
        </p:grpSpPr>
        <p:sp>
          <p:nvSpPr>
            <p:cNvPr id="17435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CCFFFF">
                <a:alpha val="32156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7436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437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32156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8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32156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7412" name="Group 3"/>
          <p:cNvGrpSpPr>
            <a:grpSpLocks/>
          </p:cNvGrpSpPr>
          <p:nvPr/>
        </p:nvGrpSpPr>
        <p:grpSpPr bwMode="auto">
          <a:xfrm>
            <a:off x="539750" y="2060575"/>
            <a:ext cx="8208963" cy="688975"/>
            <a:chOff x="720" y="1392"/>
            <a:chExt cx="4058" cy="480"/>
          </a:xfrm>
        </p:grpSpPr>
        <p:sp>
          <p:nvSpPr>
            <p:cNvPr id="17431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CCFFFF">
                <a:alpha val="32156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7432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433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32156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4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32156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7413" name="Text Box 23"/>
          <p:cNvSpPr txBox="1">
            <a:spLocks noChangeArrowheads="1"/>
          </p:cNvSpPr>
          <p:nvPr/>
        </p:nvSpPr>
        <p:spPr bwMode="white">
          <a:xfrm>
            <a:off x="1908175" y="3068638"/>
            <a:ext cx="6192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23DFD"/>
                </a:solidFill>
              </a:rPr>
              <a:t>Применение светодиодных светильников</a:t>
            </a:r>
            <a:endParaRPr lang="ru-RU" altLang="ru-RU" sz="2200" b="1">
              <a:solidFill>
                <a:srgbClr val="623DF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200" b="1">
              <a:solidFill>
                <a:srgbClr val="623DF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4" name="Text Box 24"/>
          <p:cNvSpPr txBox="1">
            <a:spLocks noChangeArrowheads="1"/>
          </p:cNvSpPr>
          <p:nvPr/>
        </p:nvSpPr>
        <p:spPr bwMode="white">
          <a:xfrm>
            <a:off x="1547813" y="3789363"/>
            <a:ext cx="670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23DFD"/>
                </a:solidFill>
              </a:rPr>
              <a:t>Переход на комбинированные тарифы (2-х, 3-х ставочные, по времени суток) </a:t>
            </a:r>
            <a:r>
              <a:rPr lang="ru-RU" altLang="ru-RU">
                <a:solidFill>
                  <a:srgbClr val="623DFD"/>
                </a:solidFill>
              </a:rPr>
              <a:t> </a:t>
            </a:r>
          </a:p>
        </p:txBody>
      </p:sp>
      <p:sp>
        <p:nvSpPr>
          <p:cNvPr id="17415" name="Text Box 25"/>
          <p:cNvSpPr txBox="1">
            <a:spLocks noChangeArrowheads="1"/>
          </p:cNvSpPr>
          <p:nvPr/>
        </p:nvSpPr>
        <p:spPr bwMode="white">
          <a:xfrm>
            <a:off x="1547813" y="2205038"/>
            <a:ext cx="6913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23DFD"/>
                </a:solidFill>
              </a:rPr>
              <a:t>Применение  модулей  диммирования</a:t>
            </a:r>
          </a:p>
        </p:txBody>
      </p:sp>
      <p:pic>
        <p:nvPicPr>
          <p:cNvPr id="17416" name="Picture 28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3789363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29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2924175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30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1989138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Text Box 32"/>
          <p:cNvSpPr txBox="1">
            <a:spLocks noChangeArrowheads="1"/>
          </p:cNvSpPr>
          <p:nvPr/>
        </p:nvSpPr>
        <p:spPr bwMode="white">
          <a:xfrm>
            <a:off x="755650" y="2133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E3C3C"/>
                </a:solidFill>
                <a:cs typeface="Arial" charset="0"/>
              </a:rPr>
              <a:t>1</a:t>
            </a:r>
          </a:p>
        </p:txBody>
      </p:sp>
      <p:sp>
        <p:nvSpPr>
          <p:cNvPr id="17420" name="Text Box 33"/>
          <p:cNvSpPr txBox="1">
            <a:spLocks noChangeArrowheads="1"/>
          </p:cNvSpPr>
          <p:nvPr/>
        </p:nvSpPr>
        <p:spPr bwMode="white">
          <a:xfrm>
            <a:off x="755650" y="3068638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E3C3C"/>
                </a:solidFill>
                <a:cs typeface="Arial" charset="0"/>
              </a:rPr>
              <a:t>2</a:t>
            </a:r>
          </a:p>
        </p:txBody>
      </p:sp>
      <p:sp>
        <p:nvSpPr>
          <p:cNvPr id="17421" name="Text Box 34"/>
          <p:cNvSpPr txBox="1">
            <a:spLocks noChangeArrowheads="1"/>
          </p:cNvSpPr>
          <p:nvPr/>
        </p:nvSpPr>
        <p:spPr bwMode="white">
          <a:xfrm>
            <a:off x="755650" y="39338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E3C3C"/>
                </a:solidFill>
                <a:cs typeface="Arial" charset="0"/>
              </a:rPr>
              <a:t>3</a:t>
            </a:r>
          </a:p>
        </p:txBody>
      </p:sp>
      <p:sp>
        <p:nvSpPr>
          <p:cNvPr id="174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Результаты энергетического обследования   определили  мероприятия: </a:t>
            </a:r>
          </a:p>
        </p:txBody>
      </p:sp>
      <p:grpSp>
        <p:nvGrpSpPr>
          <p:cNvPr id="17423" name="Group 3"/>
          <p:cNvGrpSpPr>
            <a:grpSpLocks/>
          </p:cNvGrpSpPr>
          <p:nvPr/>
        </p:nvGrpSpPr>
        <p:grpSpPr bwMode="auto">
          <a:xfrm>
            <a:off x="611188" y="4868863"/>
            <a:ext cx="8208962" cy="688975"/>
            <a:chOff x="720" y="1392"/>
            <a:chExt cx="4058" cy="480"/>
          </a:xfrm>
        </p:grpSpPr>
        <p:sp>
          <p:nvSpPr>
            <p:cNvPr id="17427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CCFFFF">
                <a:alpha val="32156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7428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429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32156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7430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32156"/>
                </a:srgb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7424" name="Picture 28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4868863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5" name="Text Box 34"/>
          <p:cNvSpPr txBox="1">
            <a:spLocks noChangeArrowheads="1"/>
          </p:cNvSpPr>
          <p:nvPr/>
        </p:nvSpPr>
        <p:spPr bwMode="white">
          <a:xfrm>
            <a:off x="755650" y="50133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E3C3C"/>
                </a:solidFill>
                <a:cs typeface="Arial" charset="0"/>
              </a:rPr>
              <a:t>4</a:t>
            </a:r>
            <a:endParaRPr lang="en-US" sz="2400" b="1">
              <a:solidFill>
                <a:srgbClr val="FE3C3C"/>
              </a:solidFill>
              <a:cs typeface="Arial" charset="0"/>
            </a:endParaRPr>
          </a:p>
        </p:txBody>
      </p:sp>
      <p:sp>
        <p:nvSpPr>
          <p:cNvPr id="17426" name="Text Box 24"/>
          <p:cNvSpPr txBox="1">
            <a:spLocks noChangeArrowheads="1"/>
          </p:cNvSpPr>
          <p:nvPr/>
        </p:nvSpPr>
        <p:spPr bwMode="white">
          <a:xfrm>
            <a:off x="1692275" y="5013325"/>
            <a:ext cx="670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623DFD"/>
                </a:solidFill>
              </a:rPr>
              <a:t>Энергосервис </a:t>
            </a:r>
            <a:r>
              <a:rPr lang="ru-RU" altLang="ru-RU">
                <a:solidFill>
                  <a:srgbClr val="623DFD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4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0"/>
            <a:ext cx="9144001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Автономное  освещение в  тёмное время суток </a:t>
            </a:r>
          </a:p>
        </p:txBody>
      </p:sp>
      <p:sp>
        <p:nvSpPr>
          <p:cNvPr id="49156" name="Rectangle 10"/>
          <p:cNvSpPr>
            <a:spLocks noChangeArrowheads="1"/>
          </p:cNvSpPr>
          <p:nvPr/>
        </p:nvSpPr>
        <p:spPr bwMode="auto">
          <a:xfrm>
            <a:off x="457200" y="1765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9157" name="Picture 9" descr="IMG_72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268413"/>
            <a:ext cx="353853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Rectangle 12"/>
          <p:cNvSpPr>
            <a:spLocks noChangeArrowheads="1"/>
          </p:cNvSpPr>
          <p:nvPr/>
        </p:nvSpPr>
        <p:spPr bwMode="auto">
          <a:xfrm>
            <a:off x="6232525" y="2230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9159" name="Picture 11" descr="IMG_716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1268413"/>
            <a:ext cx="352901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0" name="Rectangle 14"/>
          <p:cNvSpPr>
            <a:spLocks noChangeArrowheads="1"/>
          </p:cNvSpPr>
          <p:nvPr/>
        </p:nvSpPr>
        <p:spPr bwMode="auto">
          <a:xfrm>
            <a:off x="1036638" y="4841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9161" name="Picture 13" descr="IMG_726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03350" y="3789363"/>
            <a:ext cx="22320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2" name="Rectangle 16"/>
          <p:cNvSpPr>
            <a:spLocks noChangeArrowheads="1"/>
          </p:cNvSpPr>
          <p:nvPr/>
        </p:nvSpPr>
        <p:spPr bwMode="auto">
          <a:xfrm>
            <a:off x="6245225" y="5013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9163" name="Picture 15" descr="IMG_727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3860800"/>
            <a:ext cx="3313112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0178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0"/>
            <a:ext cx="9144001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Автономное  освещение в  светлое время суток </a:t>
            </a:r>
          </a:p>
        </p:txBody>
      </p:sp>
      <p:sp>
        <p:nvSpPr>
          <p:cNvPr id="50180" name="Text Box 5"/>
          <p:cNvSpPr txBox="1">
            <a:spLocks noChangeArrowheads="1"/>
          </p:cNvSpPr>
          <p:nvPr/>
        </p:nvSpPr>
        <p:spPr bwMode="auto">
          <a:xfrm>
            <a:off x="468313" y="1484313"/>
            <a:ext cx="3743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</a:t>
            </a:r>
            <a:r>
              <a:rPr lang="ru-RU">
                <a:solidFill>
                  <a:schemeClr val="tx2"/>
                </a:solidFill>
              </a:rPr>
              <a:t>Иркутская  область</a:t>
            </a:r>
          </a:p>
        </p:txBody>
      </p:sp>
      <p:pic>
        <p:nvPicPr>
          <p:cNvPr id="50181" name="Рисунок 2"/>
          <p:cNvPicPr>
            <a:picLocks noChangeAspect="1"/>
          </p:cNvPicPr>
          <p:nvPr/>
        </p:nvPicPr>
        <p:blipFill>
          <a:blip r:embed="rId3"/>
          <a:srcRect t="12054" r="23933"/>
          <a:stretch>
            <a:fillRect/>
          </a:stretch>
        </p:blipFill>
        <p:spPr bwMode="auto">
          <a:xfrm>
            <a:off x="323850" y="1268413"/>
            <a:ext cx="3902075" cy="2444750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50182" name="Рисунок 7"/>
          <p:cNvPicPr>
            <a:picLocks noChangeAspect="1"/>
          </p:cNvPicPr>
          <p:nvPr/>
        </p:nvPicPr>
        <p:blipFill>
          <a:blip r:embed="rId4"/>
          <a:srcRect l="13892"/>
          <a:stretch>
            <a:fillRect/>
          </a:stretch>
        </p:blipFill>
        <p:spPr bwMode="auto">
          <a:xfrm>
            <a:off x="4427538" y="1268413"/>
            <a:ext cx="3978275" cy="2447925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50183" name="Рисунок 5"/>
          <p:cNvPicPr>
            <a:picLocks noChangeAspect="1"/>
          </p:cNvPicPr>
          <p:nvPr/>
        </p:nvPicPr>
        <p:blipFill>
          <a:blip r:embed="rId5"/>
          <a:srcRect l="11357"/>
          <a:stretch>
            <a:fillRect/>
          </a:stretch>
        </p:blipFill>
        <p:spPr bwMode="auto">
          <a:xfrm>
            <a:off x="2411413" y="3789363"/>
            <a:ext cx="4054475" cy="2519362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Рисунок 3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02" name="Group 3"/>
          <p:cNvGrpSpPr>
            <a:grpSpLocks/>
          </p:cNvGrpSpPr>
          <p:nvPr/>
        </p:nvGrpSpPr>
        <p:grpSpPr bwMode="auto">
          <a:xfrm>
            <a:off x="971550" y="2924175"/>
            <a:ext cx="7212013" cy="1166813"/>
            <a:chOff x="720" y="1392"/>
            <a:chExt cx="4058" cy="480"/>
          </a:xfrm>
        </p:grpSpPr>
        <p:sp>
          <p:nvSpPr>
            <p:cNvPr id="21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51205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3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24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  <p:sp>
        <p:nvSpPr>
          <p:cNvPr id="51203" name="TextBox 37"/>
          <p:cNvSpPr txBox="1">
            <a:spLocks noChangeArrowheads="1"/>
          </p:cNvSpPr>
          <p:nvPr/>
        </p:nvSpPr>
        <p:spPr bwMode="auto">
          <a:xfrm>
            <a:off x="755650" y="3213100"/>
            <a:ext cx="7597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tx2"/>
                </a:solidFill>
                <a:cs typeface="Arial" charset="0"/>
              </a:rPr>
              <a:t>Спасибо за внимание!</a:t>
            </a:r>
            <a:endParaRPr lang="en-US" sz="3200" b="1">
              <a:solidFill>
                <a:schemeClr val="tx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8434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Аварийность в темное и светлое  время суток</a:t>
            </a:r>
          </a:p>
        </p:txBody>
      </p:sp>
      <p:pic>
        <p:nvPicPr>
          <p:cNvPr id="18436" name="Диаграмма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412875"/>
            <a:ext cx="6913562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8"/>
          <p:cNvSpPr>
            <a:spLocks noChangeArrowheads="1"/>
          </p:cNvSpPr>
          <p:nvPr/>
        </p:nvSpPr>
        <p:spPr bwMode="auto">
          <a:xfrm>
            <a:off x="6929438" y="47799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8438" name="Picture 7" descr="обычное  на  обх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3860800"/>
            <a:ext cx="35528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40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8" name="Group 3"/>
          <p:cNvGrpSpPr>
            <a:grpSpLocks/>
          </p:cNvGrpSpPr>
          <p:nvPr/>
        </p:nvGrpSpPr>
        <p:grpSpPr bwMode="auto">
          <a:xfrm>
            <a:off x="539750" y="2924175"/>
            <a:ext cx="8208963" cy="688975"/>
            <a:chOff x="720" y="1392"/>
            <a:chExt cx="4058" cy="480"/>
          </a:xfrm>
        </p:grpSpPr>
        <p:sp>
          <p:nvSpPr>
            <p:cNvPr id="19480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CCFFFF"/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9481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9482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0"/>
                </a:srgbClr>
              </a:solidFill>
              <a:ln w="952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9483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/>
              </a:solidFill>
              <a:ln w="952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59" name="Group 3"/>
          <p:cNvGrpSpPr>
            <a:grpSpLocks/>
          </p:cNvGrpSpPr>
          <p:nvPr/>
        </p:nvGrpSpPr>
        <p:grpSpPr bwMode="auto">
          <a:xfrm>
            <a:off x="539750" y="3789363"/>
            <a:ext cx="8208963" cy="688975"/>
            <a:chOff x="720" y="1392"/>
            <a:chExt cx="4058" cy="480"/>
          </a:xfrm>
        </p:grpSpPr>
        <p:sp>
          <p:nvSpPr>
            <p:cNvPr id="19476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CCFFFF"/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947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9478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0"/>
                </a:srgbClr>
              </a:solidFill>
              <a:ln w="952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9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/>
              </a:solidFill>
              <a:ln w="952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60" name="Group 3"/>
          <p:cNvGrpSpPr>
            <a:grpSpLocks/>
          </p:cNvGrpSpPr>
          <p:nvPr/>
        </p:nvGrpSpPr>
        <p:grpSpPr bwMode="auto">
          <a:xfrm>
            <a:off x="539750" y="2060575"/>
            <a:ext cx="8208963" cy="688975"/>
            <a:chOff x="720" y="1392"/>
            <a:chExt cx="4058" cy="480"/>
          </a:xfrm>
        </p:grpSpPr>
        <p:sp>
          <p:nvSpPr>
            <p:cNvPr id="19472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solidFill>
              <a:srgbClr val="CCFFFF"/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1947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9474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>
                  <a:alpha val="0"/>
                </a:srgbClr>
              </a:solidFill>
              <a:ln w="952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9475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solidFill>
                <a:srgbClr val="CCFFFF"/>
              </a:solidFill>
              <a:ln w="952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9461" name="Text Box 23"/>
          <p:cNvSpPr txBox="1">
            <a:spLocks noChangeArrowheads="1"/>
          </p:cNvSpPr>
          <p:nvPr/>
        </p:nvSpPr>
        <p:spPr bwMode="white">
          <a:xfrm>
            <a:off x="1908175" y="3068638"/>
            <a:ext cx="6192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E3C3C"/>
                </a:solidFill>
              </a:rPr>
              <a:t>дополнительная оплата за электроэнергию</a:t>
            </a:r>
            <a:endParaRPr lang="ru-RU" altLang="ru-RU" sz="2200" b="1">
              <a:solidFill>
                <a:srgbClr val="FE3C3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200" b="1">
              <a:solidFill>
                <a:srgbClr val="FE3C3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2" name="Text Box 24"/>
          <p:cNvSpPr txBox="1">
            <a:spLocks noChangeArrowheads="1"/>
          </p:cNvSpPr>
          <p:nvPr/>
        </p:nvSpPr>
        <p:spPr bwMode="white">
          <a:xfrm>
            <a:off x="1476375" y="3716338"/>
            <a:ext cx="670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E3C3C"/>
                </a:solidFill>
              </a:rPr>
              <a:t>как обеспечить сохранность линии освещения вне населенных пунктов на удалении?</a:t>
            </a:r>
            <a:r>
              <a:rPr lang="ru-RU" altLang="ru-RU">
                <a:solidFill>
                  <a:srgbClr val="FE3C3C"/>
                </a:solidFill>
              </a:rPr>
              <a:t> </a:t>
            </a:r>
          </a:p>
        </p:txBody>
      </p:sp>
      <p:sp>
        <p:nvSpPr>
          <p:cNvPr id="19463" name="Text Box 25"/>
          <p:cNvSpPr txBox="1">
            <a:spLocks noChangeArrowheads="1"/>
          </p:cNvSpPr>
          <p:nvPr/>
        </p:nvSpPr>
        <p:spPr bwMode="white">
          <a:xfrm>
            <a:off x="1692275" y="2133600"/>
            <a:ext cx="6913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E3C3C"/>
                </a:solidFill>
              </a:rPr>
              <a:t>как протянуть линию ВЛ на  большие от КТП расстояния всего для дороги участка в 50-100 метров?</a:t>
            </a:r>
          </a:p>
        </p:txBody>
      </p:sp>
      <p:pic>
        <p:nvPicPr>
          <p:cNvPr id="19464" name="Picture 28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3789363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29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2924175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30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1989138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7" name="Text Box 32"/>
          <p:cNvSpPr txBox="1">
            <a:spLocks noChangeArrowheads="1"/>
          </p:cNvSpPr>
          <p:nvPr/>
        </p:nvSpPr>
        <p:spPr bwMode="white">
          <a:xfrm>
            <a:off x="755650" y="2133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E3C3C"/>
                </a:solidFill>
                <a:cs typeface="Arial" charset="0"/>
              </a:rPr>
              <a:t>1</a:t>
            </a:r>
          </a:p>
        </p:txBody>
      </p:sp>
      <p:sp>
        <p:nvSpPr>
          <p:cNvPr id="19468" name="Text Box 33"/>
          <p:cNvSpPr txBox="1">
            <a:spLocks noChangeArrowheads="1"/>
          </p:cNvSpPr>
          <p:nvPr/>
        </p:nvSpPr>
        <p:spPr bwMode="white">
          <a:xfrm>
            <a:off x="755650" y="3068638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E3C3C"/>
                </a:solidFill>
                <a:cs typeface="Arial" charset="0"/>
              </a:rPr>
              <a:t>2</a:t>
            </a:r>
          </a:p>
        </p:txBody>
      </p:sp>
      <p:sp>
        <p:nvSpPr>
          <p:cNvPr id="19469" name="Text Box 34"/>
          <p:cNvSpPr txBox="1">
            <a:spLocks noChangeArrowheads="1"/>
          </p:cNvSpPr>
          <p:nvPr/>
        </p:nvSpPr>
        <p:spPr bwMode="white">
          <a:xfrm>
            <a:off x="755650" y="39338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E3C3C"/>
                </a:solidFill>
                <a:cs typeface="Arial" charset="0"/>
              </a:rPr>
              <a:t>3</a:t>
            </a:r>
          </a:p>
        </p:txBody>
      </p:sp>
      <p:sp>
        <p:nvSpPr>
          <p:cNvPr id="19470" name="Text Box 18"/>
          <p:cNvSpPr txBox="1">
            <a:spLocks noChangeArrowheads="1"/>
          </p:cNvSpPr>
          <p:nvPr/>
        </p:nvSpPr>
        <p:spPr bwMode="white">
          <a:xfrm>
            <a:off x="1258888" y="1597025"/>
            <a:ext cx="6697662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FFFF"/>
                </a:solidFill>
                <a:cs typeface="Arial" charset="0"/>
              </a:rPr>
              <a:t>Межремонтные циклы дороги</a:t>
            </a:r>
            <a:endParaRPr lang="en-US" sz="2400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947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Вопросы  возникающие при устройстве освещения на удаленных расстояниях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Характеристики ветровых потоков по территории России</a:t>
            </a:r>
          </a:p>
        </p:txBody>
      </p:sp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827088" y="1557338"/>
            <a:ext cx="3743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</a:t>
            </a:r>
            <a:endParaRPr lang="ru-RU">
              <a:solidFill>
                <a:schemeClr val="tx2"/>
              </a:solidFill>
            </a:endParaRPr>
          </a:p>
        </p:txBody>
      </p:sp>
      <p:pic>
        <p:nvPicPr>
          <p:cNvPr id="20485" name="Рисунок 18" descr="http://www.t-sm.ru/userfiles/podorojnik/map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349500"/>
            <a:ext cx="44831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17" descr="http://www.t-sm.ru/userfiles/podorojnik/map_veter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2420938"/>
            <a:ext cx="410368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4932363" y="1628775"/>
            <a:ext cx="3743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      </a:t>
            </a:r>
            <a:r>
              <a:rPr lang="ru-RU">
                <a:solidFill>
                  <a:schemeClr val="tx2"/>
                </a:solidFill>
              </a:rPr>
              <a:t>Величины                  </a:t>
            </a:r>
          </a:p>
          <a:p>
            <a:r>
              <a:rPr lang="ru-RU">
                <a:solidFill>
                  <a:schemeClr val="tx2"/>
                </a:solidFill>
              </a:rPr>
              <a:t>          ветрового давления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684213" y="1628775"/>
            <a:ext cx="3743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     </a:t>
            </a:r>
            <a:r>
              <a:rPr lang="ru-RU">
                <a:solidFill>
                  <a:schemeClr val="tx2"/>
                </a:solidFill>
              </a:rPr>
              <a:t>Величины среднегодовой скорости ветра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6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Автономное освещение  на федеральных дорогах</a:t>
            </a:r>
          </a:p>
        </p:txBody>
      </p:sp>
      <p:pic>
        <p:nvPicPr>
          <p:cNvPr id="21508" name="Picture 7" descr="АОС М-80 на автобусной остановк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9750" y="2060575"/>
            <a:ext cx="3721100" cy="4160838"/>
          </a:xfrm>
          <a:ln w="28575">
            <a:solidFill>
              <a:srgbClr val="000000"/>
            </a:solidFill>
          </a:ln>
        </p:spPr>
      </p:pic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468313" y="1484313"/>
            <a:ext cx="3743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 </a:t>
            </a:r>
            <a:r>
              <a:rPr lang="ru-RU">
                <a:solidFill>
                  <a:srgbClr val="623DFD"/>
                </a:solidFill>
              </a:rPr>
              <a:t>Воронежская  область</a:t>
            </a:r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4932363" y="1341438"/>
            <a:ext cx="3743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          </a:t>
            </a:r>
            <a:r>
              <a:rPr lang="ru-RU">
                <a:solidFill>
                  <a:srgbClr val="623DFD"/>
                </a:solidFill>
              </a:rPr>
              <a:t>Алтайский  край </a:t>
            </a:r>
          </a:p>
          <a:p>
            <a:r>
              <a:rPr lang="ru-RU">
                <a:solidFill>
                  <a:srgbClr val="623DFD"/>
                </a:solidFill>
              </a:rPr>
              <a:t>(263 км Р-256, Троицкий район)</a:t>
            </a:r>
          </a:p>
        </p:txBody>
      </p:sp>
      <p:pic>
        <p:nvPicPr>
          <p:cNvPr id="21511" name="Picture 11" descr="DSC_57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1788" y="2060575"/>
            <a:ext cx="2784475" cy="4176713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0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2"/>
          <p:cNvSpPr txBox="1">
            <a:spLocks noChangeArrowheads="1"/>
          </p:cNvSpPr>
          <p:nvPr/>
        </p:nvSpPr>
        <p:spPr bwMode="gray">
          <a:xfrm>
            <a:off x="2411413" y="162877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altLang="ru-RU" sz="1400" b="1">
                <a:solidFill>
                  <a:srgbClr val="623DFD"/>
                </a:solidFill>
                <a:latin typeface="Times New Roman" pitchFamily="18" charset="0"/>
                <a:cs typeface="Times New Roman" pitchFamily="18" charset="0"/>
              </a:rPr>
              <a:t>263 км  Р-256  «Чуйский тракт»</a:t>
            </a:r>
          </a:p>
          <a:p>
            <a:pPr algn="ctr"/>
            <a:r>
              <a:rPr lang="ru-RU" altLang="ru-RU" sz="1400" b="1">
                <a:solidFill>
                  <a:srgbClr val="623DFD"/>
                </a:solidFill>
                <a:latin typeface="Times New Roman" pitchFamily="18" charset="0"/>
                <a:cs typeface="Times New Roman" pitchFamily="18" charset="0"/>
              </a:rPr>
              <a:t>                           (перекресток на с. Налобиха, Троицкий район)</a:t>
            </a:r>
          </a:p>
        </p:txBody>
      </p:sp>
      <p:pic>
        <p:nvPicPr>
          <p:cNvPr id="22532" name="Picture 9" descr="DSC_57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68413"/>
            <a:ext cx="32162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0" descr="DSC_574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2565400"/>
            <a:ext cx="51847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2"/>
          <p:cNvSpPr txBox="1">
            <a:spLocks noChangeArrowheads="1"/>
          </p:cNvSpPr>
          <p:nvPr/>
        </p:nvSpPr>
        <p:spPr bwMode="gray">
          <a:xfrm>
            <a:off x="684213" y="33337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Автономное освещение  на федеральных дорогах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40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7788"/>
            <a:ext cx="9144000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4" name="Group 3"/>
          <p:cNvGrpSpPr>
            <a:grpSpLocks/>
          </p:cNvGrpSpPr>
          <p:nvPr/>
        </p:nvGrpSpPr>
        <p:grpSpPr bwMode="auto">
          <a:xfrm>
            <a:off x="539750" y="2924175"/>
            <a:ext cx="8208963" cy="688975"/>
            <a:chOff x="720" y="1392"/>
            <a:chExt cx="4058" cy="480"/>
          </a:xfrm>
        </p:grpSpPr>
        <p:sp>
          <p:nvSpPr>
            <p:cNvPr id="5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357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0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539750" y="3789363"/>
            <a:ext cx="8208963" cy="688975"/>
            <a:chOff x="720" y="1392"/>
            <a:chExt cx="4058" cy="480"/>
          </a:xfrm>
        </p:grpSpPr>
        <p:sp>
          <p:nvSpPr>
            <p:cNvPr id="63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3573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5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3556" name="Group 3"/>
          <p:cNvGrpSpPr>
            <a:grpSpLocks/>
          </p:cNvGrpSpPr>
          <p:nvPr/>
        </p:nvGrpSpPr>
        <p:grpSpPr bwMode="auto">
          <a:xfrm>
            <a:off x="539750" y="2060575"/>
            <a:ext cx="8208963" cy="688975"/>
            <a:chOff x="720" y="1392"/>
            <a:chExt cx="4058" cy="480"/>
          </a:xfrm>
        </p:grpSpPr>
        <p:sp>
          <p:nvSpPr>
            <p:cNvPr id="43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>
              <a:gsLst>
                <a:gs pos="0">
                  <a:schemeClr val="bg1">
                    <a:lumMod val="20000"/>
                    <a:lumOff val="80000"/>
                  </a:schemeClr>
                </a:gs>
                <a:gs pos="50000">
                  <a:schemeClr val="tx1">
                    <a:lumMod val="50000"/>
                  </a:schemeClr>
                </a:gs>
                <a:gs pos="100000">
                  <a:schemeClr val="bg1">
                    <a:lumMod val="60000"/>
                    <a:lumOff val="40000"/>
                  </a:schemeClr>
                </a:gs>
              </a:gsLst>
              <a:lin ang="2700000" scaled="0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grpSp>
          <p:nvGrpSpPr>
            <p:cNvPr id="2356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5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3557" name="Text Box 23"/>
          <p:cNvSpPr txBox="1">
            <a:spLocks noChangeArrowheads="1"/>
          </p:cNvSpPr>
          <p:nvPr/>
        </p:nvSpPr>
        <p:spPr bwMode="white">
          <a:xfrm>
            <a:off x="2051050" y="3068638"/>
            <a:ext cx="61928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7FC3E"/>
                </a:solidFill>
              </a:rPr>
              <a:t>ЭНЕРГИЯ  ВЕТРА</a:t>
            </a:r>
            <a:endParaRPr lang="ru-RU" altLang="ru-RU" sz="2200" b="1">
              <a:solidFill>
                <a:srgbClr val="F7FC3E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200" b="1">
              <a:solidFill>
                <a:srgbClr val="FE3C3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8" name="Text Box 24"/>
          <p:cNvSpPr txBox="1">
            <a:spLocks noChangeArrowheads="1"/>
          </p:cNvSpPr>
          <p:nvPr/>
        </p:nvSpPr>
        <p:spPr bwMode="white">
          <a:xfrm>
            <a:off x="1476375" y="3933825"/>
            <a:ext cx="670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7FC3E"/>
                </a:solidFill>
              </a:rPr>
              <a:t>ЭНЕРГИЯ  НАКОПИТЕЛЬНОГО АККУМУЛЯТОРА</a:t>
            </a:r>
            <a:endParaRPr lang="ru-RU" altLang="ru-RU">
              <a:solidFill>
                <a:srgbClr val="F7FC3E"/>
              </a:solidFill>
            </a:endParaRPr>
          </a:p>
        </p:txBody>
      </p:sp>
      <p:sp>
        <p:nvSpPr>
          <p:cNvPr id="23559" name="Text Box 25"/>
          <p:cNvSpPr txBox="1">
            <a:spLocks noChangeArrowheads="1"/>
          </p:cNvSpPr>
          <p:nvPr/>
        </p:nvSpPr>
        <p:spPr bwMode="white">
          <a:xfrm>
            <a:off x="1692275" y="2205038"/>
            <a:ext cx="69135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F7FC3E"/>
                </a:solidFill>
              </a:rPr>
              <a:t>ЭНЕРГИЯ   СОЛНЦА</a:t>
            </a:r>
          </a:p>
        </p:txBody>
      </p:sp>
      <p:pic>
        <p:nvPicPr>
          <p:cNvPr id="23560" name="Picture 28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3789363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29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2924175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30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468313" y="1989138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Text Box 32"/>
          <p:cNvSpPr txBox="1">
            <a:spLocks noChangeArrowheads="1"/>
          </p:cNvSpPr>
          <p:nvPr/>
        </p:nvSpPr>
        <p:spPr bwMode="white">
          <a:xfrm>
            <a:off x="755650" y="21336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623DFD"/>
                </a:solidFill>
                <a:cs typeface="Arial" charset="0"/>
              </a:rPr>
              <a:t>1</a:t>
            </a:r>
          </a:p>
        </p:txBody>
      </p:sp>
      <p:sp>
        <p:nvSpPr>
          <p:cNvPr id="23564" name="Text Box 33"/>
          <p:cNvSpPr txBox="1">
            <a:spLocks noChangeArrowheads="1"/>
          </p:cNvSpPr>
          <p:nvPr/>
        </p:nvSpPr>
        <p:spPr bwMode="white">
          <a:xfrm>
            <a:off x="755650" y="3068638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623DFD"/>
                </a:solidFill>
                <a:cs typeface="Arial" charset="0"/>
              </a:rPr>
              <a:t>2</a:t>
            </a:r>
          </a:p>
        </p:txBody>
      </p:sp>
      <p:sp>
        <p:nvSpPr>
          <p:cNvPr id="23565" name="Text Box 34"/>
          <p:cNvSpPr txBox="1">
            <a:spLocks noChangeArrowheads="1"/>
          </p:cNvSpPr>
          <p:nvPr/>
        </p:nvSpPr>
        <p:spPr bwMode="white">
          <a:xfrm>
            <a:off x="755650" y="39338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623DFD"/>
                </a:solidFill>
                <a:cs typeface="Arial" charset="0"/>
              </a:rPr>
              <a:t>3</a:t>
            </a:r>
          </a:p>
        </p:txBody>
      </p:sp>
      <p:sp>
        <p:nvSpPr>
          <p:cNvPr id="23566" name="Text Box 18"/>
          <p:cNvSpPr txBox="1">
            <a:spLocks noChangeArrowheads="1"/>
          </p:cNvSpPr>
          <p:nvPr/>
        </p:nvSpPr>
        <p:spPr bwMode="white">
          <a:xfrm>
            <a:off x="1258888" y="1597025"/>
            <a:ext cx="6697662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FFFF"/>
                </a:solidFill>
                <a:cs typeface="Arial" charset="0"/>
              </a:rPr>
              <a:t>Межремонтные циклы дороги</a:t>
            </a:r>
            <a:endParaRPr lang="en-US" sz="2400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56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Источники энергии, принятые при проектировании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8" name="Рисунок 4" descr="фон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338" y="0"/>
            <a:ext cx="9144001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2"/>
          <p:cNvSpPr txBox="1">
            <a:spLocks noChangeArrowheads="1"/>
          </p:cNvSpPr>
          <p:nvPr/>
        </p:nvSpPr>
        <p:spPr bwMode="gray">
          <a:xfrm>
            <a:off x="179388" y="390525"/>
            <a:ext cx="65532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14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Схема автономного осветительного оборудования</a:t>
            </a:r>
          </a:p>
        </p:txBody>
      </p:sp>
      <p:pic>
        <p:nvPicPr>
          <p:cNvPr id="24580" name="Picture 2" descr="http://www.amira.ru/files/aou1.jpg"/>
          <p:cNvPicPr>
            <a:picLocks noChangeAspect="1" noChangeArrowheads="1"/>
          </p:cNvPicPr>
          <p:nvPr/>
        </p:nvPicPr>
        <p:blipFill>
          <a:blip r:embed="rId3"/>
          <a:srcRect t="6200" b="16669"/>
          <a:stretch>
            <a:fillRect/>
          </a:stretch>
        </p:blipFill>
        <p:spPr bwMode="auto">
          <a:xfrm>
            <a:off x="444500" y="1503363"/>
            <a:ext cx="4071938" cy="4119562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4581" name="Picture 4" descr="http://alternativenergy.ru/uploads/forum/images/2015-02/1424373990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8525" y="1497013"/>
            <a:ext cx="4187825" cy="4125912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74TGp_natural_light">
  <a:themeElements>
    <a:clrScheme name="Default Design 2">
      <a:dk1>
        <a:srgbClr val="808080"/>
      </a:dk1>
      <a:lt1>
        <a:srgbClr val="9BD3E5"/>
      </a:lt1>
      <a:dk2>
        <a:srgbClr val="357DA9"/>
      </a:dk2>
      <a:lt2>
        <a:srgbClr val="101C56"/>
      </a:lt2>
      <a:accent1>
        <a:srgbClr val="58BECC"/>
      </a:accent1>
      <a:accent2>
        <a:srgbClr val="8A5BDF"/>
      </a:accent2>
      <a:accent3>
        <a:srgbClr val="AEBFD1"/>
      </a:accent3>
      <a:accent4>
        <a:srgbClr val="84B4C3"/>
      </a:accent4>
      <a:accent5>
        <a:srgbClr val="B4DBE2"/>
      </a:accent5>
      <a:accent6>
        <a:srgbClr val="7D52CA"/>
      </a:accent6>
      <a:hlink>
        <a:srgbClr val="6ECC4C"/>
      </a:hlink>
      <a:folHlink>
        <a:srgbClr val="DD693B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574TGp_natural_light</Template>
  <TotalTime>2019</TotalTime>
  <Words>1045</Words>
  <Application>Microsoft Office PowerPoint</Application>
  <PresentationFormat>Экран (4:3)</PresentationFormat>
  <Paragraphs>386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Times New Roman</vt:lpstr>
      <vt:lpstr>Arial Black</vt:lpstr>
      <vt:lpstr>Calibri</vt:lpstr>
      <vt:lpstr>574TGp_natural_light</vt:lpstr>
      <vt:lpstr>574TGp_natural_light</vt:lpstr>
      <vt:lpstr>Image</vt:lpstr>
      <vt:lpstr>Диаграмма</vt:lpstr>
      <vt:lpstr>«Использование современных технологий энергосбережения с применением автономных источников освещения. Устройство, принципы  работы»</vt:lpstr>
      <vt:lpstr>Результаты энергетического обследования   определили  мероприятия: </vt:lpstr>
      <vt:lpstr>Слайд 3</vt:lpstr>
      <vt:lpstr>Вопросы  возникающие при устройстве освещения на удаленных расстояниях </vt:lpstr>
      <vt:lpstr>Слайд 5</vt:lpstr>
      <vt:lpstr>Слайд 6</vt:lpstr>
      <vt:lpstr>Слайд 7</vt:lpstr>
      <vt:lpstr>Источники энергии, принятые при проектировании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информационной модели в рамках планирования и проектирования ремонтных работ на дороге</dc:title>
  <dc:creator>administrator</dc:creator>
  <cp:lastModifiedBy>Erakitjanskiy</cp:lastModifiedBy>
  <cp:revision>301</cp:revision>
  <dcterms:created xsi:type="dcterms:W3CDTF">2014-10-08T09:08:55Z</dcterms:created>
  <dcterms:modified xsi:type="dcterms:W3CDTF">2015-07-16T07:17:29Z</dcterms:modified>
</cp:coreProperties>
</file>