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76" r:id="rId4"/>
    <p:sldId id="277" r:id="rId5"/>
    <p:sldId id="267" r:id="rId6"/>
    <p:sldId id="272" r:id="rId7"/>
    <p:sldId id="273" r:id="rId8"/>
    <p:sldId id="256" r:id="rId9"/>
    <p:sldId id="258" r:id="rId10"/>
    <p:sldId id="259" r:id="rId11"/>
    <p:sldId id="260" r:id="rId12"/>
    <p:sldId id="261" r:id="rId13"/>
    <p:sldId id="262" r:id="rId14"/>
    <p:sldId id="263" r:id="rId15"/>
    <p:sldId id="266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старая технология</c:v>
                </c:pt>
                <c:pt idx="1">
                  <c:v>технология НОВАЧИП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57000000</c:v>
                </c:pt>
                <c:pt idx="1">
                  <c:v>52000000</c:v>
                </c:pt>
                <c:pt idx="2">
                  <c:v>0</c:v>
                </c:pt>
              </c:numCache>
            </c:numRef>
          </c:val>
        </c:ser>
        <c:gapWidth val="100"/>
        <c:overlap val="100"/>
        <c:axId val="51918720"/>
        <c:axId val="51920256"/>
      </c:barChart>
      <c:catAx>
        <c:axId val="51918720"/>
        <c:scaling>
          <c:orientation val="minMax"/>
        </c:scaling>
        <c:axPos val="b"/>
        <c:tickLblPos val="nextTo"/>
        <c:crossAx val="51920256"/>
        <c:crosses val="autoZero"/>
        <c:auto val="1"/>
        <c:lblAlgn val="ctr"/>
        <c:lblOffset val="100"/>
      </c:catAx>
      <c:valAx>
        <c:axId val="51920256"/>
        <c:scaling>
          <c:orientation val="minMax"/>
        </c:scaling>
        <c:axPos val="l"/>
        <c:majorGridlines/>
        <c:numFmt formatCode="General" sourceLinked="1"/>
        <c:tickLblPos val="nextTo"/>
        <c:crossAx val="51918720"/>
        <c:crosses val="autoZero"/>
        <c:crossBetween val="between"/>
        <c:dispUnits>
          <c:builtInUnit val="millions"/>
          <c:dispUnitsLbl>
            <c:layout/>
            <c:tx>
              <c:rich>
                <a:bodyPr/>
                <a:lstStyle/>
                <a:p>
                  <a:pPr>
                    <a:defRPr/>
                  </a:pPr>
                  <a:r>
                    <a:rPr lang="ru-RU" dirty="0" smtClean="0"/>
                    <a:t> Миллионы, руб.</a:t>
                  </a:r>
                  <a:endParaRPr lang="ru-RU" dirty="0"/>
                </a:p>
              </c:rich>
            </c:tx>
          </c:dispUnitsLbl>
        </c:dispUnits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10324-52AF-4870-9A71-6B92629F4A6E}" type="datetimeFigureOut">
              <a:rPr lang="ru-RU" smtClean="0"/>
              <a:pPr/>
              <a:t>17.07.2015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4B2B8-A56F-42D8-97A0-4464C4BAAA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emulbittech.ru/wetfix_b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mulbittech.ru/lateksy_kationnye" TargetMode="External"/><Relationship Id="rId2" Type="http://schemas.openxmlformats.org/officeDocument/2006/relationships/hyperlink" Target="http://emulbittech.ru/redicote_em4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6717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Восстановление поверхностных слоев износа </a:t>
            </a:r>
            <a:r>
              <a:rPr lang="ru-RU" b="1" i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асфальто-бетонных</a:t>
            </a:r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конструкций по технологии НОВАЧИП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728" y="3857628"/>
            <a:ext cx="6929486" cy="2257444"/>
          </a:xfrm>
        </p:spPr>
        <p:txBody>
          <a:bodyPr>
            <a:normAutofit/>
          </a:bodyPr>
          <a:lstStyle/>
          <a:p>
            <a:pPr algn="r"/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 подготовил:</a:t>
            </a:r>
          </a:p>
          <a:p>
            <a:pPr algn="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инженер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Краус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С.В.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ГУП ДХ АК «Северо-восточное ДСУ</a:t>
            </a:r>
            <a:r>
              <a:rPr lang="ru-RU" sz="1800" dirty="0" smtClean="0"/>
              <a:t>» </a:t>
            </a:r>
            <a:endParaRPr lang="ru-RU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29066"/>
            <a:ext cx="35004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Герметизация трещин</a:t>
            </a:r>
            <a:endParaRPr lang="ru-RU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Z:\ППО\Лисицкая\Фото от Мощенского\DSC02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1357298"/>
            <a:ext cx="778674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err="1" smtClean="0">
                <a:solidFill>
                  <a:schemeClr val="accent2"/>
                </a:solidFill>
                <a:latin typeface="Arial Black" pitchFamily="34" charset="0"/>
              </a:rPr>
              <a:t>Асфальтоукладчик</a:t>
            </a:r>
            <a:r>
              <a:rPr lang="ru-RU" i="1" dirty="0" smtClean="0">
                <a:solidFill>
                  <a:schemeClr val="accent2"/>
                </a:solidFill>
                <a:latin typeface="Arial Black" pitchFamily="34" charset="0"/>
              </a:rPr>
              <a:t>  </a:t>
            </a:r>
            <a:r>
              <a:rPr lang="ru-RU" i="1" dirty="0" err="1" smtClean="0">
                <a:solidFill>
                  <a:schemeClr val="accent2"/>
                </a:solidFill>
                <a:latin typeface="Arial Black" pitchFamily="34" charset="0"/>
              </a:rPr>
              <a:t>Vogele</a:t>
            </a:r>
            <a:r>
              <a:rPr lang="ru-RU" i="1" dirty="0" smtClean="0">
                <a:solidFill>
                  <a:schemeClr val="accent2"/>
                </a:solidFill>
                <a:latin typeface="Arial Black" pitchFamily="34" charset="0"/>
              </a:rPr>
              <a:t> S1800-3</a:t>
            </a:r>
            <a:endParaRPr lang="ru-RU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pic>
        <p:nvPicPr>
          <p:cNvPr id="1026" name="Picture 2" descr="F:\ремонт участка 0 - 11\DSC07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86064"/>
            <a:ext cx="8358245" cy="5014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Нанесение модифицированной эмульсии</a:t>
            </a:r>
            <a:endParaRPr lang="ru-RU" sz="3600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C:\Users\ppo6.DSU-7\Desktop\Documents\1. 2015 Ремонты федералка\РЕМОНТЫ 08.10.2014\Фото\п.Барнаул\IMG_20150514_10364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814393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Уплотнение покрытия катками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F:\ремонт участка 0 - 11\DSC07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86808" cy="4971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Восстановленная дорога</a:t>
            </a:r>
            <a:b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по технологии </a:t>
            </a:r>
            <a:r>
              <a:rPr lang="ru-RU" i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Новачип</a:t>
            </a:r>
            <a:endParaRPr lang="ru-RU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C:\Documents and Settings\ppo6\Мои документы\201-207\фото\ФОТО НА АКТ 201-207\DSC_219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76438"/>
            <a:ext cx="8143932" cy="462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Экономическая выгода с применением технологии НОВАЧИП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276225"/>
            <a:ext cx="8458200" cy="630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Ремонт автомобильной дороги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http://auto.amic.ru/images/gallery_05-2015/160.rem_dor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14393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Состав материала защитного слоя следующий</a:t>
            </a:r>
            <a:endParaRPr lang="ru-RU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i="1" dirty="0" smtClean="0"/>
              <a:t> </a:t>
            </a:r>
            <a:r>
              <a:rPr lang="ru-RU" sz="3600" i="1" dirty="0" smtClean="0"/>
              <a:t> щебень (фракция 5/10) — 69%;</a:t>
            </a:r>
            <a:endParaRPr lang="ru-RU" sz="3600" dirty="0" smtClean="0"/>
          </a:p>
          <a:p>
            <a:pPr lvl="0"/>
            <a:r>
              <a:rPr lang="ru-RU" sz="3600" i="1" dirty="0" smtClean="0"/>
              <a:t> отсев дробления — 28%;</a:t>
            </a:r>
            <a:endParaRPr lang="ru-RU" sz="3600" dirty="0" smtClean="0"/>
          </a:p>
          <a:p>
            <a:pPr lvl="0"/>
            <a:r>
              <a:rPr lang="ru-RU" sz="3600" i="1" dirty="0" smtClean="0"/>
              <a:t> минеральный порошок — 3%;</a:t>
            </a:r>
            <a:endParaRPr lang="ru-RU" sz="3600" dirty="0" smtClean="0"/>
          </a:p>
          <a:p>
            <a:pPr lvl="0"/>
            <a:r>
              <a:rPr lang="ru-RU" sz="3600" i="1" dirty="0" smtClean="0"/>
              <a:t> ПБВ — 5% (ПБВ-90 с </a:t>
            </a:r>
            <a:r>
              <a:rPr lang="ru-RU" sz="3600" i="1" dirty="0" err="1" smtClean="0"/>
              <a:t>адгезионной</a:t>
            </a:r>
            <a:r>
              <a:rPr lang="ru-RU" sz="3600" i="1" dirty="0" smtClean="0"/>
              <a:t> добавкой </a:t>
            </a:r>
            <a:r>
              <a:rPr lang="ru-RU" sz="3600" i="1" dirty="0" smtClean="0">
                <a:hlinkClick r:id="rId2"/>
              </a:rPr>
              <a:t>Амдор-10</a:t>
            </a:r>
            <a:r>
              <a:rPr lang="ru-RU" sz="3600" i="1" dirty="0" smtClean="0"/>
              <a:t> — 0,3%)</a:t>
            </a:r>
            <a:endParaRPr lang="ru-RU" sz="3600" dirty="0" smtClean="0"/>
          </a:p>
          <a:p>
            <a:endParaRPr lang="ru-RU" sz="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accent2"/>
                </a:solidFill>
                <a:latin typeface="Arial Black" pitchFamily="34" charset="0"/>
              </a:rPr>
              <a:t>Состав битумной эмульсии с латексом следующий</a:t>
            </a:r>
            <a:endParaRPr lang="ru-RU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i="1" dirty="0" smtClean="0"/>
              <a:t>Битум БНД 90/130 — 66%</a:t>
            </a:r>
            <a:endParaRPr lang="ru-RU" dirty="0" smtClean="0"/>
          </a:p>
          <a:p>
            <a:pPr lvl="0"/>
            <a:r>
              <a:rPr lang="ru-RU" i="1" dirty="0" smtClean="0"/>
              <a:t>Эмульгатор </a:t>
            </a:r>
            <a:r>
              <a:rPr lang="ru-RU" i="1" dirty="0" smtClean="0">
                <a:hlinkClick r:id="rId2"/>
              </a:rPr>
              <a:t>Амдор-ЭМ-3</a:t>
            </a:r>
            <a:r>
              <a:rPr lang="ru-RU" i="1" dirty="0" smtClean="0"/>
              <a:t> — 0,6%</a:t>
            </a:r>
            <a:endParaRPr lang="ru-RU" dirty="0" smtClean="0"/>
          </a:p>
          <a:p>
            <a:pPr lvl="0"/>
            <a:r>
              <a:rPr lang="ru-RU" i="1" dirty="0" smtClean="0"/>
              <a:t>Кислота соляная до </a:t>
            </a:r>
            <a:r>
              <a:rPr lang="ru-RU" i="1" dirty="0" err="1" smtClean="0"/>
              <a:t>рН</a:t>
            </a:r>
            <a:r>
              <a:rPr lang="ru-RU" i="1" dirty="0" smtClean="0"/>
              <a:t> — 0,5%</a:t>
            </a:r>
            <a:endParaRPr lang="ru-RU" dirty="0" smtClean="0"/>
          </a:p>
          <a:p>
            <a:pPr lvl="0"/>
            <a:r>
              <a:rPr lang="ru-RU" i="1" dirty="0" smtClean="0"/>
              <a:t>Латекс </a:t>
            </a:r>
            <a:r>
              <a:rPr lang="ru-RU" i="1" dirty="0" err="1" smtClean="0">
                <a:hlinkClick r:id="rId3"/>
              </a:rPr>
              <a:t>Butonal</a:t>
            </a:r>
            <a:r>
              <a:rPr lang="ru-RU" i="1" dirty="0" smtClean="0">
                <a:hlinkClick r:id="rId3"/>
              </a:rPr>
              <a:t> N</a:t>
            </a:r>
            <a:r>
              <a:rPr lang="en-US" i="1" dirty="0" smtClean="0">
                <a:hlinkClick r:id="rId3"/>
              </a:rPr>
              <a:t>X 4190 </a:t>
            </a:r>
            <a:r>
              <a:rPr lang="ru-RU" i="1" dirty="0" smtClean="0"/>
              <a:t> — 3,</a:t>
            </a:r>
            <a:r>
              <a:rPr lang="en-US" i="1" dirty="0" smtClean="0"/>
              <a:t>0</a:t>
            </a:r>
            <a:r>
              <a:rPr lang="ru-RU" i="1" dirty="0" smtClean="0"/>
              <a:t>%</a:t>
            </a:r>
            <a:endParaRPr lang="ru-RU" dirty="0" smtClean="0"/>
          </a:p>
          <a:p>
            <a:pPr lvl="0"/>
            <a:r>
              <a:rPr lang="ru-RU" i="1" dirty="0" smtClean="0"/>
              <a:t>Керосин -2%</a:t>
            </a:r>
            <a:endParaRPr lang="ru-RU" dirty="0" smtClean="0"/>
          </a:p>
          <a:p>
            <a:pPr lvl="0"/>
            <a:r>
              <a:rPr lang="ru-RU" i="1" dirty="0" smtClean="0"/>
              <a:t>Вода до </a:t>
            </a:r>
            <a:r>
              <a:rPr lang="en-US" i="1" dirty="0" smtClean="0"/>
              <a:t>27</a:t>
            </a:r>
            <a:r>
              <a:rPr lang="ru-RU" i="1" dirty="0" smtClean="0"/>
              <a:t>,</a:t>
            </a:r>
            <a:r>
              <a:rPr lang="en-US" i="1" dirty="0" smtClean="0"/>
              <a:t>9</a:t>
            </a:r>
            <a:r>
              <a:rPr lang="ru-RU" i="1" dirty="0" smtClean="0"/>
              <a:t>%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Путь движения смеси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67205"/>
            <a:ext cx="8229600" cy="419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УВБ-1 Установка Водно-битумная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(для производства ЭБПК)</a:t>
            </a:r>
            <a:endParaRPr lang="ru-RU" sz="2700" dirty="0"/>
          </a:p>
        </p:txBody>
      </p:sp>
      <p:pic>
        <p:nvPicPr>
          <p:cNvPr id="1027" name="Picture 3" descr="E:\DSC072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603" y="1600200"/>
            <a:ext cx="680079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УВБ-2 Установка Битумная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(для производства ПБВ)</a:t>
            </a:r>
            <a:endParaRPr lang="ru-RU" dirty="0"/>
          </a:p>
        </p:txBody>
      </p:sp>
      <p:pic>
        <p:nvPicPr>
          <p:cNvPr id="2051" name="Picture 3" descr="E:\DSC072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603" y="1600200"/>
            <a:ext cx="680079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42876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Очистка поверхности механической щеткой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ppo6\Мои документы\201-207\фото\19.06.2014\DSC_08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2868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Фрезерование покрытия   </a:t>
            </a: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Users\ppo6.DSU-7\Desktop\Documents\4. Архив\2014г\201-207\фото\19.06.2014\DSC_08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21537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80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Восстановление поверхностных слоев износа асфальто-бетонных конструкций по технологии НОВАЧИП</vt:lpstr>
      <vt:lpstr>Ремонт автомобильной дороги</vt:lpstr>
      <vt:lpstr>Состав материала защитного слоя следующий</vt:lpstr>
      <vt:lpstr>Состав битумной эмульсии с латексом следующий</vt:lpstr>
      <vt:lpstr>Путь движения смеси</vt:lpstr>
      <vt:lpstr>УВБ-1 Установка Водно-битумная (для производства ЭБПК)</vt:lpstr>
      <vt:lpstr>УВБ-2 Установка Битумная (для производства ПБВ)</vt:lpstr>
      <vt:lpstr>Очистка поверхности механической щеткой</vt:lpstr>
      <vt:lpstr>Фрезерование покрытия   </vt:lpstr>
      <vt:lpstr>Герметизация трещин</vt:lpstr>
      <vt:lpstr>Асфальтоукладчик  Vogele S1800-3</vt:lpstr>
      <vt:lpstr>Нанесение модифицированной эмульсии</vt:lpstr>
      <vt:lpstr>Уплотнение покрытия катками</vt:lpstr>
      <vt:lpstr>Восстановленная дорога  по технологии Новачип</vt:lpstr>
      <vt:lpstr>Экономическая выгода с применением технологии НОВАЧИП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shkred</dc:creator>
  <cp:lastModifiedBy>shkred</cp:lastModifiedBy>
  <cp:revision>47</cp:revision>
  <dcterms:created xsi:type="dcterms:W3CDTF">2015-05-30T12:57:18Z</dcterms:created>
  <dcterms:modified xsi:type="dcterms:W3CDTF">2015-07-17T08:44:31Z</dcterms:modified>
</cp:coreProperties>
</file>