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81" r:id="rId3"/>
    <p:sldId id="259" r:id="rId4"/>
    <p:sldId id="261" r:id="rId5"/>
    <p:sldId id="260" r:id="rId6"/>
    <p:sldId id="279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8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112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_Microsoft_Office_Excel_2007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Состав СХО-П-15</c:v>
                </c:pt>
              </c:strCache>
            </c:strRef>
          </c:tx>
          <c:dPt>
            <c:idx val="1"/>
            <c:spPr>
              <a:ln>
                <a:noFill/>
              </a:ln>
            </c:spPr>
          </c:dPt>
          <c:cat>
            <c:strRef>
              <c:f>Лист1!$A$2:$A$4</c:f>
              <c:strCache>
                <c:ptCount val="3"/>
                <c:pt idx="0">
                  <c:v>Песок из отсевов дробления</c:v>
                </c:pt>
                <c:pt idx="1">
                  <c:v>Инертные материалы</c:v>
                </c:pt>
                <c:pt idx="2">
                  <c:v>Гелеобразующая добавка БАП-ДС-3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20</c:v>
                </c:pt>
                <c:pt idx="1">
                  <c:v>30</c:v>
                </c:pt>
                <c:pt idx="2">
                  <c:v>50</c:v>
                </c:pt>
              </c:numCache>
            </c:numRef>
          </c:val>
        </c:ser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0.20469</cdr:x>
      <cdr:y>0.46456</cdr:y>
    </cdr:from>
    <cdr:to>
      <cdr:x>0.54725</cdr:x>
      <cdr:y>0.81893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247800" y="1887984"/>
          <a:ext cx="2088232" cy="14401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400" b="1" dirty="0"/>
            <a:t>Гелеобразующая добавка </a:t>
          </a:r>
          <a:endParaRPr lang="en-US" sz="1400" b="1" dirty="0" smtClean="0"/>
        </a:p>
        <a:p xmlns:a="http://schemas.openxmlformats.org/drawingml/2006/main">
          <a:pPr algn="ctr"/>
          <a:r>
            <a:rPr lang="ru-RU" sz="1400" b="1" dirty="0" smtClean="0"/>
            <a:t>БАП-ДС-3</a:t>
          </a:r>
        </a:p>
        <a:p xmlns:a="http://schemas.openxmlformats.org/drawingml/2006/main">
          <a:pPr algn="ctr"/>
          <a:endParaRPr lang="ru-RU" sz="1400" b="1" dirty="0"/>
        </a:p>
      </cdr:txBody>
    </cdr:sp>
  </cdr:relSizeAnchor>
  <cdr:relSizeAnchor xmlns:cdr="http://schemas.openxmlformats.org/drawingml/2006/chartDrawing">
    <cdr:from>
      <cdr:x>0.47869</cdr:x>
      <cdr:y>0.58756</cdr:y>
    </cdr:from>
    <cdr:to>
      <cdr:x>0.76218</cdr:x>
      <cdr:y>0.80018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918072" y="2387848"/>
          <a:ext cx="1728192" cy="8640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400" b="1" dirty="0" smtClean="0"/>
            <a:t>Щебень  </a:t>
          </a:r>
          <a:r>
            <a:rPr lang="ru-RU" sz="1400" b="1" dirty="0" err="1" smtClean="0"/>
            <a:t>фр</a:t>
          </a:r>
          <a:r>
            <a:rPr lang="ru-RU" sz="1400" b="1" dirty="0" smtClean="0"/>
            <a:t> 5-15</a:t>
          </a:r>
          <a:endParaRPr lang="ru-RU" sz="1400" b="1" dirty="0"/>
        </a:p>
      </cdr:txBody>
    </cdr:sp>
  </cdr:relSizeAnchor>
  <cdr:relSizeAnchor xmlns:cdr="http://schemas.openxmlformats.org/drawingml/2006/chartDrawing">
    <cdr:from>
      <cdr:x>0.48775</cdr:x>
      <cdr:y>0.29398</cdr:y>
    </cdr:from>
    <cdr:to>
      <cdr:x>0.88937</cdr:x>
      <cdr:y>0.64835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973312" y="1194716"/>
          <a:ext cx="2448272" cy="14401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/>
            <a:t>Песок из </a:t>
          </a:r>
          <a:r>
            <a:rPr lang="ru-RU" sz="1400" b="1" dirty="0" smtClean="0"/>
            <a:t>отсевов</a:t>
          </a:r>
          <a:endParaRPr lang="en-US" sz="1400" b="1" dirty="0" smtClean="0"/>
        </a:p>
        <a:p xmlns:a="http://schemas.openxmlformats.org/drawingml/2006/main">
          <a:r>
            <a:rPr lang="ru-RU" sz="1400" b="1" dirty="0" smtClean="0"/>
            <a:t> </a:t>
          </a:r>
          <a:r>
            <a:rPr lang="ru-RU" sz="1400" b="1" dirty="0"/>
            <a:t>дробления</a:t>
          </a: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1A240-6B77-4171-8E02-612B4B97A9B5}" type="datetimeFigureOut">
              <a:rPr lang="ru-RU" smtClean="0"/>
              <a:pPr/>
              <a:t>03.07.2015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CD554-9264-4F01-890A-B8887F982C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0610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1A240-6B77-4171-8E02-612B4B97A9B5}" type="datetimeFigureOut">
              <a:rPr lang="ru-RU" smtClean="0"/>
              <a:pPr/>
              <a:t>03.07.2015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CD554-9264-4F01-890A-B8887F982C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123544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1A240-6B77-4171-8E02-612B4B97A9B5}" type="datetimeFigureOut">
              <a:rPr lang="ru-RU" smtClean="0"/>
              <a:pPr/>
              <a:t>03.07.2015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CD554-9264-4F01-890A-B8887F982C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67072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1A240-6B77-4171-8E02-612B4B97A9B5}" type="datetimeFigureOut">
              <a:rPr lang="ru-RU" smtClean="0"/>
              <a:pPr/>
              <a:t>03.07.2015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CD554-9264-4F01-890A-B8887F982C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394895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1A240-6B77-4171-8E02-612B4B97A9B5}" type="datetimeFigureOut">
              <a:rPr lang="ru-RU" smtClean="0"/>
              <a:pPr/>
              <a:t>03.07.2015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CD554-9264-4F01-890A-B8887F982C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951505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1A240-6B77-4171-8E02-612B4B97A9B5}" type="datetimeFigureOut">
              <a:rPr lang="ru-RU" smtClean="0"/>
              <a:pPr/>
              <a:t>03.07.2015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CD554-9264-4F01-890A-B8887F982C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54716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1A240-6B77-4171-8E02-612B4B97A9B5}" type="datetimeFigureOut">
              <a:rPr lang="ru-RU" smtClean="0"/>
              <a:pPr/>
              <a:t>03.07.2015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CD554-9264-4F01-890A-B8887F982C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53275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1A240-6B77-4171-8E02-612B4B97A9B5}" type="datetimeFigureOut">
              <a:rPr lang="ru-RU" smtClean="0"/>
              <a:pPr/>
              <a:t>03.07.2015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CD554-9264-4F01-890A-B8887F982C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20133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1A240-6B77-4171-8E02-612B4B97A9B5}" type="datetimeFigureOut">
              <a:rPr lang="ru-RU" smtClean="0"/>
              <a:pPr/>
              <a:t>03.07.2015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CD554-9264-4F01-890A-B8887F982C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46998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1A240-6B77-4171-8E02-612B4B97A9B5}" type="datetimeFigureOut">
              <a:rPr lang="ru-RU" smtClean="0"/>
              <a:pPr/>
              <a:t>03.07.2015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CD554-9264-4F01-890A-B8887F982C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94906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1A240-6B77-4171-8E02-612B4B97A9B5}" type="datetimeFigureOut">
              <a:rPr lang="ru-RU" smtClean="0"/>
              <a:pPr/>
              <a:t>03.07.2015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CD554-9264-4F01-890A-B8887F982C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087593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11A240-6B77-4171-8E02-612B4B97A9B5}" type="datetimeFigureOut">
              <a:rPr lang="ru-RU" smtClean="0"/>
              <a:pPr/>
              <a:t>03.07.2015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BCD554-9264-4F01-890A-B8887F982C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65079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1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1.jpeg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1.jpeg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1.jpeg"/><Relationship Id="rId5" Type="http://schemas.openxmlformats.org/officeDocument/2006/relationships/image" Target="../media/image2.jpeg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1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27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1.jpeg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1.jpeg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1.jpeg"/><Relationship Id="rId4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.xml"/><Relationship Id="rId4" Type="http://schemas.openxmlformats.org/officeDocument/2006/relationships/image" Target="../media/image27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0" name="Picture 10" descr="C:\Users\DDLS1\Desktop\Для Усанова холодные АБС\Приготовление СХО\Фото156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10055225" cy="7541420"/>
          </a:xfrm>
          <a:prstGeom prst="rect">
            <a:avLst/>
          </a:prstGeom>
          <a:noFill/>
          <a:effectLst>
            <a:glow>
              <a:schemeClr val="accent1"/>
            </a:glow>
            <a:reflection endPos="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124" name="Text Box 4" descr="Водяные капли"/>
          <p:cNvSpPr txBox="1">
            <a:spLocks noChangeArrowheads="1"/>
          </p:cNvSpPr>
          <p:nvPr/>
        </p:nvSpPr>
        <p:spPr bwMode="auto">
          <a:xfrm>
            <a:off x="562236" y="4077072"/>
            <a:ext cx="91440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altLang="ru-RU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Холодный асфальтобетон для ямочного ремонта дорожных покрытий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217" name="Picture 1" descr="Для бланков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23900"/>
            <a:ext cx="1485900" cy="8953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544219" y="1556792"/>
            <a:ext cx="6706836" cy="1123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ГЛАВНОЕ УПРАВЛЕНИЕ СТРОИТЕЛЬСТВА, ТРАНСПОРТА, ЖИЛИЩНО-КОММУНАЛЬНОГО 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ДОРОЖНОГО ХОЗЯЙСТВА АЛТАЙСКОГО КРАЯ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Государственное унитарное предприятие дорожного хозяйства Алтайского края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«Центральное дорожно-строительное управление»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(ГУП ДХ АК «Центральное ДСУ»)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1072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C:\Users\DDLS1\Desktop\simple-blue-opera-background-light-4900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9350" y="-43906"/>
            <a:ext cx="9262865" cy="6901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DDLS1\Desktop\Для Усанова холодные АБС\Приготовление СХО\Фото15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68172" y="1124744"/>
            <a:ext cx="6748376" cy="5061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403648" y="6186026"/>
            <a:ext cx="6469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Охлаждение готовой смеси путем постоянного перемешивания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999928" y="537865"/>
            <a:ext cx="6912768" cy="396116"/>
          </a:xfrm>
          <a:prstGeom prst="roundRect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 Box 4" descr="Водяные капли"/>
          <p:cNvSpPr txBox="1">
            <a:spLocks noChangeArrowheads="1"/>
          </p:cNvSpPr>
          <p:nvPr/>
        </p:nvSpPr>
        <p:spPr bwMode="auto">
          <a:xfrm>
            <a:off x="1755777" y="559825"/>
            <a:ext cx="727280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 r:embed="rId4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altLang="ru-RU" sz="1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Приготовление ремонтной холодной органо-минеральной смеси</a:t>
            </a:r>
            <a:endParaRPr lang="ru-RU" altLang="ru-RU" sz="16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8987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C:\Users\DDLS1\Desktop\simple-blue-opera-background-light-4900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9350" y="-43906"/>
            <a:ext cx="9262865" cy="6901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447815" y="5984944"/>
            <a:ext cx="42461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Контроль за охлаждением готовой смеси</a:t>
            </a:r>
            <a:endParaRPr lang="ru-RU" dirty="0"/>
          </a:p>
        </p:txBody>
      </p:sp>
      <p:pic>
        <p:nvPicPr>
          <p:cNvPr id="1026" name="Picture 2" descr="C:\Users\DDLS1\Desktop\Для Усанова холодные АБС\Приготовление СХО\SN15066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162404"/>
            <a:ext cx="6190481" cy="4642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1999928" y="537865"/>
            <a:ext cx="6912768" cy="396116"/>
          </a:xfrm>
          <a:prstGeom prst="roundRect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 Box 4" descr="Водяные капли"/>
          <p:cNvSpPr txBox="1">
            <a:spLocks noChangeArrowheads="1"/>
          </p:cNvSpPr>
          <p:nvPr/>
        </p:nvSpPr>
        <p:spPr bwMode="auto">
          <a:xfrm>
            <a:off x="1755777" y="559825"/>
            <a:ext cx="727280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 r:embed="rId4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altLang="ru-RU" sz="1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Приготовление ремонтной холодной органо-минеральной смеси</a:t>
            </a:r>
            <a:endParaRPr lang="ru-RU" altLang="ru-RU" sz="16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8987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C:\Users\DDLS1\Desktop\simple-blue-opera-background-light-4900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9350" y="-43906"/>
            <a:ext cx="9262865" cy="6901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991039" y="5093501"/>
            <a:ext cx="32424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/>
              <a:t>Загрузка бункера фасовочного </a:t>
            </a:r>
          </a:p>
          <a:p>
            <a:pPr algn="ctr"/>
            <a:r>
              <a:rPr lang="ru-RU" dirty="0" smtClean="0"/>
              <a:t>терминала</a:t>
            </a:r>
            <a:endParaRPr lang="ru-RU" dirty="0"/>
          </a:p>
        </p:txBody>
      </p:sp>
      <p:pic>
        <p:nvPicPr>
          <p:cNvPr id="3079" name="Picture 7" descr="C:\Users\DDLS1\Desktop\Для Усанова холодные АБС\ОМС БДРСУ 05102009\PA05009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24744"/>
            <a:ext cx="3600400" cy="4811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DDLS1\Desktop\Для Усанова холодные АБС\ОМС БДРСУ 05102009\P102087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124744"/>
            <a:ext cx="3936556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1999928" y="537865"/>
            <a:ext cx="6912768" cy="396116"/>
          </a:xfrm>
          <a:prstGeom prst="roundRect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 Box 4" descr="Водяные капли"/>
          <p:cNvSpPr txBox="1">
            <a:spLocks noChangeArrowheads="1"/>
          </p:cNvSpPr>
          <p:nvPr/>
        </p:nvSpPr>
        <p:spPr bwMode="auto">
          <a:xfrm>
            <a:off x="1755777" y="559825"/>
            <a:ext cx="727280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 r:embed="rId5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altLang="ru-RU" sz="1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Приготовление ремонтной холодной органо-минеральной смеси</a:t>
            </a:r>
            <a:endParaRPr lang="ru-RU" altLang="ru-RU" sz="16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8987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C:\Users\DDLS1\Desktop\simple-blue-opera-background-light-4900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9350" y="-43906"/>
            <a:ext cx="9262865" cy="6901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DDLS1\Desktop\Для Усанова холодные АБС\ОМС БДРСУ 05102009\PA05009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46002" y="1178584"/>
            <a:ext cx="5956448" cy="4456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771800" y="5773906"/>
            <a:ext cx="39048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Взвешивание и пакетирование смеси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999928" y="537865"/>
            <a:ext cx="6912768" cy="396116"/>
          </a:xfrm>
          <a:prstGeom prst="roundRect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 Box 4" descr="Водяные капли"/>
          <p:cNvSpPr txBox="1">
            <a:spLocks noChangeArrowheads="1"/>
          </p:cNvSpPr>
          <p:nvPr/>
        </p:nvSpPr>
        <p:spPr bwMode="auto">
          <a:xfrm>
            <a:off x="1755777" y="559825"/>
            <a:ext cx="727280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 r:embed="rId4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altLang="ru-RU" sz="1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Приготовление ремонтной холодной органо-минеральной смеси</a:t>
            </a:r>
            <a:endParaRPr lang="ru-RU" altLang="ru-RU" sz="16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530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C:\Users\DDLS1\Desktop\simple-blue-opera-background-light-4900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9350" y="-43906"/>
            <a:ext cx="9262865" cy="6901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DDLS1\Desktop\Для Усанова холодные АБС\ОМС БДРСУ 05102009\PA05009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1700" y="1116298"/>
            <a:ext cx="5988000" cy="448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603252" y="5596830"/>
            <a:ext cx="17248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Упаковка смеси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999928" y="537865"/>
            <a:ext cx="6912768" cy="396116"/>
          </a:xfrm>
          <a:prstGeom prst="roundRect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 Box 4" descr="Водяные капли"/>
          <p:cNvSpPr txBox="1">
            <a:spLocks noChangeArrowheads="1"/>
          </p:cNvSpPr>
          <p:nvPr/>
        </p:nvSpPr>
        <p:spPr bwMode="auto">
          <a:xfrm>
            <a:off x="1755777" y="559825"/>
            <a:ext cx="727280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 r:embed="rId4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altLang="ru-RU" sz="1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Приготовление ремонтной холодной органо-минеральной смеси</a:t>
            </a:r>
            <a:endParaRPr lang="ru-RU" altLang="ru-RU" sz="16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530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C:\Users\DDLS1\Desktop\simple-blue-opera-background-light-4900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9350" y="-43906"/>
            <a:ext cx="9262865" cy="6901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DDLS1\Desktop\Для Усанова холодные АБС\ОМС БДРСУ 05102009\PA0501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6053" y="1141614"/>
            <a:ext cx="6576240" cy="4920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915816" y="6062297"/>
            <a:ext cx="34784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Доставка смеси к месту хранения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999928" y="537865"/>
            <a:ext cx="6912768" cy="396116"/>
          </a:xfrm>
          <a:prstGeom prst="roundRect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 Box 4" descr="Водяные капли"/>
          <p:cNvSpPr txBox="1">
            <a:spLocks noChangeArrowheads="1"/>
          </p:cNvSpPr>
          <p:nvPr/>
        </p:nvSpPr>
        <p:spPr bwMode="auto">
          <a:xfrm>
            <a:off x="1755777" y="559825"/>
            <a:ext cx="727280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 r:embed="rId4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altLang="ru-RU" sz="1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Приготовление ремонтной холодной органо-минеральной смеси</a:t>
            </a:r>
            <a:endParaRPr lang="ru-RU" altLang="ru-RU" sz="16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530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Users\DDLS1\Desktop\simple-blue-opera-background-light-4900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9350" y="-43906"/>
            <a:ext cx="9262865" cy="6901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DDLS1\Desktop\Для Усанова холодные АБС\Новая папка\1 Фрезерование дефектного участк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7088" y="1708589"/>
            <a:ext cx="3960440" cy="2970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DDLS1\Desktop\Для Усанова холодные АБС\Новая папка\2 и Очиск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124744"/>
            <a:ext cx="3537494" cy="4716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4" descr="Водяные капли"/>
          <p:cNvSpPr txBox="1">
            <a:spLocks noChangeArrowheads="1"/>
          </p:cNvSpPr>
          <p:nvPr/>
        </p:nvSpPr>
        <p:spPr bwMode="auto">
          <a:xfrm>
            <a:off x="-396552" y="6021288"/>
            <a:ext cx="1044116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 r:embed="rId5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altLang="ru-RU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Фрезерование </a:t>
            </a:r>
            <a:r>
              <a:rPr lang="ru-RU" altLang="ru-RU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и </a:t>
            </a:r>
            <a:r>
              <a:rPr lang="ru-RU" altLang="ru-RU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очистка дефектного участка</a:t>
            </a:r>
            <a:endParaRPr lang="ru-RU" altLang="ru-RU" sz="16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999928" y="537865"/>
            <a:ext cx="6912768" cy="396116"/>
          </a:xfrm>
          <a:prstGeom prst="roundRect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 Box 4" descr="Водяные капли"/>
          <p:cNvSpPr txBox="1">
            <a:spLocks noChangeArrowheads="1"/>
          </p:cNvSpPr>
          <p:nvPr/>
        </p:nvSpPr>
        <p:spPr bwMode="auto">
          <a:xfrm>
            <a:off x="1836912" y="576084"/>
            <a:ext cx="727280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 r:embed="rId5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altLang="ru-RU" sz="1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Применение ремонтной холодной органо-минеральной смеси</a:t>
            </a:r>
            <a:endParaRPr lang="ru-RU" altLang="ru-RU" sz="16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2594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DDLS1\Desktop\simple-blue-opera-background-light-4900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9350" y="-43906"/>
            <a:ext cx="9262865" cy="6901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DDLS1\Desktop\Для Усанова холодные АБС\Новая папка\3 Продувка сжатым воздухом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8322" y="1268760"/>
            <a:ext cx="7707355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111118" y="5589240"/>
            <a:ext cx="29217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Продувка сжатым воздухом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99928" y="537865"/>
            <a:ext cx="6912768" cy="396116"/>
          </a:xfrm>
          <a:prstGeom prst="roundRect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1" descr="Для бланков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3598" y="112150"/>
            <a:ext cx="1485900" cy="8953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/>
        </p:spPr>
      </p:pic>
      <p:sp>
        <p:nvSpPr>
          <p:cNvPr id="7" name="Text Box 4" descr="Водяные капли"/>
          <p:cNvSpPr txBox="1">
            <a:spLocks noChangeArrowheads="1"/>
          </p:cNvSpPr>
          <p:nvPr/>
        </p:nvSpPr>
        <p:spPr bwMode="auto">
          <a:xfrm>
            <a:off x="1819908" y="576084"/>
            <a:ext cx="727280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 r:embed="rId5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altLang="ru-RU" sz="1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Применение ремонтной холодной органо-минеральной смеси</a:t>
            </a:r>
            <a:endParaRPr lang="ru-RU" altLang="ru-RU" sz="16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3096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DDLS1\Desktop\simple-blue-opera-background-light-4900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9350" y="-43906"/>
            <a:ext cx="9262865" cy="6901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DDLS1\Desktop\Для Усанова холодные АБС\Новая папка\4 Подгрунтовк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3901" y="1886561"/>
            <a:ext cx="4416191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59832" y="5701898"/>
            <a:ext cx="36501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Подгрунтовка битумной эмульсией</a:t>
            </a:r>
            <a:endParaRPr lang="ru-RU" dirty="0"/>
          </a:p>
        </p:txBody>
      </p:sp>
      <p:pic>
        <p:nvPicPr>
          <p:cNvPr id="4099" name="Picture 3" descr="C:\Users\DDLS1\Desktop\Для Усанова холодные АБС\Новая папка\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6897" y="2420888"/>
            <a:ext cx="3703803" cy="2778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1999928" y="537865"/>
            <a:ext cx="6912768" cy="396116"/>
          </a:xfrm>
          <a:prstGeom prst="roundRect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1" descr="Для бланков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3598" y="112150"/>
            <a:ext cx="1485900" cy="8953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/>
        </p:spPr>
      </p:pic>
      <p:sp>
        <p:nvSpPr>
          <p:cNvPr id="8" name="Text Box 4" descr="Водяные капли"/>
          <p:cNvSpPr txBox="1">
            <a:spLocks noChangeArrowheads="1"/>
          </p:cNvSpPr>
          <p:nvPr/>
        </p:nvSpPr>
        <p:spPr bwMode="auto">
          <a:xfrm>
            <a:off x="1836912" y="537865"/>
            <a:ext cx="727280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 r:embed="rId6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altLang="ru-RU" sz="1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Применение ремонтной холодной органо-минеральной смеси</a:t>
            </a:r>
            <a:endParaRPr lang="ru-RU" altLang="ru-RU" sz="16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3096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Users\DDLS1\Desktop\simple-blue-opera-background-light-4900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9350" y="-43906"/>
            <a:ext cx="9262865" cy="6901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DDLS1\Desktop\Для Усанова холодные АБС\Новая папка\5 Укладка ремонтной смеси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7095" y="1772816"/>
            <a:ext cx="8189809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186812" y="6165304"/>
            <a:ext cx="2770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Укладка ремонтной смеси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99928" y="537865"/>
            <a:ext cx="6912768" cy="396116"/>
          </a:xfrm>
          <a:prstGeom prst="roundRect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1" descr="Для бланков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3598" y="112150"/>
            <a:ext cx="1485900" cy="8953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/>
        </p:spPr>
      </p:pic>
      <p:sp>
        <p:nvSpPr>
          <p:cNvPr id="11" name="Text Box 4" descr="Водяные капли"/>
          <p:cNvSpPr txBox="1">
            <a:spLocks noChangeArrowheads="1"/>
          </p:cNvSpPr>
          <p:nvPr/>
        </p:nvSpPr>
        <p:spPr bwMode="auto">
          <a:xfrm>
            <a:off x="1819908" y="576084"/>
            <a:ext cx="727280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 r:embed="rId5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altLang="ru-RU" sz="1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Применение ремонтной холодной органо-минеральной смеси</a:t>
            </a:r>
            <a:endParaRPr lang="ru-RU" altLang="ru-RU" sz="16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3096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DDLS1\Desktop\simple-blue-opera-background-light-4900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3551" y="-172639"/>
            <a:ext cx="9556256" cy="7116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999928" y="537865"/>
            <a:ext cx="6912768" cy="396116"/>
          </a:xfrm>
          <a:prstGeom prst="roundRect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1" descr="Для бланков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3598" y="112150"/>
            <a:ext cx="1485900" cy="8953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/>
        </p:spPr>
      </p:pic>
      <p:sp>
        <p:nvSpPr>
          <p:cNvPr id="7" name="Text Box 4" descr="Водяные капли"/>
          <p:cNvSpPr txBox="1">
            <a:spLocks noChangeArrowheads="1"/>
          </p:cNvSpPr>
          <p:nvPr/>
        </p:nvSpPr>
        <p:spPr bwMode="auto">
          <a:xfrm>
            <a:off x="1836912" y="566646"/>
            <a:ext cx="727280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 r:embed="rId4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altLang="ru-RU" sz="1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Применение ремонтной холодной органо-минеральной смеси</a:t>
            </a:r>
            <a:endParaRPr lang="ru-RU" altLang="ru-RU" sz="16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902873" y="328247"/>
            <a:ext cx="5824004" cy="727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796978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DDLS1\Desktop\simple-blue-opera-background-light-4900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9350" y="-43906"/>
            <a:ext cx="9262865" cy="6901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DDLS1\Desktop\Для Усанова холодные АБС\Новая папка\6 Разравнивание смеси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196738"/>
            <a:ext cx="5767516" cy="4325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1999928" y="537865"/>
            <a:ext cx="6912768" cy="396116"/>
          </a:xfrm>
          <a:prstGeom prst="roundRect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1" descr="Для бланков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3598" y="112150"/>
            <a:ext cx="1485900" cy="8953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/>
        </p:spPr>
      </p:pic>
      <p:sp>
        <p:nvSpPr>
          <p:cNvPr id="6" name="Прямоугольник 5"/>
          <p:cNvSpPr/>
          <p:nvPr/>
        </p:nvSpPr>
        <p:spPr>
          <a:xfrm>
            <a:off x="3409093" y="5755222"/>
            <a:ext cx="23326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Разравнивание смеси</a:t>
            </a:r>
            <a:endParaRPr lang="ru-RU" dirty="0"/>
          </a:p>
        </p:txBody>
      </p:sp>
      <p:sp>
        <p:nvSpPr>
          <p:cNvPr id="7" name="Text Box 4" descr="Водяные капли"/>
          <p:cNvSpPr txBox="1">
            <a:spLocks noChangeArrowheads="1"/>
          </p:cNvSpPr>
          <p:nvPr/>
        </p:nvSpPr>
        <p:spPr bwMode="auto">
          <a:xfrm>
            <a:off x="1819908" y="576084"/>
            <a:ext cx="727280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 r:embed="rId5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altLang="ru-RU" sz="1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Применение ремонтной холодной органо-минеральной смеси</a:t>
            </a:r>
            <a:endParaRPr lang="ru-RU" altLang="ru-RU" sz="16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3096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DDLS1\Desktop\simple-blue-opera-background-light-4900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9350" y="-43906"/>
            <a:ext cx="9262865" cy="6901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DDLS1\Desktop\Для Усанова холодные АБС\Новая папка\7 Уплотнение виброплитой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7661" y="1124744"/>
            <a:ext cx="6462691" cy="4847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347863" y="6143057"/>
            <a:ext cx="27003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Уплотнение виброплитой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99928" y="537865"/>
            <a:ext cx="6912768" cy="396116"/>
          </a:xfrm>
          <a:prstGeom prst="roundRect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1" descr="Для бланков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3598" y="112150"/>
            <a:ext cx="1485900" cy="8953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/>
        </p:spPr>
      </p:pic>
      <p:sp>
        <p:nvSpPr>
          <p:cNvPr id="7" name="Text Box 4" descr="Водяные капли"/>
          <p:cNvSpPr txBox="1">
            <a:spLocks noChangeArrowheads="1"/>
          </p:cNvSpPr>
          <p:nvPr/>
        </p:nvSpPr>
        <p:spPr bwMode="auto">
          <a:xfrm>
            <a:off x="1836912" y="566646"/>
            <a:ext cx="727280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 r:embed="rId5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altLang="ru-RU" sz="1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Применение ремонтной холодной органо-минеральной смеси</a:t>
            </a:r>
            <a:endParaRPr lang="ru-RU" altLang="ru-RU" sz="16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3096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DDLS1\Desktop\simple-blue-opera-background-light-4900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9350" y="-43906"/>
            <a:ext cx="9262865" cy="6901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DDLS1\Desktop\Для Усанова холодные АБС\Новая папка\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6912" y="1124744"/>
            <a:ext cx="5416357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42060" y="5949280"/>
            <a:ext cx="48060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Участок автомобильной дороги после ремонта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99928" y="537865"/>
            <a:ext cx="6912768" cy="396116"/>
          </a:xfrm>
          <a:prstGeom prst="roundRect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1" descr="Для бланков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3598" y="112150"/>
            <a:ext cx="1485900" cy="8953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/>
        </p:spPr>
      </p:pic>
      <p:sp>
        <p:nvSpPr>
          <p:cNvPr id="7" name="Text Box 4" descr="Водяные капли"/>
          <p:cNvSpPr txBox="1">
            <a:spLocks noChangeArrowheads="1"/>
          </p:cNvSpPr>
          <p:nvPr/>
        </p:nvSpPr>
        <p:spPr bwMode="auto">
          <a:xfrm>
            <a:off x="1836912" y="566646"/>
            <a:ext cx="727280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 r:embed="rId5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altLang="ru-RU" sz="1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Применение ремонтной холодной органо-минеральной смеси</a:t>
            </a:r>
            <a:endParaRPr lang="ru-RU" altLang="ru-RU" sz="16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3787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DDLS1\Desktop\simple-blue-opera-background-light-4900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18865" y="-15380"/>
            <a:ext cx="9262865" cy="6901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999928" y="537865"/>
            <a:ext cx="6912768" cy="396116"/>
          </a:xfrm>
          <a:prstGeom prst="roundRect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1" descr="Для бланков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3598" y="112150"/>
            <a:ext cx="1485900" cy="8953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/>
        </p:spPr>
      </p:pic>
      <p:sp>
        <p:nvSpPr>
          <p:cNvPr id="7" name="Text Box 4" descr="Водяные капли"/>
          <p:cNvSpPr txBox="1">
            <a:spLocks noChangeArrowheads="1"/>
          </p:cNvSpPr>
          <p:nvPr/>
        </p:nvSpPr>
        <p:spPr bwMode="auto">
          <a:xfrm>
            <a:off x="1836912" y="566646"/>
            <a:ext cx="727280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 r:embed="rId4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altLang="ru-RU" sz="1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Применение ремонтной холодной органо-минеральной смеси</a:t>
            </a:r>
            <a:endParaRPr lang="ru-RU" altLang="ru-RU" sz="16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62497" y="3096664"/>
            <a:ext cx="1800200" cy="50405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/>
              <a:t>Минеральный порошок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562497" y="4182786"/>
            <a:ext cx="1800200" cy="50405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Окончательная стоимость</a:t>
            </a:r>
            <a:endParaRPr lang="ru-RU" sz="14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959549" y="1548535"/>
            <a:ext cx="1800200" cy="36004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Щебень</a:t>
            </a:r>
            <a:endParaRPr lang="ru-RU" sz="14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959549" y="2016587"/>
            <a:ext cx="1800200" cy="46805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Песок из отсевов дробления</a:t>
            </a:r>
            <a:endParaRPr lang="ru-RU" sz="14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959549" y="3071197"/>
            <a:ext cx="1800200" cy="41009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Дизельное топливо</a:t>
            </a:r>
            <a:endParaRPr lang="ru-RU" sz="1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962575" y="2575747"/>
            <a:ext cx="1800200" cy="36004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Битум</a:t>
            </a:r>
            <a:endParaRPr lang="ru-RU" sz="14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4959549" y="3578809"/>
            <a:ext cx="1800200" cy="46108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/>
              <a:t>Гелеобразующий модификатор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4959549" y="4160875"/>
            <a:ext cx="1800200" cy="40053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Адгезионная добавка</a:t>
            </a:r>
            <a:endParaRPr lang="ru-RU" sz="14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4962575" y="4688820"/>
            <a:ext cx="1800200" cy="39604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АБЗ</a:t>
            </a:r>
            <a:endParaRPr lang="ru-RU" sz="14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4966742" y="5209483"/>
            <a:ext cx="1800200" cy="39604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Упаковка</a:t>
            </a:r>
            <a:endParaRPr lang="ru-RU" sz="14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4932040" y="5805264"/>
            <a:ext cx="1800200" cy="9418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Окончательная стоимость</a:t>
            </a:r>
            <a:endParaRPr lang="ru-RU" sz="16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1575173" y="1570446"/>
            <a:ext cx="1800200" cy="36004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Щебень</a:t>
            </a:r>
            <a:endParaRPr lang="ru-RU" sz="14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1571650" y="2038498"/>
            <a:ext cx="1800200" cy="46805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Песок из отсевов дробления</a:t>
            </a:r>
            <a:endParaRPr lang="ru-RU" sz="14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1562497" y="2597658"/>
            <a:ext cx="1800200" cy="36004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Битум</a:t>
            </a:r>
            <a:endParaRPr lang="ru-RU" sz="14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1562497" y="3683252"/>
            <a:ext cx="1800200" cy="39604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АБЗ</a:t>
            </a:r>
            <a:endParaRPr lang="ru-RU" sz="1400" dirty="0"/>
          </a:p>
        </p:txBody>
      </p:sp>
      <p:sp>
        <p:nvSpPr>
          <p:cNvPr id="29" name="Text Box 4" descr="Водяные капли"/>
          <p:cNvSpPr txBox="1">
            <a:spLocks noChangeArrowheads="1"/>
          </p:cNvSpPr>
          <p:nvPr/>
        </p:nvSpPr>
        <p:spPr bwMode="auto">
          <a:xfrm>
            <a:off x="-118865" y="905200"/>
            <a:ext cx="922858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 r:embed="rId4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altLang="ru-RU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Структура </a:t>
            </a:r>
            <a:r>
              <a:rPr lang="ru-RU" altLang="ru-RU" sz="1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стоимости</a:t>
            </a:r>
            <a:endParaRPr lang="ru-RU" altLang="ru-RU" sz="1600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1" name="Text Box 4" descr="Водяные капли"/>
          <p:cNvSpPr txBox="1">
            <a:spLocks noChangeArrowheads="1"/>
          </p:cNvSpPr>
          <p:nvPr/>
        </p:nvSpPr>
        <p:spPr bwMode="auto">
          <a:xfrm>
            <a:off x="1628007" y="1153518"/>
            <a:ext cx="1694531" cy="438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 r:embed="rId4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altLang="ru-RU" sz="12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Асфальтобетонная</a:t>
            </a:r>
            <a:r>
              <a:rPr lang="ru-RU" altLang="ru-RU" sz="105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ru-RU" altLang="ru-RU" sz="105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смесь</a:t>
            </a:r>
          </a:p>
        </p:txBody>
      </p:sp>
      <p:sp>
        <p:nvSpPr>
          <p:cNvPr id="32" name="Text Box 4" descr="Водяные капли"/>
          <p:cNvSpPr txBox="1">
            <a:spLocks noChangeArrowheads="1"/>
          </p:cNvSpPr>
          <p:nvPr/>
        </p:nvSpPr>
        <p:spPr bwMode="auto">
          <a:xfrm>
            <a:off x="5038528" y="1234309"/>
            <a:ext cx="1694531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 r:embed="rId4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altLang="ru-RU" sz="12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СХО-П-15</a:t>
            </a:r>
            <a:endParaRPr lang="ru-RU" altLang="ru-RU" sz="1050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724128" y="1772816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+</a:t>
            </a:r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5724128" y="234888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+</a:t>
            </a:r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5724128" y="2852936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+</a:t>
            </a:r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5724128" y="3356992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+</a:t>
            </a:r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5724128" y="3933056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+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5724128" y="4437112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+</a:t>
            </a:r>
            <a:endParaRPr lang="ru-RU" dirty="0"/>
          </a:p>
        </p:txBody>
      </p:sp>
      <p:sp>
        <p:nvSpPr>
          <p:cNvPr id="38" name="TextBox 37"/>
          <p:cNvSpPr txBox="1"/>
          <p:nvPr/>
        </p:nvSpPr>
        <p:spPr>
          <a:xfrm>
            <a:off x="5724128" y="4941168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+</a:t>
            </a:r>
            <a:endParaRPr lang="ru-RU" dirty="0"/>
          </a:p>
        </p:txBody>
      </p:sp>
      <p:sp>
        <p:nvSpPr>
          <p:cNvPr id="39" name="TextBox 38"/>
          <p:cNvSpPr txBox="1"/>
          <p:nvPr/>
        </p:nvSpPr>
        <p:spPr>
          <a:xfrm>
            <a:off x="2339752" y="3933056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=</a:t>
            </a:r>
            <a:endParaRPr lang="ru-RU" dirty="0"/>
          </a:p>
        </p:txBody>
      </p:sp>
      <p:sp>
        <p:nvSpPr>
          <p:cNvPr id="40" name="TextBox 39"/>
          <p:cNvSpPr txBox="1"/>
          <p:nvPr/>
        </p:nvSpPr>
        <p:spPr>
          <a:xfrm>
            <a:off x="5724128" y="5517232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=</a:t>
            </a:r>
            <a:endParaRPr lang="ru-RU" dirty="0"/>
          </a:p>
        </p:txBody>
      </p:sp>
      <p:sp>
        <p:nvSpPr>
          <p:cNvPr id="41" name="TextBox 40"/>
          <p:cNvSpPr txBox="1"/>
          <p:nvPr/>
        </p:nvSpPr>
        <p:spPr>
          <a:xfrm>
            <a:off x="2339752" y="3501008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+</a:t>
            </a:r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2339752" y="2852936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+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2339752" y="234888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+</a:t>
            </a:r>
            <a:endParaRPr lang="ru-RU" dirty="0"/>
          </a:p>
        </p:txBody>
      </p:sp>
      <p:sp>
        <p:nvSpPr>
          <p:cNvPr id="44" name="TextBox 43"/>
          <p:cNvSpPr txBox="1"/>
          <p:nvPr/>
        </p:nvSpPr>
        <p:spPr>
          <a:xfrm>
            <a:off x="2339752" y="184482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+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35732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DDLS1\Desktop\simple-blue-opera-background-light-4900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44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5" descr="C:\Users\DDLS1\Desktop\Для Усанова холодные АБС\Приготовление СХО\Фото1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620688"/>
            <a:ext cx="5904656" cy="4428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4" descr="Водяные капли"/>
          <p:cNvSpPr txBox="1">
            <a:spLocks noChangeArrowheads="1"/>
          </p:cNvSpPr>
          <p:nvPr/>
        </p:nvSpPr>
        <p:spPr bwMode="auto">
          <a:xfrm>
            <a:off x="2627784" y="5517232"/>
            <a:ext cx="4175448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 r:embed="rId4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altLang="ru-RU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Добавка </a:t>
            </a:r>
            <a:r>
              <a:rPr lang="ru-RU" altLang="ru-RU" sz="16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гелеобразующего</a:t>
            </a:r>
            <a:r>
              <a:rPr lang="ru-RU" altLang="ru-RU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модификатора БАГ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altLang="ru-RU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1.5% от массы битума</a:t>
            </a:r>
            <a:endParaRPr lang="ru-RU" altLang="ru-RU" sz="16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99928" y="537865"/>
            <a:ext cx="6912768" cy="396116"/>
          </a:xfrm>
          <a:prstGeom prst="roundRect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 Box 4" descr="Водяные капли"/>
          <p:cNvSpPr txBox="1">
            <a:spLocks noChangeArrowheads="1"/>
          </p:cNvSpPr>
          <p:nvPr/>
        </p:nvSpPr>
        <p:spPr bwMode="auto">
          <a:xfrm>
            <a:off x="1755777" y="559825"/>
            <a:ext cx="727280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 r:embed="rId4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altLang="ru-RU" sz="1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Приготовление ремонтной холодной органо-минеральной смеси</a:t>
            </a:r>
            <a:endParaRPr lang="ru-RU" altLang="ru-RU" sz="16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9340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DDLS1\Desktop\simple-blue-opera-background-light-4900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6286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DDLS1\Desktop\Для Усанова холодные АБС\Приготовление СХО\Фото1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9396" y="1222518"/>
            <a:ext cx="6014317" cy="4510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83768" y="5733256"/>
            <a:ext cx="4911794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Заполнение бункеров инертными материалами</a:t>
            </a:r>
          </a:p>
          <a:p>
            <a:r>
              <a:rPr lang="ru-RU" dirty="0" smtClean="0"/>
              <a:t>щебень фракции 5-15, отсев от дробления</a:t>
            </a:r>
          </a:p>
          <a:p>
            <a:r>
              <a:rPr lang="ru-RU" sz="1400" dirty="0" smtClean="0"/>
              <a:t> </a:t>
            </a:r>
            <a:endParaRPr lang="ru-RU" sz="14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999928" y="537865"/>
            <a:ext cx="6912768" cy="396116"/>
          </a:xfrm>
          <a:prstGeom prst="roundRect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 Box 4" descr="Водяные капли"/>
          <p:cNvSpPr txBox="1">
            <a:spLocks noChangeArrowheads="1"/>
          </p:cNvSpPr>
          <p:nvPr/>
        </p:nvSpPr>
        <p:spPr bwMode="auto">
          <a:xfrm>
            <a:off x="1755777" y="559825"/>
            <a:ext cx="727280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 r:embed="rId4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altLang="ru-RU" sz="1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Приготовление ремонтной холодной органо-минеральной смеси</a:t>
            </a:r>
            <a:endParaRPr lang="ru-RU" altLang="ru-RU" sz="16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840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DDLS1\Desktop\simple-blue-opera-background-light-4900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6286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DDLS1\Desktop\Для Усанова холодные АБС\Приготовление СХО\Фото14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239815"/>
            <a:ext cx="5837826" cy="4378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954790" y="5790753"/>
            <a:ext cx="31362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/>
              <a:t>Подача инертных материалов</a:t>
            </a:r>
          </a:p>
          <a:p>
            <a:pPr algn="ctr"/>
            <a:r>
              <a:rPr lang="ru-RU" dirty="0"/>
              <a:t>щ</a:t>
            </a:r>
            <a:r>
              <a:rPr lang="ru-RU" dirty="0" smtClean="0"/>
              <a:t>ебень 70%, отсев 30%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999928" y="537865"/>
            <a:ext cx="6912768" cy="396116"/>
          </a:xfrm>
          <a:prstGeom prst="roundRect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 Box 4" descr="Водяные капли"/>
          <p:cNvSpPr txBox="1">
            <a:spLocks noChangeArrowheads="1"/>
          </p:cNvSpPr>
          <p:nvPr/>
        </p:nvSpPr>
        <p:spPr bwMode="auto">
          <a:xfrm>
            <a:off x="1755777" y="559825"/>
            <a:ext cx="727280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 r:embed="rId4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altLang="ru-RU" sz="1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Приготовление ремонтной холодной органо-минеральной смеси</a:t>
            </a:r>
            <a:endParaRPr lang="ru-RU" altLang="ru-RU" sz="16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840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DDLS1\Desktop\simple-blue-opera-background-light-4900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5301" y="-43906"/>
            <a:ext cx="9262865" cy="6901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999928" y="537865"/>
            <a:ext cx="6912768" cy="396116"/>
          </a:xfrm>
          <a:prstGeom prst="roundRect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1" descr="Для бланков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3598" y="112150"/>
            <a:ext cx="1485900" cy="8953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/>
        </p:spPr>
      </p:pic>
      <p:sp>
        <p:nvSpPr>
          <p:cNvPr id="7" name="Text Box 4" descr="Водяные капли"/>
          <p:cNvSpPr txBox="1">
            <a:spLocks noChangeArrowheads="1"/>
          </p:cNvSpPr>
          <p:nvPr/>
        </p:nvSpPr>
        <p:spPr bwMode="auto">
          <a:xfrm>
            <a:off x="1836912" y="566646"/>
            <a:ext cx="727280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 r:embed="rId4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altLang="ru-RU" sz="1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Применение ремонтной холодной органо-минеральной смеси</a:t>
            </a:r>
            <a:endParaRPr lang="ru-RU" altLang="ru-RU" sz="16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xmlns="" val="3814352862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84928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DDLS1\Desktop\simple-blue-opera-background-light-4900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18865" y="0"/>
            <a:ext cx="926286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911040" y="5989930"/>
            <a:ext cx="33290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Приготовление холодной смеси</a:t>
            </a:r>
          </a:p>
        </p:txBody>
      </p:sp>
      <p:pic>
        <p:nvPicPr>
          <p:cNvPr id="2054" name="Picture 6" descr="C:\Users\DDLS1\Desktop\Для Усанова холодные АБС\Приготовление СХО\Фото15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64040" y="1268760"/>
            <a:ext cx="6223051" cy="4667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1999928" y="537865"/>
            <a:ext cx="6912768" cy="396116"/>
          </a:xfrm>
          <a:prstGeom prst="roundRect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 Box 4" descr="Водяные капли"/>
          <p:cNvSpPr txBox="1">
            <a:spLocks noChangeArrowheads="1"/>
          </p:cNvSpPr>
          <p:nvPr/>
        </p:nvSpPr>
        <p:spPr bwMode="auto">
          <a:xfrm>
            <a:off x="1755777" y="559825"/>
            <a:ext cx="727280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 r:embed="rId4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altLang="ru-RU" sz="1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Приготовление ремонтной холодной органо-минеральной смеси</a:t>
            </a:r>
            <a:endParaRPr lang="ru-RU" altLang="ru-RU" sz="16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840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DDLS1\Desktop\simple-blue-opera-background-light-4900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9350" y="-43906"/>
            <a:ext cx="9262865" cy="6901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DDLS1\Desktop\Для Усанова холодные АБС\Приготовление СХО\Фото15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3429" y="1243385"/>
            <a:ext cx="6358275" cy="4768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884643" y="6042648"/>
            <a:ext cx="58171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Температура готовой смеси не должна превышать 100 </a:t>
            </a:r>
            <a:r>
              <a:rPr lang="en-US" dirty="0" smtClean="0"/>
              <a:t>⁰C</a:t>
            </a:r>
            <a:endParaRPr lang="ru-RU" dirty="0" smtClean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999928" y="537865"/>
            <a:ext cx="6912768" cy="396116"/>
          </a:xfrm>
          <a:prstGeom prst="roundRect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 Box 4" descr="Водяные капли"/>
          <p:cNvSpPr txBox="1">
            <a:spLocks noChangeArrowheads="1"/>
          </p:cNvSpPr>
          <p:nvPr/>
        </p:nvSpPr>
        <p:spPr bwMode="auto">
          <a:xfrm>
            <a:off x="1755777" y="559825"/>
            <a:ext cx="727280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 r:embed="rId4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altLang="ru-RU" sz="1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Приготовление ремонтной холодной органо-минеральной смеси</a:t>
            </a:r>
            <a:endParaRPr lang="ru-RU" altLang="ru-RU" sz="16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840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C:\Users\DDLS1\Desktop\simple-blue-opera-background-light-4900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9350" y="-43906"/>
            <a:ext cx="9262865" cy="6901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843808" y="5948072"/>
            <a:ext cx="54726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Выгрузка готовой смеси в бурт</a:t>
            </a: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99928" y="1340768"/>
            <a:ext cx="5184576" cy="4520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1999928" y="537865"/>
            <a:ext cx="6912768" cy="396116"/>
          </a:xfrm>
          <a:prstGeom prst="roundRect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 Box 4" descr="Водяные капли"/>
          <p:cNvSpPr txBox="1">
            <a:spLocks noChangeArrowheads="1"/>
          </p:cNvSpPr>
          <p:nvPr/>
        </p:nvSpPr>
        <p:spPr bwMode="auto">
          <a:xfrm>
            <a:off x="1755777" y="559825"/>
            <a:ext cx="727280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 r:embed="rId4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altLang="ru-RU" sz="1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Приготовление ремонтной холодной органо-минеральной смеси</a:t>
            </a:r>
            <a:endParaRPr lang="ru-RU" altLang="ru-RU" sz="16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8987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303</Words>
  <Application>Microsoft Office PowerPoint</Application>
  <PresentationFormat>Экран (4:3)</PresentationFormat>
  <Paragraphs>89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Company>DNS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DDLS1</dc:creator>
  <cp:lastModifiedBy>Glaving</cp:lastModifiedBy>
  <cp:revision>23</cp:revision>
  <dcterms:created xsi:type="dcterms:W3CDTF">2015-06-30T09:48:30Z</dcterms:created>
  <dcterms:modified xsi:type="dcterms:W3CDTF">2015-07-03T10:24:17Z</dcterms:modified>
</cp:coreProperties>
</file>