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75" r:id="rId3"/>
    <p:sldId id="273" r:id="rId4"/>
    <p:sldId id="261" r:id="rId5"/>
    <p:sldId id="274" r:id="rId6"/>
    <p:sldId id="276" r:id="rId7"/>
    <p:sldId id="277" r:id="rId8"/>
    <p:sldId id="278" r:id="rId9"/>
    <p:sldId id="266" r:id="rId10"/>
    <p:sldId id="279" r:id="rId11"/>
    <p:sldId id="280" r:id="rId12"/>
    <p:sldId id="281" r:id="rId13"/>
    <p:sldId id="267" r:id="rId14"/>
    <p:sldId id="282" r:id="rId15"/>
    <p:sldId id="283" r:id="rId16"/>
    <p:sldId id="284" r:id="rId17"/>
    <p:sldId id="287" r:id="rId18"/>
    <p:sldId id="288" r:id="rId19"/>
    <p:sldId id="290" r:id="rId20"/>
    <p:sldId id="270" r:id="rId21"/>
    <p:sldId id="271" r:id="rId22"/>
    <p:sldId id="272" r:id="rId23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3" autoAdjust="0"/>
    <p:restoredTop sz="94660"/>
  </p:normalViewPr>
  <p:slideViewPr>
    <p:cSldViewPr snapToGrid="0">
      <p:cViewPr varScale="1">
        <p:scale>
          <a:sx n="86" d="100"/>
          <a:sy n="86" d="100"/>
        </p:scale>
        <p:origin x="3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75945966734458"/>
          <c:y val="3.4073678260496808E-2"/>
          <c:w val="0.82696516001937903"/>
          <c:h val="0.79293242699505218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В/Ц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2857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Лист1!$A$2:$A$6</c:f>
              <c:numCache>
                <c:formatCode>General</c:formatCode>
                <c:ptCount val="5"/>
                <c:pt idx="0">
                  <c:v>0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</c:numCache>
            </c:numRef>
          </c:xVal>
          <c:yVal>
            <c:numRef>
              <c:f>Лист1!$B$2:$B$6</c:f>
              <c:numCache>
                <c:formatCode>General</c:formatCode>
                <c:ptCount val="5"/>
                <c:pt idx="0">
                  <c:v>0.56999999999999995</c:v>
                </c:pt>
                <c:pt idx="1">
                  <c:v>0.51</c:v>
                </c:pt>
                <c:pt idx="2">
                  <c:v>0.43</c:v>
                </c:pt>
                <c:pt idx="3">
                  <c:v>0.41</c:v>
                </c:pt>
                <c:pt idx="4">
                  <c:v>0.4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BCBF-4609-9E69-22A637D0E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317640"/>
        <c:axId val="123824880"/>
      </c:scatterChart>
      <c:valAx>
        <c:axId val="831764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>
                    <a:solidFill>
                      <a:schemeClr val="tx1"/>
                    </a:solidFill>
                  </a:rPr>
                  <a:t>Содержание добавки, %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824880"/>
        <c:crossesAt val="0.4"/>
        <c:crossBetween val="midCat"/>
      </c:valAx>
      <c:valAx>
        <c:axId val="123824880"/>
        <c:scaling>
          <c:orientation val="minMax"/>
          <c:min val="0.4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 baseline="0">
                    <a:solidFill>
                      <a:schemeClr val="tx1"/>
                    </a:solidFill>
                  </a:rPr>
                  <a:t>В/Ц</a:t>
                </a:r>
              </a:p>
            </c:rich>
          </c:tx>
          <c:layout>
            <c:manualLayout>
              <c:xMode val="edge"/>
              <c:yMode val="edge"/>
              <c:x val="1.9123111374712516E-2"/>
              <c:y val="0.505477319605100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317640"/>
        <c:crosses val="autoZero"/>
        <c:crossBetween val="midCat"/>
        <c:majorUnit val="0.1"/>
        <c:minorUnit val="5.000000000000001E-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24093439812426"/>
          <c:y val="3.0908461944130692E-2"/>
          <c:w val="0.82696516001937903"/>
          <c:h val="0.7929324269950521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Протность БС, кг/м3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solidFill>
                <a:schemeClr val="tx2"/>
              </a:solidFill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>
              <a:contourClr>
                <a:schemeClr val="tx2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60/40</c:v>
                </c:pt>
                <c:pt idx="1">
                  <c:v>50/50</c:v>
                </c:pt>
                <c:pt idx="2">
                  <c:v>40/60</c:v>
                </c:pt>
                <c:pt idx="3">
                  <c:v>30/70</c:v>
                </c:pt>
                <c:pt idx="4">
                  <c:v>20/80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2225</c:v>
                </c:pt>
                <c:pt idx="1">
                  <c:v>2280</c:v>
                </c:pt>
                <c:pt idx="2">
                  <c:v>2365</c:v>
                </c:pt>
                <c:pt idx="3">
                  <c:v>2370</c:v>
                </c:pt>
                <c:pt idx="4">
                  <c:v>2370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85-49E3-84E8-1FA009F17B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3825664"/>
        <c:axId val="123826056"/>
        <c:axId val="0"/>
      </c:bar3DChart>
      <c:catAx>
        <c:axId val="123825664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 dirty="0" smtClean="0">
                    <a:solidFill>
                      <a:schemeClr val="tx1"/>
                    </a:solidFill>
                  </a:rPr>
                  <a:t>Содержание</a:t>
                </a:r>
                <a:r>
                  <a:rPr lang="ru-RU" sz="1600" baseline="0" dirty="0" smtClean="0">
                    <a:solidFill>
                      <a:schemeClr val="tx1"/>
                    </a:solidFill>
                  </a:rPr>
                  <a:t> щебня 20-40 мм и 5-20 мм</a:t>
                </a:r>
                <a:r>
                  <a:rPr lang="ru-RU" sz="1600" dirty="0" smtClean="0">
                    <a:solidFill>
                      <a:schemeClr val="tx1"/>
                    </a:solidFill>
                  </a:rPr>
                  <a:t>, </a:t>
                </a:r>
                <a:r>
                  <a:rPr lang="ru-RU" sz="1600" dirty="0">
                    <a:solidFill>
                      <a:schemeClr val="tx1"/>
                    </a:solidFill>
                  </a:rPr>
                  <a:t>%</a:t>
                </a:r>
              </a:p>
            </c:rich>
          </c:tx>
          <c:layout>
            <c:manualLayout>
              <c:xMode val="edge"/>
              <c:yMode val="edge"/>
              <c:x val="0.16378487306243547"/>
              <c:y val="0.926989674914838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826056"/>
        <c:crossesAt val="0"/>
        <c:auto val="1"/>
        <c:lblAlgn val="ctr"/>
        <c:lblOffset val="100"/>
        <c:noMultiLvlLbl val="0"/>
      </c:catAx>
      <c:valAx>
        <c:axId val="123826056"/>
        <c:scaling>
          <c:orientation val="minMax"/>
          <c:min val="2200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 baseline="0" dirty="0" smtClean="0">
                    <a:solidFill>
                      <a:schemeClr val="tx1"/>
                    </a:solidFill>
                  </a:rPr>
                  <a:t>Плотность БС, кг/м3</a:t>
                </a:r>
                <a:endParaRPr lang="ru-RU" sz="1600" baseline="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2.1437927033365056E-2"/>
              <c:y val="0.182625255335757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3825664"/>
        <c:crosses val="autoZero"/>
        <c:crossBetween val="between"/>
        <c:majorUnit val="50"/>
        <c:minorUnit val="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58408488608583"/>
          <c:y val="3.4073678260496808E-2"/>
          <c:w val="0.78348124713245815"/>
          <c:h val="0.6817723426124265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-10%</c:v>
                </c:pt>
              </c:strCache>
            </c:strRef>
          </c:tx>
          <c:spPr>
            <a:ln w="952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1.69</c:v>
                </c:pt>
                <c:pt idx="2">
                  <c:v>2.02</c:v>
                </c:pt>
                <c:pt idx="3">
                  <c:v>2.5299999999999998</c:v>
                </c:pt>
                <c:pt idx="4">
                  <c:v>3.22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688B-4BE1-98D5-65834154DCD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-20%</c:v>
                </c:pt>
              </c:strCache>
            </c:strRef>
          </c:tx>
          <c:spPr>
            <a:ln w="9525" cap="rnd">
              <a:solidFill>
                <a:srgbClr val="0070C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1.25</c:v>
                </c:pt>
                <c:pt idx="2">
                  <c:v>1.55</c:v>
                </c:pt>
                <c:pt idx="3">
                  <c:v>2.33</c:v>
                </c:pt>
                <c:pt idx="4">
                  <c:v>2.69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688B-4BE1-98D5-65834154DCD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-30%</c:v>
                </c:pt>
              </c:strCache>
            </c:strRef>
          </c:tx>
          <c:spPr>
            <a:ln w="9525" cap="rnd">
              <a:solidFill>
                <a:schemeClr val="tx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tx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Лист1!$D$2:$D$7</c:f>
              <c:numCache>
                <c:formatCode>General</c:formatCode>
                <c:ptCount val="6"/>
                <c:pt idx="0">
                  <c:v>0</c:v>
                </c:pt>
                <c:pt idx="1">
                  <c:v>1.05</c:v>
                </c:pt>
                <c:pt idx="2">
                  <c:v>1.3</c:v>
                </c:pt>
                <c:pt idx="3">
                  <c:v>1.85</c:v>
                </c:pt>
                <c:pt idx="4">
                  <c:v>2.12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688B-4BE1-98D5-65834154DCD2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9525" cap="rnd">
              <a:solidFill>
                <a:schemeClr val="accent1">
                  <a:lumMod val="6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Лист1!$E$2:$E$7</c:f>
              <c:numCache>
                <c:formatCode>General</c:formatCode>
                <c:ptCount val="6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688B-4BE1-98D5-65834154D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301656"/>
        <c:axId val="124302048"/>
      </c:scatterChart>
      <c:valAx>
        <c:axId val="124301656"/>
        <c:scaling>
          <c:orientation val="minMax"/>
          <c:max val="28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Возраст,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сут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44795517809332297"/>
              <c:y val="0.804336267752048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302048"/>
        <c:crossesAt val="0.4"/>
        <c:crossBetween val="midCat"/>
        <c:majorUnit val="7"/>
      </c:valAx>
      <c:valAx>
        <c:axId val="124302048"/>
        <c:scaling>
          <c:orientation val="minMax"/>
          <c:min val="0.4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Прочность при изгибе, МПа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4.1988687333511375E-2"/>
              <c:y val="0.198323731346408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301656"/>
        <c:crosses val="autoZero"/>
        <c:crossBetween val="midCat"/>
        <c:majorUnit val="0.5"/>
        <c:minorUnit val="0.25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76327409834716065"/>
          <c:y val="0.80263403306691283"/>
          <c:w val="0.13186334616153172"/>
          <c:h val="0.194839562412849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68506097986017"/>
          <c:y val="2.6383123714694728E-2"/>
          <c:w val="0.82445460483808741"/>
          <c:h val="0.6817723426124265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-10%</c:v>
                </c:pt>
              </c:strCache>
            </c:strRef>
          </c:tx>
          <c:spPr>
            <a:ln w="952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10.1</c:v>
                </c:pt>
                <c:pt idx="2">
                  <c:v>19.5</c:v>
                </c:pt>
                <c:pt idx="3">
                  <c:v>25.6</c:v>
                </c:pt>
                <c:pt idx="4">
                  <c:v>33.5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CA2-491F-B045-AE47AA5CCD2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-20%</c:v>
                </c:pt>
              </c:strCache>
            </c:strRef>
          </c:tx>
          <c:spPr>
            <a:ln w="9525" cap="rnd">
              <a:solidFill>
                <a:srgbClr val="0070C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7.2</c:v>
                </c:pt>
                <c:pt idx="2">
                  <c:v>13.8</c:v>
                </c:pt>
                <c:pt idx="3">
                  <c:v>19.3</c:v>
                </c:pt>
                <c:pt idx="4">
                  <c:v>26.4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CA2-491F-B045-AE47AA5CCD2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-30%</c:v>
                </c:pt>
              </c:strCache>
            </c:strRef>
          </c:tx>
          <c:spPr>
            <a:ln w="9525" cap="rnd">
              <a:solidFill>
                <a:schemeClr val="tx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tx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Лист1!$D$2:$D$7</c:f>
              <c:numCache>
                <c:formatCode>General</c:formatCode>
                <c:ptCount val="6"/>
                <c:pt idx="0">
                  <c:v>0</c:v>
                </c:pt>
                <c:pt idx="1">
                  <c:v>5.8</c:v>
                </c:pt>
                <c:pt idx="2">
                  <c:v>9.3000000000000007</c:v>
                </c:pt>
                <c:pt idx="3">
                  <c:v>13.7</c:v>
                </c:pt>
                <c:pt idx="4">
                  <c:v>21.1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CA2-491F-B045-AE47AA5CCD2E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9525" cap="rnd">
              <a:solidFill>
                <a:schemeClr val="accent1">
                  <a:lumMod val="6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Лист1!$E$2:$E$7</c:f>
              <c:numCache>
                <c:formatCode>General</c:formatCode>
                <c:ptCount val="6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CA2-491F-B045-AE47AA5CCD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303224"/>
        <c:axId val="124303616"/>
      </c:scatterChart>
      <c:valAx>
        <c:axId val="124303224"/>
        <c:scaling>
          <c:orientation val="minMax"/>
          <c:max val="28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Возраст,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сут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36215124170275015"/>
              <c:y val="0.8094633590602970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303616"/>
        <c:crossesAt val="0.4"/>
        <c:crossBetween val="midCat"/>
        <c:majorUnit val="7"/>
      </c:valAx>
      <c:valAx>
        <c:axId val="124303616"/>
        <c:scaling>
          <c:orientation val="minMax"/>
          <c:max val="35"/>
          <c:min val="0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Прочность на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сжатие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МПа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3.3557511466709863E-2"/>
              <c:y val="0.20345085541683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303224"/>
        <c:crosses val="autoZero"/>
        <c:crossBetween val="midCat"/>
        <c:majorUnit val="5"/>
        <c:minorUnit val="5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14232492611727288"/>
          <c:y val="0.80263403306691283"/>
          <c:w val="0.13186334616153172"/>
          <c:h val="0.194839562412849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36595376420012"/>
          <c:y val="3.0908461944130692E-2"/>
          <c:w val="0.77835403118767543"/>
          <c:h val="0.79293242699505218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В/Ц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accent5">
                  <a:lumMod val="50000"/>
                </a:schemeClr>
              </a:solidFill>
              <a:ln w="28575" cap="rnd">
                <a:solidFill>
                  <a:schemeClr val="accent1">
                    <a:lumMod val="5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Лист1!$A$2:$A$6</c:f>
              <c:numCache>
                <c:formatCode>General</c:formatCode>
                <c:ptCount val="5"/>
                <c:pt idx="0">
                  <c:v>0</c:v>
                </c:pt>
                <c:pt idx="1">
                  <c:v>0.3</c:v>
                </c:pt>
                <c:pt idx="2">
                  <c:v>0.6</c:v>
                </c:pt>
                <c:pt idx="3">
                  <c:v>0.9</c:v>
                </c:pt>
                <c:pt idx="4">
                  <c:v>1.2</c:v>
                </c:pt>
              </c:numCache>
            </c:numRef>
          </c:xVal>
          <c:yVal>
            <c:numRef>
              <c:f>Лист1!$B$2:$B$6</c:f>
              <c:numCache>
                <c:formatCode>General</c:formatCode>
                <c:ptCount val="5"/>
                <c:pt idx="0">
                  <c:v>0.42</c:v>
                </c:pt>
                <c:pt idx="1">
                  <c:v>0.39</c:v>
                </c:pt>
                <c:pt idx="2">
                  <c:v>0.35</c:v>
                </c:pt>
                <c:pt idx="3">
                  <c:v>0.33</c:v>
                </c:pt>
                <c:pt idx="4">
                  <c:v>0.33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0097-47DD-85C5-B3097CBB8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4304400"/>
        <c:axId val="204238264"/>
      </c:scatterChart>
      <c:valAx>
        <c:axId val="124304400"/>
        <c:scaling>
          <c:orientation val="minMax"/>
          <c:max val="1.2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Содержание добавки, %</a:t>
                </a:r>
              </a:p>
            </c:rich>
          </c:tx>
          <c:layout>
            <c:manualLayout>
              <c:xMode val="edge"/>
              <c:yMode val="edge"/>
              <c:x val="0.34386695970653236"/>
              <c:y val="0.914888579401071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4238264"/>
        <c:crosses val="autoZero"/>
        <c:crossBetween val="midCat"/>
        <c:majorUnit val="0.30000000000000004"/>
      </c:valAx>
      <c:valAx>
        <c:axId val="204238264"/>
        <c:scaling>
          <c:orientation val="minMax"/>
          <c:min val="0.30000000000000004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В/Ц</a:t>
                </a:r>
              </a:p>
            </c:rich>
          </c:tx>
          <c:layout>
            <c:manualLayout>
              <c:xMode val="edge"/>
              <c:yMode val="edge"/>
              <c:x val="2.9194017641447083E-3"/>
              <c:y val="0.445338209594144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24304400"/>
        <c:crosses val="autoZero"/>
        <c:crossBetween val="midCat"/>
        <c:majorUnit val="2.0000000000000004E-2"/>
        <c:minorUnit val="2.0000000000000004E-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36595376420015"/>
          <c:y val="3.4073678260496808E-2"/>
          <c:w val="0.77835403118767543"/>
          <c:h val="0.79293242699505218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В/Ц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accent5">
                  <a:lumMod val="50000"/>
                </a:schemeClr>
              </a:solidFill>
              <a:ln w="28575" cap="rnd">
                <a:solidFill>
                  <a:srgbClr val="C0000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Лист1!$A$2:$A$8</c:f>
              <c:numCache>
                <c:formatCode>General</c:formatCode>
                <c:ptCount val="7"/>
                <c:pt idx="0">
                  <c:v>0</c:v>
                </c:pt>
                <c:pt idx="1">
                  <c:v>0.2</c:v>
                </c:pt>
                <c:pt idx="2">
                  <c:v>0.4</c:v>
                </c:pt>
                <c:pt idx="3">
                  <c:v>0.5</c:v>
                </c:pt>
                <c:pt idx="4">
                  <c:v>0.6</c:v>
                </c:pt>
                <c:pt idx="5">
                  <c:v>0.7</c:v>
                </c:pt>
                <c:pt idx="6">
                  <c:v>0.8</c:v>
                </c:pt>
              </c:numCache>
            </c:numRef>
          </c:xVal>
          <c:yVal>
            <c:numRef>
              <c:f>Лист1!$B$2:$B$8</c:f>
              <c:numCache>
                <c:formatCode>General</c:formatCode>
                <c:ptCount val="7"/>
                <c:pt idx="0">
                  <c:v>2.1</c:v>
                </c:pt>
                <c:pt idx="1">
                  <c:v>2.5</c:v>
                </c:pt>
                <c:pt idx="2">
                  <c:v>4.3</c:v>
                </c:pt>
                <c:pt idx="3">
                  <c:v>5.0999999999999996</c:v>
                </c:pt>
                <c:pt idx="4">
                  <c:v>5.9</c:v>
                </c:pt>
                <c:pt idx="5">
                  <c:v>7.3</c:v>
                </c:pt>
                <c:pt idx="6">
                  <c:v>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355-47C0-8368-7561F5D90F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239048"/>
        <c:axId val="204239440"/>
      </c:scatterChart>
      <c:valAx>
        <c:axId val="204239048"/>
        <c:scaling>
          <c:orientation val="minMax"/>
          <c:max val="0.8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Содержание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добавки, %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4239440"/>
        <c:crosses val="autoZero"/>
        <c:crossBetween val="midCat"/>
        <c:majorUnit val="0.2"/>
      </c:valAx>
      <c:valAx>
        <c:axId val="204239440"/>
        <c:scaling>
          <c:orientation val="minMax"/>
          <c:min val="2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Содержание воздуха, %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4.644139925685304E-2"/>
              <c:y val="0.116344628752525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4239048"/>
        <c:crosses val="autoZero"/>
        <c:crossBetween val="midCat"/>
        <c:majorUnit val="1"/>
        <c:min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22401128049409"/>
          <c:y val="2.6383123714694728E-2"/>
          <c:w val="0.80034348679594003"/>
          <c:h val="0.68177234261242659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-10%</c:v>
                </c:pt>
              </c:strCache>
            </c:strRef>
          </c:tx>
          <c:spPr>
            <a:ln w="952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13.5</c:v>
                </c:pt>
                <c:pt idx="2">
                  <c:v>36.6</c:v>
                </c:pt>
                <c:pt idx="3">
                  <c:v>45.7</c:v>
                </c:pt>
                <c:pt idx="4">
                  <c:v>57.7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F4F3-4EA0-86BF-07A05563A7F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-20%</c:v>
                </c:pt>
              </c:strCache>
            </c:strRef>
          </c:tx>
          <c:spPr>
            <a:ln w="9525" cap="rnd">
              <a:solidFill>
                <a:srgbClr val="0070C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12.4</c:v>
                </c:pt>
                <c:pt idx="2">
                  <c:v>28</c:v>
                </c:pt>
                <c:pt idx="3">
                  <c:v>37.6</c:v>
                </c:pt>
                <c:pt idx="4">
                  <c:v>48.9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F4F3-4EA0-86BF-07A05563A7F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-30%</c:v>
                </c:pt>
              </c:strCache>
            </c:strRef>
          </c:tx>
          <c:spPr>
            <a:ln w="9525" cap="rnd">
              <a:solidFill>
                <a:schemeClr val="tx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tx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Лист1!$D$2:$D$7</c:f>
              <c:numCache>
                <c:formatCode>General</c:formatCode>
                <c:ptCount val="6"/>
                <c:pt idx="0">
                  <c:v>0</c:v>
                </c:pt>
                <c:pt idx="1">
                  <c:v>8.8000000000000007</c:v>
                </c:pt>
                <c:pt idx="2">
                  <c:v>19.3</c:v>
                </c:pt>
                <c:pt idx="3">
                  <c:v>27.7</c:v>
                </c:pt>
                <c:pt idx="4">
                  <c:v>34.700000000000003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F4F3-4EA0-86BF-07A05563A7F5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9525" cap="rnd">
              <a:solidFill>
                <a:schemeClr val="accent1">
                  <a:lumMod val="6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Лист1!$E$2:$E$7</c:f>
              <c:numCache>
                <c:formatCode>General</c:formatCode>
                <c:ptCount val="6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4F3-4EA0-86BF-07A05563A7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240224"/>
        <c:axId val="204240616"/>
      </c:scatterChart>
      <c:valAx>
        <c:axId val="204240224"/>
        <c:scaling>
          <c:orientation val="minMax"/>
          <c:max val="28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Возраст,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сут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44795517809332297"/>
              <c:y val="0.804336267752048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4240616"/>
        <c:crossesAt val="0.4"/>
        <c:crossBetween val="midCat"/>
        <c:majorUnit val="7"/>
      </c:valAx>
      <c:valAx>
        <c:axId val="204240616"/>
        <c:scaling>
          <c:orientation val="minMax"/>
          <c:min val="0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Прочность</a:t>
                </a:r>
                <a:r>
                  <a:rPr lang="en-US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на сжатие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МПа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2.3018561166075931E-2"/>
              <c:y val="0.20345085541683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4240224"/>
        <c:crosses val="autoZero"/>
        <c:crossBetween val="midCat"/>
        <c:majorUnit val="10"/>
        <c:minorUnit val="5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18152404175216774"/>
          <c:y val="0.80263403306691283"/>
          <c:w val="0.13186334616153172"/>
          <c:h val="0.194839562412849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04990455318879"/>
          <c:y val="2.6383123714694728E-2"/>
          <c:w val="0.80908978567891676"/>
          <c:h val="0.67342450072968008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-10%</c:v>
                </c:pt>
              </c:strCache>
            </c:strRef>
          </c:tx>
          <c:spPr>
            <a:ln w="952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1.2</c:v>
                </c:pt>
                <c:pt idx="2">
                  <c:v>4</c:v>
                </c:pt>
                <c:pt idx="3">
                  <c:v>6.92</c:v>
                </c:pt>
                <c:pt idx="4">
                  <c:v>8.6300000000000008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B5B-454F-A550-A690B13A985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-20%</c:v>
                </c:pt>
              </c:strCache>
            </c:strRef>
          </c:tx>
          <c:spPr>
            <a:ln w="9525" cap="rnd">
              <a:solidFill>
                <a:srgbClr val="0070C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rgbClr val="0070C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1.4</c:v>
                </c:pt>
                <c:pt idx="2">
                  <c:v>2.75</c:v>
                </c:pt>
                <c:pt idx="3">
                  <c:v>4.55</c:v>
                </c:pt>
                <c:pt idx="4">
                  <c:v>5.96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B5B-454F-A550-A690B13A985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-30%</c:v>
                </c:pt>
              </c:strCache>
            </c:strRef>
          </c:tx>
          <c:spPr>
            <a:ln w="9525" cap="rnd">
              <a:solidFill>
                <a:schemeClr val="tx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tx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Лист1!$D$2:$D$7</c:f>
              <c:numCache>
                <c:formatCode>General</c:formatCode>
                <c:ptCount val="6"/>
                <c:pt idx="0">
                  <c:v>0</c:v>
                </c:pt>
                <c:pt idx="1">
                  <c:v>1.2</c:v>
                </c:pt>
                <c:pt idx="2">
                  <c:v>2.04</c:v>
                </c:pt>
                <c:pt idx="3">
                  <c:v>3.44</c:v>
                </c:pt>
                <c:pt idx="4">
                  <c:v>4.5199999999999996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3B5B-454F-A550-A690B13A985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9525" cap="rnd">
              <a:solidFill>
                <a:schemeClr val="accent1">
                  <a:lumMod val="60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9525" cap="rnd">
                <a:solidFill>
                  <a:schemeClr val="accent1">
                    <a:lumMod val="60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7</c:v>
                </c:pt>
                <c:pt idx="4">
                  <c:v>28</c:v>
                </c:pt>
              </c:numCache>
            </c:numRef>
          </c:xVal>
          <c:yVal>
            <c:numRef>
              <c:f>Лист1!$E$2:$E$7</c:f>
              <c:numCache>
                <c:formatCode>General</c:formatCode>
                <c:ptCount val="6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3B5B-454F-A550-A690B13A98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4241400"/>
        <c:axId val="204241792"/>
      </c:scatterChart>
      <c:valAx>
        <c:axId val="204241400"/>
        <c:scaling>
          <c:orientation val="minMax"/>
          <c:max val="28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Возраст,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сут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36215121298249459"/>
              <c:y val="0.78126435686493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4241792"/>
        <c:crosses val="autoZero"/>
        <c:crossBetween val="midCat"/>
        <c:majorUnit val="7"/>
      </c:valAx>
      <c:valAx>
        <c:axId val="204241792"/>
        <c:scaling>
          <c:orientation val="minMax"/>
          <c:max val="9"/>
          <c:min val="0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Прочность при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изгибе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МПа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7751589754312156E-2"/>
              <c:y val="0.152179942334352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4241400"/>
        <c:crosses val="autoZero"/>
        <c:crossBetween val="midCat"/>
        <c:majorUnit val="1"/>
        <c:minorUnit val="0.5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78811205496569092"/>
          <c:y val="0.80263403306691283"/>
          <c:w val="0.13186334616153172"/>
          <c:h val="0.194839562412849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36595376420015"/>
          <c:y val="3.4073678260496808E-2"/>
          <c:w val="0.77835403118767543"/>
          <c:h val="0.59886173144354993"/>
        </c:manualLayout>
      </c:layout>
      <c:scatterChart>
        <c:scatterStyle val="smoothMarker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песок к-р "Бестужевский"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solidFill>
                <a:schemeClr val="accent5">
                  <a:lumMod val="50000"/>
                </a:schemeClr>
              </a:solidFill>
              <a:ln w="28575" cap="rnd">
                <a:solidFill>
                  <a:srgbClr val="C0000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Лист1!$A$2:$A$13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18</c:v>
                </c:pt>
                <c:pt idx="9">
                  <c:v>22</c:v>
                </c:pt>
                <c:pt idx="10">
                  <c:v>26</c:v>
                </c:pt>
                <c:pt idx="11">
                  <c:v>30</c:v>
                </c:pt>
              </c:numCache>
            </c:numRef>
          </c:xVal>
          <c:yVal>
            <c:numRef>
              <c:f>Лист1!$B$2:$B$13</c:f>
              <c:numCache>
                <c:formatCode>General</c:formatCode>
                <c:ptCount val="12"/>
                <c:pt idx="0">
                  <c:v>0</c:v>
                </c:pt>
                <c:pt idx="1">
                  <c:v>6.0000000000000001E-3</c:v>
                </c:pt>
                <c:pt idx="2">
                  <c:v>2.7E-2</c:v>
                </c:pt>
                <c:pt idx="3">
                  <c:v>4.4999999999999998E-2</c:v>
                </c:pt>
                <c:pt idx="4">
                  <c:v>5.2999999999999999E-2</c:v>
                </c:pt>
                <c:pt idx="5">
                  <c:v>6.0999999999999999E-2</c:v>
                </c:pt>
                <c:pt idx="6">
                  <c:v>6.3E-2</c:v>
                </c:pt>
                <c:pt idx="7">
                  <c:v>6.8000000000000005E-2</c:v>
                </c:pt>
                <c:pt idx="8">
                  <c:v>7.0000000000000007E-2</c:v>
                </c:pt>
                <c:pt idx="9">
                  <c:v>7.0999999999999994E-2</c:v>
                </c:pt>
                <c:pt idx="10">
                  <c:v>7.4999999999999997E-2</c:v>
                </c:pt>
                <c:pt idx="11">
                  <c:v>7.5999999999999998E-2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599-4622-BCAB-6BD358A91A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щебень из гравия "Белоглазово"</c:v>
                </c:pt>
              </c:strCache>
            </c:strRef>
          </c:tx>
          <c:spPr>
            <a:ln w="28575" cap="rnd">
              <a:solidFill>
                <a:srgbClr val="00206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28575" cap="rnd">
                <a:solidFill>
                  <a:srgbClr val="002060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Лист1!$A$2:$A$13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18</c:v>
                </c:pt>
                <c:pt idx="9">
                  <c:v>22</c:v>
                </c:pt>
                <c:pt idx="10">
                  <c:v>26</c:v>
                </c:pt>
                <c:pt idx="11">
                  <c:v>30</c:v>
                </c:pt>
              </c:numCache>
            </c:numRef>
          </c:xVal>
          <c:yVal>
            <c:numRef>
              <c:f>Лист1!$C$2:$C$13</c:f>
              <c:numCache>
                <c:formatCode>General</c:formatCode>
                <c:ptCount val="12"/>
                <c:pt idx="0">
                  <c:v>0</c:v>
                </c:pt>
                <c:pt idx="1">
                  <c:v>3.0000000000000001E-3</c:v>
                </c:pt>
                <c:pt idx="2">
                  <c:v>1.2E-2</c:v>
                </c:pt>
                <c:pt idx="3">
                  <c:v>1.4999999999999999E-2</c:v>
                </c:pt>
                <c:pt idx="4">
                  <c:v>1.9E-2</c:v>
                </c:pt>
                <c:pt idx="5">
                  <c:v>2.7E-2</c:v>
                </c:pt>
                <c:pt idx="6">
                  <c:v>2.9000000000000001E-2</c:v>
                </c:pt>
                <c:pt idx="7">
                  <c:v>3.3000000000000002E-2</c:v>
                </c:pt>
                <c:pt idx="8">
                  <c:v>3.5000000000000003E-2</c:v>
                </c:pt>
                <c:pt idx="9">
                  <c:v>3.6999999999999998E-2</c:v>
                </c:pt>
                <c:pt idx="10">
                  <c:v>0.04</c:v>
                </c:pt>
                <c:pt idx="11">
                  <c:v>4.2999999999999997E-2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C599-4622-BCAB-6BD358A91A1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щебень мр "Буготакское"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28575" cap="rnd">
                <a:solidFill>
                  <a:schemeClr val="tx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Лист1!$A$2:$A$13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18</c:v>
                </c:pt>
                <c:pt idx="9">
                  <c:v>22</c:v>
                </c:pt>
                <c:pt idx="10">
                  <c:v>26</c:v>
                </c:pt>
                <c:pt idx="11">
                  <c:v>30</c:v>
                </c:pt>
              </c:numCache>
            </c:numRef>
          </c:xVal>
          <c:yVal>
            <c:numRef>
              <c:f>Лист1!$D$2:$D$13</c:f>
              <c:numCache>
                <c:formatCode>General</c:formatCode>
                <c:ptCount val="12"/>
                <c:pt idx="0">
                  <c:v>0</c:v>
                </c:pt>
                <c:pt idx="1">
                  <c:v>1.2E-2</c:v>
                </c:pt>
                <c:pt idx="2">
                  <c:v>1.9E-2</c:v>
                </c:pt>
                <c:pt idx="3">
                  <c:v>2.4E-2</c:v>
                </c:pt>
                <c:pt idx="4">
                  <c:v>3.1E-2</c:v>
                </c:pt>
                <c:pt idx="5">
                  <c:v>3.5000000000000003E-2</c:v>
                </c:pt>
                <c:pt idx="6">
                  <c:v>3.5000000000000003E-2</c:v>
                </c:pt>
                <c:pt idx="7">
                  <c:v>3.7999999999999999E-2</c:v>
                </c:pt>
                <c:pt idx="8">
                  <c:v>4.2999999999999997E-2</c:v>
                </c:pt>
                <c:pt idx="9">
                  <c:v>4.7E-2</c:v>
                </c:pt>
                <c:pt idx="10">
                  <c:v>5.8000000000000003E-2</c:v>
                </c:pt>
                <c:pt idx="11">
                  <c:v>6.2E-2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C599-4622-BCAB-6BD358A91A1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щебень к-р "Усть-Таловский"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 w="28575" cap="rnd">
                <a:solidFill>
                  <a:schemeClr val="accent1">
                    <a:lumMod val="75000"/>
                  </a:schemeClr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marker>
          <c:xVal>
            <c:numRef>
              <c:f>Лист1!$A$2:$A$13</c:f>
              <c:numCache>
                <c:formatCode>General</c:formatCode>
                <c:ptCount val="12"/>
                <c:pt idx="0">
                  <c:v>0</c:v>
                </c:pt>
                <c:pt idx="1">
                  <c:v>2</c:v>
                </c:pt>
                <c:pt idx="2">
                  <c:v>4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12</c:v>
                </c:pt>
                <c:pt idx="7">
                  <c:v>14</c:v>
                </c:pt>
                <c:pt idx="8">
                  <c:v>18</c:v>
                </c:pt>
                <c:pt idx="9">
                  <c:v>22</c:v>
                </c:pt>
                <c:pt idx="10">
                  <c:v>26</c:v>
                </c:pt>
                <c:pt idx="11">
                  <c:v>30</c:v>
                </c:pt>
              </c:numCache>
            </c:numRef>
          </c:xVal>
          <c:yVal>
            <c:numRef>
              <c:f>Лист1!$E$2:$E$13</c:f>
              <c:numCache>
                <c:formatCode>General</c:formatCode>
                <c:ptCount val="12"/>
                <c:pt idx="0">
                  <c:v>0</c:v>
                </c:pt>
                <c:pt idx="1">
                  <c:v>1.7999999999999999E-2</c:v>
                </c:pt>
                <c:pt idx="2">
                  <c:v>2.1000000000000001E-2</c:v>
                </c:pt>
                <c:pt idx="3">
                  <c:v>2.8000000000000001E-2</c:v>
                </c:pt>
                <c:pt idx="4">
                  <c:v>0.03</c:v>
                </c:pt>
                <c:pt idx="5">
                  <c:v>3.1E-2</c:v>
                </c:pt>
                <c:pt idx="6">
                  <c:v>3.3000000000000002E-2</c:v>
                </c:pt>
                <c:pt idx="7">
                  <c:v>3.5000000000000003E-2</c:v>
                </c:pt>
                <c:pt idx="8">
                  <c:v>3.7999999999999999E-2</c:v>
                </c:pt>
                <c:pt idx="9">
                  <c:v>4.2000000000000003E-2</c:v>
                </c:pt>
                <c:pt idx="10">
                  <c:v>4.4999999999999998E-2</c:v>
                </c:pt>
                <c:pt idx="11">
                  <c:v>0.05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C599-4622-BCAB-6BD358A91A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110640"/>
        <c:axId val="205111032"/>
      </c:scatterChart>
      <c:valAx>
        <c:axId val="205110640"/>
        <c:scaling>
          <c:orientation val="minMax"/>
          <c:max val="30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Возраст, сут</a:t>
                </a: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sz="1600" b="1" baseline="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5111032"/>
        <c:crosses val="autoZero"/>
        <c:crossBetween val="midCat"/>
        <c:majorUnit val="5"/>
        <c:minorUnit val="5"/>
      </c:valAx>
      <c:valAx>
        <c:axId val="205111032"/>
        <c:scaling>
          <c:orientation val="minMax"/>
          <c:max val="0.1"/>
          <c:min val="0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2">
                  <a:lumMod val="7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ru-RU" sz="1600" b="1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Усадка, %</a:t>
                </a:r>
                <a:endParaRPr lang="ru-RU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2.5608050700860818E-2"/>
              <c:y val="0.24365298041691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in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05110640"/>
        <c:crosses val="autoZero"/>
        <c:crossBetween val="midCat"/>
        <c:majorUnit val="2.0000000000000004E-2"/>
        <c:minorUnit val="2.0000000000000004E-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1.7659239778116916E-3"/>
          <c:y val="0.76705924695388195"/>
          <c:w val="0.67765643639421858"/>
          <c:h val="0.202721139307398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47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16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826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086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195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20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230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682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94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59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94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DCD5A-6D85-4F05-9CB9-20F68127D9D1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22411-DD19-4841-AEB9-41FA287FCD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70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59" b="31897"/>
          <a:stretch/>
        </p:blipFill>
        <p:spPr>
          <a:xfrm>
            <a:off x="0" y="-337897"/>
            <a:ext cx="12192000" cy="71958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0608" y="0"/>
            <a:ext cx="9531435" cy="180351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подбора состава бетона для оснований и покрытий автомобильных дорог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0146" y="5845574"/>
            <a:ext cx="9195852" cy="80747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Дорогобид Дмитрий Николаевич, 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к. т. н, старший научный сотрудник ООО «Сибцентр»</a:t>
            </a:r>
            <a:endParaRPr lang="ru-RU" sz="2000" dirty="0">
              <a:solidFill>
                <a:schemeClr val="bg1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954307" y="5938551"/>
            <a:ext cx="528320" cy="621520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39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157655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основания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965809098"/>
              </p:ext>
            </p:extLst>
          </p:nvPr>
        </p:nvGraphicFramePr>
        <p:xfrm>
          <a:off x="362608" y="1651741"/>
          <a:ext cx="5486398" cy="401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6953" y="832147"/>
            <a:ext cx="8297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Определение оптимального содержания фракций крупного заполнителя 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912" y="1240280"/>
            <a:ext cx="4376800" cy="25727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383" y="3099261"/>
            <a:ext cx="3598258" cy="239379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009861" y="6010219"/>
            <a:ext cx="4185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щ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ебень фр. 20-40 – 40%;  </a:t>
            </a:r>
          </a:p>
          <a:p>
            <a:pPr marL="285750" indent="-285750">
              <a:buFontTx/>
              <a:buChar char="-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щебень из гравия 5-20 мм – 60% </a:t>
            </a:r>
            <a:endParaRPr lang="ru-RU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601" y="3373436"/>
            <a:ext cx="3515711" cy="263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92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157655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основания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75588" y="787541"/>
            <a:ext cx="113224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3. С учетом эффективности добавки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Полипласт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корректируем расчетный расход воды.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Приготавливаем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равноподвижные составы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бетонных смесей с различным содержанием цемента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6" r="32731" b="4284"/>
          <a:stretch/>
        </p:blipFill>
        <p:spPr>
          <a:xfrm>
            <a:off x="643692" y="2069493"/>
            <a:ext cx="3545706" cy="435617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438" y="2221374"/>
            <a:ext cx="3552575" cy="41841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9" t="2837" r="3388" b="2620"/>
          <a:stretch/>
        </p:blipFill>
        <p:spPr>
          <a:xfrm>
            <a:off x="5885816" y="4421924"/>
            <a:ext cx="1592318" cy="162481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775" y="3837904"/>
            <a:ext cx="1168041" cy="116804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469213" y="1960759"/>
            <a:ext cx="40622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Осадка конуса БС – 2 см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69167" y="2314767"/>
            <a:ext cx="3066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Плотность БС – 2365 кг/м</a:t>
            </a:r>
            <a:r>
              <a:rPr lang="ru-RU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32687" y="2723521"/>
            <a:ext cx="3704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Образцы балки 150×150×600 мм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32687" y="3101258"/>
            <a:ext cx="3606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Образцы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кубы 150×150×150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мм</a:t>
            </a:r>
          </a:p>
        </p:txBody>
      </p:sp>
    </p:spTree>
    <p:extLst>
      <p:ext uri="{BB962C8B-B14F-4D97-AF65-F5344CB8AC3E}">
        <p14:creationId xmlns:p14="http://schemas.microsoft.com/office/powerpoint/2010/main" val="190876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157655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основания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749234743"/>
              </p:ext>
            </p:extLst>
          </p:nvPr>
        </p:nvGraphicFramePr>
        <p:xfrm>
          <a:off x="48832" y="1238533"/>
          <a:ext cx="6025268" cy="495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9"/>
          <a:stretch/>
        </p:blipFill>
        <p:spPr>
          <a:xfrm>
            <a:off x="8024287" y="1087742"/>
            <a:ext cx="4167713" cy="4254966"/>
          </a:xfrm>
          <a:prstGeom prst="rect">
            <a:avLst/>
          </a:prstGeom>
        </p:spPr>
      </p:pic>
      <p:pic>
        <p:nvPicPr>
          <p:cNvPr id="1026" name="Picture 2" descr="https://apollo-frankfurt.akamaized.net/v1/files/gj74xsvxbdmu3-KZ/image;s=644x46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83" y="1402308"/>
            <a:ext cx="1608237" cy="214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578" y="4307208"/>
            <a:ext cx="2865304" cy="214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456495" y="6145313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361162681"/>
              </p:ext>
            </p:extLst>
          </p:nvPr>
        </p:nvGraphicFramePr>
        <p:xfrm>
          <a:off x="129960" y="928925"/>
          <a:ext cx="5624454" cy="495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234783" y="406541"/>
            <a:ext cx="5785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основания 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9" t="2803" r="14918" b="9039"/>
          <a:stretch/>
        </p:blipFill>
        <p:spPr>
          <a:xfrm>
            <a:off x="8015239" y="824410"/>
            <a:ext cx="4067504" cy="56339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565" y="1775271"/>
            <a:ext cx="2955609" cy="196869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170876" y="4752585"/>
            <a:ext cx="414498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 БС на 1 м</a:t>
            </a:r>
            <a:r>
              <a:rPr lang="ru-RU" b="1" u="sng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Цемент – 262 кг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Песок – 851 кг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Щебень 20-40 – 473 кг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Щебень из гравия 5-20 – 689 кг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Вода  - 113 л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Полипласт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СП-1 – 0,5%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64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157655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покрытия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2976440076"/>
              </p:ext>
            </p:extLst>
          </p:nvPr>
        </p:nvGraphicFramePr>
        <p:xfrm>
          <a:off x="375589" y="1894073"/>
          <a:ext cx="5486398" cy="401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556953" y="961569"/>
            <a:ext cx="543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1.Водоредуцирующая способность добавки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Rheobuild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796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равноподвижных смесях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9564" y="6192609"/>
            <a:ext cx="4024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дозировка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Rheobuild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796 – 0,9 %</a:t>
            </a:r>
            <a:endParaRPr lang="ru-RU" b="1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972177509"/>
              </p:ext>
            </p:extLst>
          </p:nvPr>
        </p:nvGraphicFramePr>
        <p:xfrm>
          <a:off x="6188083" y="1884899"/>
          <a:ext cx="5486398" cy="401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096000" y="99297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Содержание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оздуха в БС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добавкой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Master Air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125  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056564" y="6192609"/>
            <a:ext cx="4015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- дозировка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Master Air 125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0,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6664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361980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покрытия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89" y="2460022"/>
            <a:ext cx="2230816" cy="32067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394" y="2090430"/>
            <a:ext cx="2165209" cy="433523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275864" y="2467095"/>
            <a:ext cx="4410887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Осадка конуса БС –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см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Содержание воздуха – 5,9%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Плотность бетонной смеси – 2478 кг/м</a:t>
            </a:r>
            <a:r>
              <a:rPr lang="ru-RU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Водоотделение – 0,01 %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Раствороотделение – 0,2 %</a:t>
            </a:r>
          </a:p>
          <a:p>
            <a:endParaRPr lang="ru-RU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75864" y="5297487"/>
            <a:ext cx="2813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балки 100×100×400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мм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275864" y="4814819"/>
            <a:ext cx="2714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кубы 100×100×100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мм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90763" y="1803924"/>
            <a:ext cx="111963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Приготавливаем равноподвижные составы бетонных смесей с различным содержанием цемента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75864" y="435462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Изготавливаем контрольные образцы: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90763" y="1287673"/>
            <a:ext cx="10484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С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учетом эффективности добавки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Rheobuild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796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корректируем расчетный расход 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02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236482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покрытия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53935758"/>
              </p:ext>
            </p:extLst>
          </p:nvPr>
        </p:nvGraphicFramePr>
        <p:xfrm>
          <a:off x="202111" y="918619"/>
          <a:ext cx="6025268" cy="495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11051442"/>
              </p:ext>
            </p:extLst>
          </p:nvPr>
        </p:nvGraphicFramePr>
        <p:xfrm>
          <a:off x="6195848" y="898634"/>
          <a:ext cx="5785945" cy="5084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239407" y="482667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Состав БС на 1 м</a:t>
            </a:r>
            <a:r>
              <a:rPr lang="ru-RU" b="1" u="sng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Цемент 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480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кг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Песок 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638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кг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Щебень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5-20 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638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кг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Вода  -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159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Rheobuild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796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0,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%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Master Air 125 – 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,6 %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72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3" y="198573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показателей долговечности бетона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336162" y="1219990"/>
            <a:ext cx="65020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Бетон основания: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метод испытания – первый базовый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условия замораживания – минус 18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º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С, среда воздушная;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количество циклов («замораживание/оттаивание») – 50;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фактическая марка по морозостойкости –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6162" y="3537686"/>
            <a:ext cx="77317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Бетон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покрытия: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метод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испытания 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третий ускоренный;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условия замораживания – минус 50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º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С, в 5-% растворе соли;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количество циклов («замораживание/оттаивание») –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фактическая марка по морозостойкости –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baseline="-25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200.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86021" y="850711"/>
            <a:ext cx="24041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Морозостойкость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7" r="22172" b="4975"/>
          <a:stretch/>
        </p:blipFill>
        <p:spPr>
          <a:xfrm>
            <a:off x="7683570" y="948130"/>
            <a:ext cx="3804539" cy="555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98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3" y="198573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показателей долговечности бетона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684255" y="803415"/>
            <a:ext cx="70115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Реакционная способность заполнителей – ГОСТ 8269.0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4675566"/>
              </p:ext>
            </p:extLst>
          </p:nvPr>
        </p:nvGraphicFramePr>
        <p:xfrm>
          <a:off x="-113201" y="1229598"/>
          <a:ext cx="6734718" cy="5429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58" r="24055"/>
          <a:stretch/>
        </p:blipFill>
        <p:spPr>
          <a:xfrm>
            <a:off x="9695793" y="1958967"/>
            <a:ext cx="2380593" cy="4762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579" y="1473524"/>
            <a:ext cx="3174124" cy="144422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115835" y="5339869"/>
            <a:ext cx="44932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Испытание в 1М растворе </a:t>
            </a:r>
            <a:r>
              <a:rPr lang="en-US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NaOH</a:t>
            </a:r>
            <a:r>
              <a:rPr lang="en-US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течении 30 суток с измерением длины образцов.    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558455" y="2979309"/>
            <a:ext cx="3252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Балочки размером 25×25×254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мм</a:t>
            </a:r>
            <a:r>
              <a:rPr lang="en-US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ц/п раствора нормальной консистенции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923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82722" y="492744"/>
            <a:ext cx="9517039" cy="39188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Технология изготовления бетонной смеси </a:t>
            </a:r>
            <a:b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ГОСТ 7473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kumimoji="0" lang="ru-RU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082722" y="757408"/>
            <a:ext cx="100129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Основные операции: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транспортирование и складирование исходных материалов;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подача исходных материалов в расходные бункеры;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дозирование исходных материалов;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перемешивание бетонной смеси;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разгрузка бетонной смеси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автосамосвал и транспортирование к месту укладки.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82722" y="2860750"/>
            <a:ext cx="98639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Контроль технологических показателей: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правильность транспортировки, складирования и хранения исходных материалов;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степень наполнения расходных бункеров;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температура исходных материалов;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плотность раствора химических добавок;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погрешность дозирования материалов;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длительность перемешивания;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длительность транспортирования бетонной смеси.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82721" y="5528248"/>
            <a:ext cx="10917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Контроль качества материалов: качество исходных материалов, параметры бетонной смеси,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                                         показатели затвердевшего бетона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17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20011" y="6164319"/>
            <a:ext cx="457905" cy="525934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169291"/>
              </p:ext>
            </p:extLst>
          </p:nvPr>
        </p:nvGraphicFramePr>
        <p:xfrm>
          <a:off x="1939162" y="1277012"/>
          <a:ext cx="8206768" cy="499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1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7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Основание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Покрытие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459">
                <a:tc gridSpan="3"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Проектные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характеристики бетона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45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 прочности на сжатие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В20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В35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5457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Класс по прочности на растяжение при изгибе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en-US" sz="1800" b="0" baseline="-2500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en-US" sz="1800" b="0" baseline="-25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640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морозостойкости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800" b="0" baseline="-25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800" b="0" baseline="-25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0760">
                <a:tc gridSpan="3"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 бетонной смеси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367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 удобоукладываемости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П1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П1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2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Объем вовлеченного воздуха, %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норм.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5 - 7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0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В/Ц, не более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0,90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0,45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0760">
                <a:tc>
                  <a:txBody>
                    <a:bodyPr/>
                    <a:lstStyle/>
                    <a:p>
                      <a:pPr algn="l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Водоотделение, %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0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Раствороотделение, % не более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1288335" y="367935"/>
            <a:ext cx="9144000" cy="66278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Технические требования </a:t>
            </a:r>
            <a:b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(СП 34.13330.2012, ГОСТ 26633, ГОСТ 31384)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89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088" y="261276"/>
            <a:ext cx="9517039" cy="54862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 качества выполнения работ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009219" y="812413"/>
            <a:ext cx="10012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 Входной контроль материалов: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качество поступивших материалов (бетонная смесь, плёнкообразующий  состав, герметизирующие материалы, пленка).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36320" y="2394857"/>
            <a:ext cx="52686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Операционный контроль: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качество очистки основания;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качество укладки полиэтиленовой плёнки;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высотные отметки основания;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правильность установки копирной струны;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сплошность распределения бетонной смеси;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скорость перемещения укладчика;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правильность работы глубинных вибраторов;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ширина и толщина полосы бетонирования;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05006" y="2438787"/>
            <a:ext cx="6089436" cy="3200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геометрия продольных кромок;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отделка поверхности;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глубина борозд шероховатости;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расход плёнкообразующего материала;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сплошность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плёнкообразующего материала;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качество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защитной пленки на поверхности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бетона;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своевременность устройства швов;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прямолинейность швов;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геометрические параметры швов;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качество герметизации швов.</a:t>
            </a:r>
          </a:p>
          <a:p>
            <a:pPr marL="285750" indent="-285750">
              <a:buFontTx/>
              <a:buChar char="-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21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614150" y="522629"/>
            <a:ext cx="62673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Приёмка готового покрытия / основания </a:t>
            </a: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прочность бетона на сжатие и растяжение при изгибе;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морозостойкость бетона;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геометрические характеристики покрытия;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качество устройства деформационных швов.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805" y="2641144"/>
            <a:ext cx="6586045" cy="370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23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2" b="11471"/>
          <a:stretch/>
        </p:blipFill>
        <p:spPr>
          <a:xfrm>
            <a:off x="0" y="15766"/>
            <a:ext cx="12192000" cy="684223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74104" y="737615"/>
            <a:ext cx="62031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Arial" panose="020B0604020202020204" pitchFamily="34" charset="0"/>
              </a:rPr>
              <a:t>Спасибо за внимание!</a:t>
            </a:r>
            <a:endParaRPr lang="ru-RU" sz="48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4745784" y="5977838"/>
            <a:ext cx="528320" cy="621520"/>
            <a:chOff x="0" y="0"/>
            <a:chExt cx="45" cy="67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5274104" y="5933520"/>
            <a:ext cx="66196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Дорогобид Дмитрий Николаевич, </a:t>
            </a:r>
          </a:p>
          <a:p>
            <a:r>
              <a:rPr lang="ru-RU" sz="2000" dirty="0">
                <a:solidFill>
                  <a:schemeClr val="bg1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к. т. н, старший научный сотрудник ООО «Сибцентр»</a:t>
            </a:r>
          </a:p>
        </p:txBody>
      </p:sp>
    </p:spTree>
    <p:extLst>
      <p:ext uri="{BB962C8B-B14F-4D97-AF65-F5344CB8AC3E}">
        <p14:creationId xmlns:p14="http://schemas.microsoft.com/office/powerpoint/2010/main" val="222266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8707" y="180205"/>
            <a:ext cx="9144000" cy="50948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Исходные данные для подбора составов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83074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579611"/>
              </p:ext>
            </p:extLst>
          </p:nvPr>
        </p:nvGraphicFramePr>
        <p:xfrm>
          <a:off x="374978" y="954187"/>
          <a:ext cx="11491458" cy="5240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59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93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Исходные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данные</a:t>
                      </a:r>
                      <a:endParaRPr lang="ru-RU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Основание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Покрытие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089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Технология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Бетоноукладчик со скользящей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опалубкой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855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бетонной смеси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В20</a:t>
                      </a:r>
                      <a:r>
                        <a:rPr lang="en-US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en-US" sz="1400" b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</a:t>
                      </a:r>
                      <a:r>
                        <a:rPr lang="en-US" sz="14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П1 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4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4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en-US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</a:t>
                      </a:r>
                      <a:r>
                        <a:rPr lang="en-US" sz="1400" b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</a:t>
                      </a:r>
                      <a:r>
                        <a:rPr lang="en-US" sz="14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,0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П1 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14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4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Вяжущее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ОАО «Топкинский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цемент»,  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ПЦ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500 Д0-Н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Мелкий заполнитель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песок природный к-р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«Бестужевский»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ОАО «БГПК», с. Шульгинка.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Крупный заполнитель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щебень из гравия, к-р «Белоглазово»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щебень из гравия,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ОАО «БГПК», с. Шульгинка</a:t>
                      </a:r>
                      <a:endParaRPr lang="ru-RU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щебень, ГУП «</a:t>
                      </a:r>
                      <a:r>
                        <a:rPr lang="ru-RU" b="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Веселоярский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щебеночный завод»</a:t>
                      </a:r>
                      <a:endParaRPr lang="ru-RU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щебень,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ОАО «</a:t>
                      </a:r>
                      <a:r>
                        <a:rPr lang="ru-RU" b="0" baseline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Малетинский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каменный карьер»</a:t>
                      </a:r>
                      <a:endParaRPr lang="ru-RU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щебень,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м-р «Буготакское»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щебень, к-р «Усть-Таловский»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Химические добавки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Полипласт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СП-1 ООО «</a:t>
                      </a:r>
                      <a:r>
                        <a:rPr lang="ru-RU" b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Полипласт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Master </a:t>
                      </a:r>
                      <a:r>
                        <a:rPr lang="en-US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Rheobuild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796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ООО «БАСФ СС»</a:t>
                      </a:r>
                      <a:endParaRPr lang="en-US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Master Air 125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ООО «БАСФ СС» 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85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30055" y="95825"/>
            <a:ext cx="9144000" cy="70968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Выбор исходных материалов для бетона ГОСТ 26633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83074" y="6208375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252838"/>
              </p:ext>
            </p:extLst>
          </p:nvPr>
        </p:nvGraphicFramePr>
        <p:xfrm>
          <a:off x="1491955" y="1299851"/>
          <a:ext cx="9220200" cy="4402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2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65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459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Нормальная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густота ЦТ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нормируется</a:t>
                      </a:r>
                      <a:endParaRPr lang="ru-RU" sz="14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25,75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%</a:t>
                      </a:r>
                      <a:endParaRPr lang="ru-RU" sz="14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7127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схватывания: </a:t>
                      </a:r>
                    </a:p>
                    <a:p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начало</a:t>
                      </a:r>
                    </a:p>
                    <a:p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конец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не ранее 120 мин</a:t>
                      </a:r>
                    </a:p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не позднее 10 ч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ru-RU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- 160 мин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- 190 мин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Тонкость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помола по проходу через сито №008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85%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Равномерность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изменения объема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должен выдерживать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выдержал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Признаки ложного схватывания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должны отсутствовать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отсутствуют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Удельная поверхность м</a:t>
                      </a:r>
                      <a:r>
                        <a:rPr lang="ru-RU" b="0" baseline="30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/кг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280 </a:t>
                      </a:r>
                    </a:p>
                    <a:p>
                      <a:pPr algn="ctr"/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lang="ru-RU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не более 350</a:t>
                      </a:r>
                      <a:endParaRPr lang="ru-RU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317</a:t>
                      </a:r>
                      <a:endPara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506081" y="805508"/>
            <a:ext cx="552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Вяжущее – портландцемент ПЦ 500 Д0-Н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36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599030"/>
              </p:ext>
            </p:extLst>
          </p:nvPr>
        </p:nvGraphicFramePr>
        <p:xfrm>
          <a:off x="1704234" y="1248114"/>
          <a:ext cx="8270232" cy="4224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0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3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6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77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45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Прочность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сжатие, МПа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менее 49,0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49,6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45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Прочность при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изгибе, МПа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5,9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5,9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7127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 </a:t>
                      </a:r>
                      <a:r>
                        <a:rPr lang="en-US" sz="1800" b="0" dirty="0" err="1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MgO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клинкере,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5,0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1,6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7127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 щелочных оксидов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 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нормируется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0,91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ru-RU" sz="1800" b="0" baseline="-25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8,0 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1526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Суммарное содержание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US" sz="1800" b="0" baseline="-25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</a:t>
                      </a:r>
                      <a:r>
                        <a:rPr lang="en-US" sz="1800" b="0" baseline="-25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менее 67,0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78,0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518960" y="625204"/>
            <a:ext cx="552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Вяжущее – портландцемент ПЦ 500 Д0-Н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4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259096"/>
              </p:ext>
            </p:extLst>
          </p:nvPr>
        </p:nvGraphicFramePr>
        <p:xfrm>
          <a:off x="614150" y="1288160"/>
          <a:ext cx="11146869" cy="49832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0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84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98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4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476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Щебень фр. 20-40</a:t>
                      </a:r>
                    </a:p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к-р «Усть-Таловский»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Щебень из гравия, смесь фр. 5-20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к-р «Белоглазово»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1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9022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Наибольшая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крупность зерен, мм не более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022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дробимости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ниже 400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ниже 400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815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истираемости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И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И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965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морозостойкости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ниже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F50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F150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ниже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F50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F150</a:t>
                      </a: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9831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зерен пластинчатой и игловатой формы,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35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13,7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9831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пылевидных и глинистых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частиц,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3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более 3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0,9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096814" y="346840"/>
            <a:ext cx="8245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Крупный заполнитель для бетона ОСНОВАНИЯ 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ГОСТ 8267, ГОСТ 26633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021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97402"/>
              </p:ext>
            </p:extLst>
          </p:nvPr>
        </p:nvGraphicFramePr>
        <p:xfrm>
          <a:off x="787628" y="1119296"/>
          <a:ext cx="10358649" cy="520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1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7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91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491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Щебень из смеси фр. 5-20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ru-RU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м-р «Буготакское»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621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3380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Наибольшая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крупность зерен, мм не более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022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дробимости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ниже 1200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8440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истираемости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менее И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2965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Марка по морозостойкости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ниже </a:t>
                      </a: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9831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зерен пластинчатой и игловатой формы,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35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19,3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9831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пылевидных и глинистых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частиц,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98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зерен слабых пород</a:t>
                      </a: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5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9831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Водопоглощение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1,0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0,3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096814" y="346840"/>
            <a:ext cx="8245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Крупный заполнитель для бетона ПОКРЫТИЯ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ГОСТ 8267, ГОСТ 26633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66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614150" y="6271437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67913"/>
              </p:ext>
            </p:extLst>
          </p:nvPr>
        </p:nvGraphicFramePr>
        <p:xfrm>
          <a:off x="1924952" y="1689549"/>
          <a:ext cx="8270232" cy="3951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0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530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6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2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Фактически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08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Зерновой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состав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ГОСТ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26633, п. А2.6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соответствует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45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пылевидных и глинистых частиц, %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3,0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98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 глины в комках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</a:t>
                      </a:r>
                      <a:r>
                        <a:rPr lang="ru-RU" sz="1800" b="0" baseline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допускается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отсутствует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98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Насыпная плотность, кг/м</a:t>
                      </a:r>
                      <a:r>
                        <a:rPr lang="ru-RU" sz="1800" b="0" baseline="30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800" b="0" baseline="3000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нормируется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1520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9989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Истинная плотность, г/см</a:t>
                      </a:r>
                      <a:r>
                        <a:rPr lang="ru-RU" sz="1800" b="0" baseline="3000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800" b="0" baseline="3000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n>
                            <a:solidFill>
                              <a:schemeClr val="accent1">
                                <a:alpha val="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2,0-2,8</a:t>
                      </a:r>
                      <a:endParaRPr lang="ru-RU" sz="1800" b="0" dirty="0">
                        <a:ln>
                          <a:solidFill>
                            <a:schemeClr val="accent1">
                              <a:alpha val="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2,64</a:t>
                      </a:r>
                      <a:endParaRPr lang="ru-RU" sz="1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396360" y="420251"/>
            <a:ext cx="7630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Мелкий заполнитель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Песок природный,</a:t>
            </a:r>
            <a:r>
              <a:rPr lang="ru-RU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ln>
                  <a:solidFill>
                    <a:schemeClr val="accent1">
                      <a:alpha val="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к-р «Бестужевский</a:t>
            </a:r>
            <a:r>
              <a:rPr lang="ru-RU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b="1" dirty="0">
              <a:ln>
                <a:solidFill>
                  <a:schemeClr val="accent1">
                    <a:alpha val="0"/>
                  </a:schemeClr>
                </a:solidFill>
              </a:ln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71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9564" y="157655"/>
            <a:ext cx="9517039" cy="48873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Подбор состава бетонной смеси для основания 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02111" y="6192609"/>
            <a:ext cx="354842" cy="466113"/>
            <a:chOff x="0" y="0"/>
            <a:chExt cx="45" cy="67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22" y="22"/>
              <a:ext cx="23" cy="23"/>
            </a:xfrm>
            <a:prstGeom prst="ellipse">
              <a:avLst/>
            </a:prstGeom>
            <a:solidFill>
              <a:srgbClr val="EB3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lang="ru-RU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0" y="0"/>
              <a:ext cx="34" cy="67"/>
            </a:xfrm>
            <a:custGeom>
              <a:avLst/>
              <a:gdLst>
                <a:gd name="T0" fmla="*/ 84 w 33"/>
                <a:gd name="T1" fmla="*/ 11 h 67"/>
                <a:gd name="T2" fmla="*/ 84 w 33"/>
                <a:gd name="T3" fmla="*/ 11 h 67"/>
                <a:gd name="T4" fmla="*/ 84 w 33"/>
                <a:gd name="T5" fmla="*/ 0 h 67"/>
                <a:gd name="T6" fmla="*/ 84 w 33"/>
                <a:gd name="T7" fmla="*/ 0 h 67"/>
                <a:gd name="T8" fmla="*/ 0 w 33"/>
                <a:gd name="T9" fmla="*/ 33 h 67"/>
                <a:gd name="T10" fmla="*/ 84 w 33"/>
                <a:gd name="T11" fmla="*/ 67 h 67"/>
                <a:gd name="T12" fmla="*/ 84 w 33"/>
                <a:gd name="T13" fmla="*/ 67 h 67"/>
                <a:gd name="T14" fmla="*/ 84 w 33"/>
                <a:gd name="T15" fmla="*/ 56 h 67"/>
                <a:gd name="T16" fmla="*/ 84 w 33"/>
                <a:gd name="T17" fmla="*/ 56 h 67"/>
                <a:gd name="T18" fmla="*/ 11 w 33"/>
                <a:gd name="T19" fmla="*/ 33 h 67"/>
                <a:gd name="T20" fmla="*/ 84 w 33"/>
                <a:gd name="T21" fmla="*/ 11 h 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67"/>
                <a:gd name="T35" fmla="*/ 33 w 33"/>
                <a:gd name="T36" fmla="*/ 67 h 6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67">
                  <a:moveTo>
                    <a:pt x="33" y="11"/>
                  </a:moveTo>
                  <a:lnTo>
                    <a:pt x="33" y="11"/>
                  </a:lnTo>
                  <a:lnTo>
                    <a:pt x="33" y="0"/>
                  </a:ln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lnTo>
                    <a:pt x="33" y="56"/>
                  </a:lnTo>
                  <a:cubicBezTo>
                    <a:pt x="21" y="56"/>
                    <a:pt x="11" y="46"/>
                    <a:pt x="11" y="33"/>
                  </a:cubicBezTo>
                  <a:cubicBezTo>
                    <a:pt x="11" y="21"/>
                    <a:pt x="21" y="11"/>
                    <a:pt x="33" y="11"/>
                  </a:cubicBezTo>
                  <a:close/>
                </a:path>
              </a:pathLst>
            </a:custGeom>
            <a:solidFill>
              <a:srgbClr val="5C67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531205819"/>
              </p:ext>
            </p:extLst>
          </p:nvPr>
        </p:nvGraphicFramePr>
        <p:xfrm>
          <a:off x="252250" y="1965761"/>
          <a:ext cx="5486398" cy="401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6953" y="832147"/>
            <a:ext cx="7221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1. Расчет состава бетонной смеси методом абсолютных объемов 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1" t="22519" r="11902" b="4985"/>
          <a:stretch/>
        </p:blipFill>
        <p:spPr>
          <a:xfrm>
            <a:off x="6264243" y="2070893"/>
            <a:ext cx="4913508" cy="359321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6953" y="1276881"/>
            <a:ext cx="876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Определение водопотребности Ц/П раствора с добавкой СП-1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88083" y="6136338"/>
            <a:ext cx="4295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- дозировка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Полипласт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СП-1 – 0,5 %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312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2741</TotalTime>
  <Words>1452</Words>
  <Application>Microsoft Office PowerPoint</Application>
  <PresentationFormat>Широкоэкранный</PresentationFormat>
  <Paragraphs>384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Georgia</vt:lpstr>
      <vt:lpstr>Times New Roman</vt:lpstr>
      <vt:lpstr>Office Theme</vt:lpstr>
      <vt:lpstr>Особенности подбора состава бетона для оснований и покрытий автомобильных дорог</vt:lpstr>
      <vt:lpstr>  Технические требования  (СП 34.13330.2012, ГОСТ 26633, ГОСТ 31384) </vt:lpstr>
      <vt:lpstr>Исходные данные для подбора составов</vt:lpstr>
      <vt:lpstr>Выбор исходных материалов для бетона ГОСТ 26633</vt:lpstr>
      <vt:lpstr>Презентация PowerPoint</vt:lpstr>
      <vt:lpstr>Презентация PowerPoint</vt:lpstr>
      <vt:lpstr>Презентация PowerPoint</vt:lpstr>
      <vt:lpstr>Презентация PowerPoint</vt:lpstr>
      <vt:lpstr>Подбор состава бетонной смеси для основания </vt:lpstr>
      <vt:lpstr>Подбор состава бетонной смеси для основания </vt:lpstr>
      <vt:lpstr>Подбор состава бетонной смеси для основания </vt:lpstr>
      <vt:lpstr>Подбор состава бетонной смеси для основания </vt:lpstr>
      <vt:lpstr>Презентация PowerPoint</vt:lpstr>
      <vt:lpstr>Подбор состава бетонной смеси для покрытия </vt:lpstr>
      <vt:lpstr>Подбор состава бетонной смеси для покрытия </vt:lpstr>
      <vt:lpstr>Подбор состава бетонной смеси для покрытия </vt:lpstr>
      <vt:lpstr>Оценка показателей долговечности бетона </vt:lpstr>
      <vt:lpstr>Оценка показателей долговечности бетона </vt:lpstr>
      <vt:lpstr>Технология изготовления бетонной смеси  ГОСТ 7473 </vt:lpstr>
      <vt:lpstr>Контроль качества выполнения работ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технологии дорожных бетонов</dc:title>
  <dc:creator>dexp</dc:creator>
  <cp:lastModifiedBy>Пользователь Windows</cp:lastModifiedBy>
  <cp:revision>167</cp:revision>
  <cp:lastPrinted>2019-07-15T04:04:33Z</cp:lastPrinted>
  <dcterms:created xsi:type="dcterms:W3CDTF">2019-06-26T09:21:23Z</dcterms:created>
  <dcterms:modified xsi:type="dcterms:W3CDTF">2019-07-19T03:16:57Z</dcterms:modified>
</cp:coreProperties>
</file>