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31"/>
  </p:notesMasterIdLst>
  <p:sldIdLst>
    <p:sldId id="256" r:id="rId2"/>
    <p:sldId id="338" r:id="rId3"/>
    <p:sldId id="350" r:id="rId4"/>
    <p:sldId id="349" r:id="rId5"/>
    <p:sldId id="351" r:id="rId6"/>
    <p:sldId id="352" r:id="rId7"/>
    <p:sldId id="353" r:id="rId8"/>
    <p:sldId id="354" r:id="rId9"/>
    <p:sldId id="355" r:id="rId10"/>
    <p:sldId id="356" r:id="rId11"/>
    <p:sldId id="357" r:id="rId12"/>
    <p:sldId id="358" r:id="rId13"/>
    <p:sldId id="359" r:id="rId14"/>
    <p:sldId id="360" r:id="rId15"/>
    <p:sldId id="361" r:id="rId16"/>
    <p:sldId id="362" r:id="rId17"/>
    <p:sldId id="363" r:id="rId18"/>
    <p:sldId id="364" r:id="rId19"/>
    <p:sldId id="365" r:id="rId20"/>
    <p:sldId id="367" r:id="rId21"/>
    <p:sldId id="370" r:id="rId22"/>
    <p:sldId id="368" r:id="rId23"/>
    <p:sldId id="366" r:id="rId24"/>
    <p:sldId id="371" r:id="rId25"/>
    <p:sldId id="372" r:id="rId26"/>
    <p:sldId id="374" r:id="rId27"/>
    <p:sldId id="373" r:id="rId28"/>
    <p:sldId id="331" r:id="rId29"/>
    <p:sldId id="272" r:id="rId30"/>
  </p:sldIdLst>
  <p:sldSz cx="9144000" cy="6858000" type="screen4x3"/>
  <p:notesSz cx="7102475" cy="102330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1071">
          <p15:clr>
            <a:srgbClr val="A4A3A4"/>
          </p15:clr>
        </p15:guide>
        <p15:guide id="3" orient="horz" pos="482">
          <p15:clr>
            <a:srgbClr val="A4A3A4"/>
          </p15:clr>
        </p15:guide>
        <p15:guide id="4" orient="horz" pos="1162">
          <p15:clr>
            <a:srgbClr val="A4A3A4"/>
          </p15:clr>
        </p15:guide>
        <p15:guide id="5" orient="horz" pos="3884">
          <p15:clr>
            <a:srgbClr val="A4A3A4"/>
          </p15:clr>
        </p15:guide>
        <p15:guide id="6" pos="2880">
          <p15:clr>
            <a:srgbClr val="A4A3A4"/>
          </p15:clr>
        </p15:guide>
        <p15:guide id="7" pos="249">
          <p15:clr>
            <a:srgbClr val="A4A3A4"/>
          </p15:clr>
        </p15:guide>
        <p15:guide id="8" pos="839">
          <p15:clr>
            <a:srgbClr val="A4A3A4"/>
          </p15:clr>
        </p15:guide>
        <p15:guide id="9" pos="5714">
          <p15:clr>
            <a:srgbClr val="A4A3A4"/>
          </p15:clr>
        </p15:guide>
        <p15:guide id="10" pos="32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FE"/>
    <a:srgbClr val="DADADA"/>
    <a:srgbClr val="DAFFFF"/>
    <a:srgbClr val="000000"/>
    <a:srgbClr val="EAF6FF"/>
    <a:srgbClr val="1C3462"/>
    <a:srgbClr val="C89800"/>
    <a:srgbClr val="B88C00"/>
    <a:srgbClr val="FF00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2" autoAdjust="0"/>
    <p:restoredTop sz="99886" autoAdjust="0"/>
  </p:normalViewPr>
  <p:slideViewPr>
    <p:cSldViewPr showGuides="1">
      <p:cViewPr varScale="1">
        <p:scale>
          <a:sx n="113" d="100"/>
          <a:sy n="113" d="100"/>
        </p:scale>
        <p:origin x="-1656" y="-102"/>
      </p:cViewPr>
      <p:guideLst>
        <p:guide orient="horz" pos="2160"/>
        <p:guide orient="horz" pos="1071"/>
        <p:guide orient="horz" pos="482"/>
        <p:guide orient="horz" pos="1162"/>
        <p:guide orient="horz" pos="3884"/>
        <p:guide pos="2880"/>
        <p:guide pos="249"/>
        <p:guide pos="839"/>
        <p:guide pos="5714"/>
        <p:guide pos="3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7739" cy="51165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3093" y="0"/>
            <a:ext cx="3077739" cy="51165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BBBF250-7D2A-40E5-9A4B-526F4C938DAC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65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249" y="4860688"/>
            <a:ext cx="5681980" cy="4604861"/>
          </a:xfrm>
          <a:prstGeom prst="rect">
            <a:avLst/>
          </a:prstGeom>
        </p:spPr>
        <p:txBody>
          <a:bodyPr vert="horz" wrap="square" lIns="94622" tIns="47311" rIns="94622" bIns="47311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719598"/>
            <a:ext cx="3077739" cy="511652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3093" y="9719598"/>
            <a:ext cx="3077739" cy="511652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BEEDFEF-70BA-4B15-B649-551568C7DB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3127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2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11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12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13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14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15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16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17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18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19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20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3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21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74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22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23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24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4422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25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2929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26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2929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27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9356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7DEE685-523B-464A-AEA6-5B751C8B5438}" type="slidenum">
              <a:rPr lang="ru-RU" altLang="ru-RU" smtClean="0">
                <a:latin typeface="Arial" pitchFamily="34" charset="0"/>
              </a:rPr>
              <a:pPr/>
              <a:t>28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028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4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5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6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7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8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9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68805" indent="-29569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82776" indent="-236555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55887" indent="-236555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128998" indent="-236555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602108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7521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548329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4021440" indent="-23655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D7C8FC0-2860-48A6-9435-5A83C571D6F9}" type="slidenum">
              <a:rPr lang="ru-RU" altLang="ru-RU" smtClean="0">
                <a:latin typeface="Arial" pitchFamily="34" charset="0"/>
              </a:rPr>
              <a:pPr/>
              <a:t>10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81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280 w 5184"/>
                  <a:gd name="T3" fmla="*/ 3159 h 3159"/>
                  <a:gd name="T4" fmla="*/ 5280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68 w 556"/>
                  <a:gd name="T5" fmla="*/ 3159 h 3159"/>
                  <a:gd name="T6" fmla="*/ 568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7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7 w 251"/>
                <a:gd name="T7" fmla="*/ 12 h 12"/>
                <a:gd name="T8" fmla="*/ 257 w 251"/>
                <a:gd name="T9" fmla="*/ 0 h 12"/>
                <a:gd name="T10" fmla="*/ 257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1879 w 251"/>
                <a:gd name="T5" fmla="*/ 12 h 12"/>
                <a:gd name="T6" fmla="*/ 1879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81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814 w 4724"/>
                  <a:gd name="T7" fmla="*/ 12 h 12"/>
                  <a:gd name="T8" fmla="*/ 4814 w 4724"/>
                  <a:gd name="T9" fmla="*/ 0 h 12"/>
                  <a:gd name="T10" fmla="*/ 481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798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98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19E4E-365F-4A2B-9ECD-DDB20F20BA02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DE235-5682-43CF-8219-449B6290D3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816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42848F-8BCB-4A54-9AE1-6BA12E5AC057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143EC-1587-44F0-B08E-C5C7A351F6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014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B9021-B070-4914-B05B-5768C10BBEC3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AF01D-EF83-4BC8-984E-064B78C680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0572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3309B-7BFE-4598-8D26-D078F65E75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676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35609E-49F6-4A8C-A748-E24540BD5E7B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C0068-92D3-403F-BDA9-AD4FD27FC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388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CB85D-CC8B-4965-A2CB-36D46FB9C5E5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EADD6-5B20-4B1F-93ED-7FEB36120F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621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16937-5896-4936-962E-6BE78A8EBFBF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53027-A367-4BE4-AE52-9B2FF9CEE8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539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75D21-87AA-4A4B-A11E-9B9539B8202D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F2124C-FA93-4387-BB82-479F49F33C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248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D2A38B-AD6E-43FF-985C-8E9960B1F68B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FC6C89-E192-484F-9AD6-CF812F1531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894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6A0DD-BE8C-4690-9FC9-B445AED50D38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FEB25-D0ED-49C8-9D9F-24609B8634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449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157D9-3CC6-4366-9A38-92EA35095639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DE85A-155F-4FD5-BE85-347DD10C57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959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B711E-BB58-45E9-BFEC-1EDD248B452A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1F4268-634C-4A85-A91A-62657016F4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676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032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280 w 5184"/>
                <a:gd name="T3" fmla="*/ 3159 h 3159"/>
                <a:gd name="T4" fmla="*/ 5280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68 w 556"/>
                <a:gd name="T5" fmla="*/ 3159 h 3159"/>
                <a:gd name="T6" fmla="*/ 568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035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81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814 w 4724"/>
                  <a:gd name="T7" fmla="*/ 12 h 12"/>
                  <a:gd name="T8" fmla="*/ 4814 w 4724"/>
                  <a:gd name="T9" fmla="*/ 0 h 12"/>
                  <a:gd name="T10" fmla="*/ 481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59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1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1879 w 251"/>
                  <a:gd name="T5" fmla="*/ 12 h 12"/>
                  <a:gd name="T6" fmla="*/ 1879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7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7 w 251"/>
                  <a:gd name="T7" fmla="*/ 12 h 12"/>
                  <a:gd name="T8" fmla="*/ 257 w 251"/>
                  <a:gd name="T9" fmla="*/ 0 h 12"/>
                  <a:gd name="T10" fmla="*/ 257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62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78863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78864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8865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AD2E811-C399-494B-97CD-BDE9B101DD1F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78866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8867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EF8601CF-3720-40E3-9C3F-A399D2C1DE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12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  <p:sldLayoutId id="2147483913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27.png"/><Relationship Id="rId4" Type="http://schemas.openxmlformats.org/officeDocument/2006/relationships/image" Target="../media/image1.jpeg"/><Relationship Id="rId9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8.png"/><Relationship Id="rId5" Type="http://schemas.openxmlformats.org/officeDocument/2006/relationships/oleObject" Target="../embeddings/oleObject4.bin"/><Relationship Id="rId10" Type="http://schemas.openxmlformats.org/officeDocument/2006/relationships/image" Target="../media/image30.png"/><Relationship Id="rId4" Type="http://schemas.openxmlformats.org/officeDocument/2006/relationships/image" Target="../media/image1.jpeg"/><Relationship Id="rId9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1.png"/><Relationship Id="rId5" Type="http://schemas.openxmlformats.org/officeDocument/2006/relationships/oleObject" Target="../embeddings/oleObject7.bin"/><Relationship Id="rId10" Type="http://schemas.openxmlformats.org/officeDocument/2006/relationships/image" Target="../media/image33.png"/><Relationship Id="rId4" Type="http://schemas.openxmlformats.org/officeDocument/2006/relationships/image" Target="../media/image1.jpeg"/><Relationship Id="rId9" Type="http://schemas.openxmlformats.org/officeDocument/2006/relationships/oleObject" Target="../embeddings/oleObject9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JP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1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notesSlide" Target="../notesSlides/notesSlide23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10" Type="http://schemas.openxmlformats.org/officeDocument/2006/relationships/image" Target="../media/image62.png"/><Relationship Id="rId4" Type="http://schemas.openxmlformats.org/officeDocument/2006/relationships/image" Target="../media/image1.jpeg"/><Relationship Id="rId9" Type="http://schemas.openxmlformats.org/officeDocument/2006/relationships/image" Target="../media/image6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g"/><Relationship Id="rId3" Type="http://schemas.openxmlformats.org/officeDocument/2006/relationships/image" Target="../media/image1.jpe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331913" y="1844799"/>
            <a:ext cx="7739062" cy="18002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b="0" dirty="0">
                <a:effectLst/>
                <a:latin typeface="Calibri" panose="020F0502020204030204" pitchFamily="34" charset="0"/>
              </a:rPr>
              <a:t>Опыт применения </a:t>
            </a:r>
            <a:r>
              <a:rPr lang="en-US" sz="3200" b="0" dirty="0" smtClean="0">
                <a:effectLst/>
                <a:latin typeface="Calibri" panose="020F0502020204030204" pitchFamily="34" charset="0"/>
              </a:rPr>
              <a:t>BIM </a:t>
            </a:r>
            <a:r>
              <a:rPr lang="ru-RU" sz="3200" b="0" dirty="0" smtClean="0">
                <a:effectLst/>
                <a:latin typeface="Calibri" panose="020F0502020204030204" pitchFamily="34" charset="0"/>
              </a:rPr>
              <a:t>технологий </a:t>
            </a:r>
            <a:r>
              <a:rPr lang="ru-RU" sz="3200" b="0" dirty="0">
                <a:effectLst/>
                <a:latin typeface="Calibri" panose="020F0502020204030204" pitchFamily="34" charset="0"/>
              </a:rPr>
              <a:t>при проектировании </a:t>
            </a:r>
            <a:r>
              <a:rPr lang="ru-RU" sz="3200" b="0" dirty="0" smtClean="0">
                <a:effectLst/>
                <a:latin typeface="Calibri" panose="020F0502020204030204" pitchFamily="34" charset="0"/>
              </a:rPr>
              <a:t>автомобильных дорог, </a:t>
            </a:r>
            <a:r>
              <a:rPr lang="ru-RU" sz="3200" b="0" dirty="0">
                <a:effectLst/>
                <a:latin typeface="Calibri" panose="020F0502020204030204" pitchFamily="34" charset="0"/>
              </a:rPr>
              <a:t>от</a:t>
            </a:r>
            <a:r>
              <a:rPr lang="ru-RU" sz="3200" dirty="0"/>
              <a:t> </a:t>
            </a:r>
            <a:r>
              <a:rPr lang="ru-RU" sz="3200" dirty="0" smtClean="0"/>
              <a:t> </a:t>
            </a:r>
            <a:r>
              <a:rPr lang="ru-RU" sz="3200" b="0" dirty="0">
                <a:effectLst/>
                <a:latin typeface="Calibri" panose="020F0502020204030204" pitchFamily="34" charset="0"/>
              </a:rPr>
              <a:t>инженерных изысканий до сдачи </a:t>
            </a:r>
            <a:r>
              <a:rPr lang="ru-RU" sz="3200" b="0" dirty="0" smtClean="0">
                <a:effectLst/>
                <a:latin typeface="Calibri" panose="020F0502020204030204" pitchFamily="34" charset="0"/>
              </a:rPr>
              <a:t>заказчику</a:t>
            </a:r>
            <a:endParaRPr lang="ru-RU" sz="3200" b="0" dirty="0">
              <a:latin typeface="Calibri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19213" y="5085184"/>
            <a:ext cx="7739062" cy="648196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800" dirty="0" err="1">
                <a:latin typeface="Calibri" pitchFamily="34" charset="0"/>
              </a:rPr>
              <a:t>Байгулов</a:t>
            </a:r>
            <a:r>
              <a:rPr lang="ru-RU" sz="1800" dirty="0">
                <a:latin typeface="Calibri" pitchFamily="34" charset="0"/>
              </a:rPr>
              <a:t> Андрей Николаевич, </a:t>
            </a:r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800" dirty="0">
                <a:latin typeface="Calibri" pitchFamily="34" charset="0"/>
              </a:rPr>
              <a:t>Директор ООО «</a:t>
            </a:r>
            <a:r>
              <a:rPr lang="ru-RU" sz="1800" dirty="0" err="1">
                <a:latin typeface="Calibri" pitchFamily="34" charset="0"/>
              </a:rPr>
              <a:t>Индор</a:t>
            </a:r>
            <a:r>
              <a:rPr lang="ru-RU" sz="1800" dirty="0">
                <a:latin typeface="Calibri" pitchFamily="34" charset="0"/>
              </a:rPr>
              <a:t>-Мост», г. Томск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331913" y="6330806"/>
            <a:ext cx="77390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Россия, Барнаул, </a:t>
            </a:r>
            <a:r>
              <a:rPr 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22 марта </a:t>
            </a:r>
            <a:r>
              <a:rPr lang="ru-RU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2018 г.</a:t>
            </a:r>
          </a:p>
        </p:txBody>
      </p:sp>
      <p:pic>
        <p:nvPicPr>
          <p:cNvPr id="7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Модель инженерных изысканий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dirty="0">
                <a:latin typeface="Calibri" panose="020F0502020204030204" pitchFamily="34" charset="0"/>
              </a:rPr>
              <a:t>Цифровая модель ситуации (ЦМС)</a:t>
            </a:r>
          </a:p>
          <a:p>
            <a:r>
              <a:rPr lang="ru-RU" sz="2000" dirty="0">
                <a:latin typeface="Calibri" panose="020F0502020204030204" pitchFamily="34" charset="0"/>
              </a:rPr>
              <a:t>Совокупность объектов инженерного обустройства, искусственных сооружений, зданий и других объектов инфраструктуры.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33" y="2636912"/>
            <a:ext cx="7894654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42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Модель инженерных изысканий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dirty="0">
                <a:latin typeface="Calibri" panose="020F0502020204030204" pitchFamily="34" charset="0"/>
              </a:rPr>
              <a:t>Цифровая модель ситуации (ЦМС)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alibri" panose="020F0502020204030204" pitchFamily="34" charset="0"/>
              </a:rPr>
              <a:t>Растительность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alibri" panose="020F0502020204030204" pitchFamily="34" charset="0"/>
              </a:rPr>
              <a:t>Водопропускные трубы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198248"/>
            <a:ext cx="3190424" cy="2659752"/>
          </a:xfrm>
          <a:prstGeom prst="rect">
            <a:avLst/>
          </a:prstGeom>
        </p:spPr>
      </p:pic>
      <p:pic>
        <p:nvPicPr>
          <p:cNvPr id="11" name="Рисунок 10" descr="C:\Users\Fedotov-NG\Desktop\Снимок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308" y="2132856"/>
            <a:ext cx="3203660" cy="2776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0112" y="1483430"/>
            <a:ext cx="2358887" cy="250945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165704"/>
            <a:ext cx="4039369" cy="2636912"/>
          </a:xfrm>
          <a:prstGeom prst="rect">
            <a:avLst/>
          </a:prstGeom>
        </p:spPr>
      </p:pic>
      <p:cxnSp>
        <p:nvCxnSpPr>
          <p:cNvPr id="3" name="Прямая со стрелкой 2"/>
          <p:cNvCxnSpPr>
            <a:endCxn id="15" idx="1"/>
          </p:cNvCxnSpPr>
          <p:nvPr/>
        </p:nvCxnSpPr>
        <p:spPr>
          <a:xfrm flipV="1">
            <a:off x="4139952" y="2738157"/>
            <a:ext cx="1440160" cy="83485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4139952" y="3717032"/>
            <a:ext cx="1152128" cy="10801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80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Модель инженерных изысканий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dirty="0">
                <a:latin typeface="Calibri" panose="020F0502020204030204" pitchFamily="34" charset="0"/>
              </a:rPr>
              <a:t>Цифровая модель ситуации (ЦМС)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alibri" panose="020F0502020204030204" pitchFamily="34" charset="0"/>
              </a:rPr>
              <a:t>Мост через р. Ум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40" y="1895789"/>
            <a:ext cx="4368127" cy="2829355"/>
          </a:xfrm>
          <a:prstGeom prst="rect">
            <a:avLst/>
          </a:prstGeom>
        </p:spPr>
      </p:pic>
      <p:pic>
        <p:nvPicPr>
          <p:cNvPr id="20" name="Рисунок 19" descr="C:\Users\Fedotov-NG\Desktop\Снимок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231" y="1895789"/>
            <a:ext cx="4608512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2" name="Picture 2" descr="D:\Наука\BIM\НТС Алтай\Общий вид мост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437112"/>
            <a:ext cx="7446311" cy="233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22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Модель инженерных изысканий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dirty="0">
                <a:latin typeface="Calibri" panose="020F0502020204030204" pitchFamily="34" charset="0"/>
              </a:rPr>
              <a:t>Цифровая модель ситуации (ЦМС)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alibri" panose="020F0502020204030204" pitchFamily="34" charset="0"/>
              </a:rPr>
              <a:t>Инженерное обустройство</a:t>
            </a:r>
          </a:p>
          <a:p>
            <a:r>
              <a:rPr lang="ru-RU" sz="2000" dirty="0">
                <a:latin typeface="Calibri" panose="020F0502020204030204" pitchFamily="34" charset="0"/>
              </a:rPr>
              <a:t>Дорожные знаки</a:t>
            </a: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797758"/>
              </p:ext>
            </p:extLst>
          </p:nvPr>
        </p:nvGraphicFramePr>
        <p:xfrm>
          <a:off x="971600" y="2276326"/>
          <a:ext cx="3211295" cy="1807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4" name="Точечный рисунок" r:id="rId5" imgW="6477904" imgH="3371429" progId="Paint.Picture">
                  <p:embed/>
                </p:oleObj>
              </mc:Choice>
              <mc:Fallback>
                <p:oleObj name="Точечный рисунок" r:id="rId5" imgW="6477904" imgH="337142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249" r="4332"/>
                      <a:stretch>
                        <a:fillRect/>
                      </a:stretch>
                    </p:blipFill>
                    <p:spPr bwMode="auto">
                      <a:xfrm>
                        <a:off x="971600" y="2276326"/>
                        <a:ext cx="3211295" cy="180784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784082"/>
              </p:ext>
            </p:extLst>
          </p:nvPr>
        </p:nvGraphicFramePr>
        <p:xfrm>
          <a:off x="971600" y="4292550"/>
          <a:ext cx="3218153" cy="1861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5" name="Точечный рисунок" r:id="rId7" imgW="6439799" imgH="3990476" progId="Paint.Picture">
                  <p:embed/>
                </p:oleObj>
              </mc:Choice>
              <mc:Fallback>
                <p:oleObj name="Точечный рисунок" r:id="rId7" imgW="6439799" imgH="399047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6212"/>
                      <a:stretch>
                        <a:fillRect/>
                      </a:stretch>
                    </p:blipFill>
                    <p:spPr bwMode="auto">
                      <a:xfrm>
                        <a:off x="971600" y="4292550"/>
                        <a:ext cx="3218153" cy="18618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9374"/>
              </p:ext>
            </p:extLst>
          </p:nvPr>
        </p:nvGraphicFramePr>
        <p:xfrm>
          <a:off x="4355976" y="2276326"/>
          <a:ext cx="4631064" cy="4105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6" name="Точечный рисунок" r:id="rId9" imgW="6973273" imgH="6180952" progId="Paint.Picture">
                  <p:embed/>
                </p:oleObj>
              </mc:Choice>
              <mc:Fallback>
                <p:oleObj name="Точечный рисунок" r:id="rId9" imgW="6973273" imgH="6180952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2276326"/>
                        <a:ext cx="4631064" cy="41050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14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Модель инженерных изысканий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dirty="0">
                <a:latin typeface="Calibri" panose="020F0502020204030204" pitchFamily="34" charset="0"/>
              </a:rPr>
              <a:t>Цифровая модель ситуации (ЦМС)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alibri" panose="020F0502020204030204" pitchFamily="34" charset="0"/>
              </a:rPr>
              <a:t>Инженерное обустройство</a:t>
            </a:r>
          </a:p>
          <a:p>
            <a:r>
              <a:rPr lang="ru-RU" sz="2000" dirty="0">
                <a:latin typeface="Calibri" panose="020F0502020204030204" pitchFamily="34" charset="0"/>
              </a:rPr>
              <a:t>Сигнальные столбики</a:t>
            </a: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162789"/>
              </p:ext>
            </p:extLst>
          </p:nvPr>
        </p:nvGraphicFramePr>
        <p:xfrm>
          <a:off x="971600" y="2396455"/>
          <a:ext cx="2714625" cy="164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5" name="Точечный рисунок" r:id="rId5" imgW="9047619" imgH="5485714" progId="PBrush">
                  <p:embed/>
                </p:oleObj>
              </mc:Choice>
              <mc:Fallback>
                <p:oleObj name="Точечный рисунок" r:id="rId5" imgW="9047619" imgH="5485714" progId="PBrush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2396455"/>
                        <a:ext cx="2714625" cy="164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63444"/>
              </p:ext>
            </p:extLst>
          </p:nvPr>
        </p:nvGraphicFramePr>
        <p:xfrm>
          <a:off x="971600" y="4268117"/>
          <a:ext cx="2714625" cy="168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6" name="Точечный рисунок" r:id="rId7" imgW="8516539" imgH="5257143" progId="PBrush">
                  <p:embed/>
                </p:oleObj>
              </mc:Choice>
              <mc:Fallback>
                <p:oleObj name="Точечный рисунок" r:id="rId7" imgW="8516539" imgH="5257143" progId="PBrush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4268117"/>
                        <a:ext cx="2714625" cy="168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806266"/>
              </p:ext>
            </p:extLst>
          </p:nvPr>
        </p:nvGraphicFramePr>
        <p:xfrm>
          <a:off x="3779912" y="2612479"/>
          <a:ext cx="5265527" cy="3120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7" name="Точечный рисунок" r:id="rId9" imgW="5838095" imgH="3476190" progId="PBrush">
                  <p:embed/>
                </p:oleObj>
              </mc:Choice>
              <mc:Fallback>
                <p:oleObj name="Точечный рисунок" r:id="rId9" imgW="5838095" imgH="3476190" progId="PBrush">
                  <p:embed/>
                  <p:pic>
                    <p:nvPicPr>
                      <p:cNvPr id="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2612479"/>
                        <a:ext cx="5265527" cy="31207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815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Модель инженерных изысканий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dirty="0">
                <a:latin typeface="Calibri" panose="020F0502020204030204" pitchFamily="34" charset="0"/>
              </a:rPr>
              <a:t>Цифровая модель ситуации (ЦМС)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alibri" panose="020F0502020204030204" pitchFamily="34" charset="0"/>
              </a:rPr>
              <a:t>Инженерное обустройство</a:t>
            </a:r>
          </a:p>
          <a:p>
            <a:r>
              <a:rPr lang="ru-RU" sz="2000" dirty="0">
                <a:latin typeface="Calibri" panose="020F0502020204030204" pitchFamily="34" charset="0"/>
              </a:rPr>
              <a:t>Дорожные ограждения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3228053"/>
              </p:ext>
            </p:extLst>
          </p:nvPr>
        </p:nvGraphicFramePr>
        <p:xfrm>
          <a:off x="3779913" y="2276872"/>
          <a:ext cx="5336886" cy="3627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9" name="Точечный рисунок" r:id="rId5" imgW="8295238" imgH="5638095" progId="PBrush">
                  <p:embed/>
                </p:oleObj>
              </mc:Choice>
              <mc:Fallback>
                <p:oleObj name="Точечный рисунок" r:id="rId5" imgW="8295238" imgH="5638095" progId="PBrush">
                  <p:embed/>
                  <p:pic>
                    <p:nvPicPr>
                      <p:cNvPr id="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3" y="2276872"/>
                        <a:ext cx="5336886" cy="36272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873576"/>
              </p:ext>
            </p:extLst>
          </p:nvPr>
        </p:nvGraphicFramePr>
        <p:xfrm>
          <a:off x="899592" y="4295775"/>
          <a:ext cx="2740025" cy="172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0" name="Точечный рисунок" r:id="rId7" imgW="10180952" imgH="5409524" progId="PBrush">
                  <p:embed/>
                </p:oleObj>
              </mc:Choice>
              <mc:Fallback>
                <p:oleObj name="Точечный рисунок" r:id="rId7" imgW="10180952" imgH="5409524" progId="PBrush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14696"/>
                      <a:stretch>
                        <a:fillRect/>
                      </a:stretch>
                    </p:blipFill>
                    <p:spPr bwMode="auto">
                      <a:xfrm>
                        <a:off x="899592" y="4295775"/>
                        <a:ext cx="2740025" cy="172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747948"/>
              </p:ext>
            </p:extLst>
          </p:nvPr>
        </p:nvGraphicFramePr>
        <p:xfrm>
          <a:off x="899592" y="2178050"/>
          <a:ext cx="2743200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1" name="Точечный рисунок" r:id="rId9" imgW="9240540" imgH="6268325" progId="PBrush">
                  <p:embed/>
                </p:oleObj>
              </mc:Choice>
              <mc:Fallback>
                <p:oleObj name="Точечный рисунок" r:id="rId9" imgW="9240540" imgH="6268325" progId="PBrush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2178050"/>
                        <a:ext cx="2743200" cy="185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401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Модель инженерных изысканий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dirty="0">
                <a:latin typeface="Calibri" panose="020F0502020204030204" pitchFamily="34" charset="0"/>
              </a:rPr>
              <a:t>Цифровая модель ситуации (ЦМС)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alibri" panose="020F0502020204030204" pitchFamily="34" charset="0"/>
              </a:rPr>
              <a:t>Инженерное обустройство</a:t>
            </a:r>
          </a:p>
          <a:p>
            <a:r>
              <a:rPr lang="ru-RU" sz="2000" dirty="0">
                <a:latin typeface="Calibri" panose="020F0502020204030204" pitchFamily="34" charset="0"/>
              </a:rPr>
              <a:t>Дорожная разметка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2132856"/>
            <a:ext cx="2436341" cy="224315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592" y="4541038"/>
            <a:ext cx="2436341" cy="181693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9872" y="2132856"/>
            <a:ext cx="5698595" cy="410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8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Модель инженерных изысканий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dirty="0">
                <a:latin typeface="Calibri" panose="020F0502020204030204" pitchFamily="34" charset="0"/>
              </a:rPr>
              <a:t>Цифровая модель коммуникаций (ЦМК)</a:t>
            </a:r>
          </a:p>
          <a:p>
            <a:r>
              <a:rPr lang="ru-RU" sz="2000" dirty="0">
                <a:latin typeface="Calibri" panose="020F0502020204030204" pitchFamily="34" charset="0"/>
              </a:rPr>
              <a:t>Совокупность объектов инженерных коммуникаций – линии электропередач, трубопроводы, подземные коммуникации вместе с колодцами, и т.п.</a:t>
            </a:r>
          </a:p>
        </p:txBody>
      </p:sp>
      <p:pic>
        <p:nvPicPr>
          <p:cNvPr id="17" name="Рисунок 16" descr="C:\Users\Fedotov-NG\Desktop\Новый точечный рисунок.bmp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418" y="2636912"/>
            <a:ext cx="5658078" cy="3283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559" y="2636912"/>
            <a:ext cx="2677297" cy="163012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559" y="4441534"/>
            <a:ext cx="2677297" cy="147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26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Модель инженерных изысканий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dirty="0">
                <a:latin typeface="Calibri" panose="020F0502020204030204" pitchFamily="34" charset="0"/>
              </a:rPr>
              <a:t>Цифровая модель геологии (ЦМГ)</a:t>
            </a:r>
          </a:p>
          <a:p>
            <a:r>
              <a:rPr lang="ru-RU" sz="2000" dirty="0">
                <a:latin typeface="Calibri" panose="020F0502020204030204" pitchFamily="34" charset="0"/>
              </a:rPr>
              <a:t>Информация о геологическом строении объекта работ, полученная в результате инженерно-геологических изысканий.</a:t>
            </a:r>
          </a:p>
        </p:txBody>
      </p:sp>
      <p:pic>
        <p:nvPicPr>
          <p:cNvPr id="11" name="Рисунок 10" descr="D:\Проекты\Томская область\Кап. ремонты\Р-255 Сибирь 98-110\рис. 2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85" y="2183028"/>
            <a:ext cx="4287263" cy="2018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D:\Проекты\Томская область\Кап. ремонты\Р-255 Сибирь 98-110\рис. 2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471" y="2183028"/>
            <a:ext cx="4012033" cy="2018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D:\Проекты\Томская область\Кап. ремонты\Р-255 Сибирь 98-110\рис. 23б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658" y="4407243"/>
            <a:ext cx="4316627" cy="213524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Овал 1"/>
          <p:cNvSpPr/>
          <p:nvPr/>
        </p:nvSpPr>
        <p:spPr>
          <a:xfrm>
            <a:off x="2982805" y="2708920"/>
            <a:ext cx="288032" cy="86409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126821" y="3645024"/>
            <a:ext cx="1877227" cy="43088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Геологическая скважина вид снизу</a:t>
            </a:r>
            <a:endParaRPr lang="ru-RU" sz="11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3270837" y="3248980"/>
            <a:ext cx="77027" cy="396044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795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Модель инженерных изысканий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dirty="0">
                <a:latin typeface="Calibri" panose="020F0502020204030204" pitchFamily="34" charset="0"/>
              </a:rPr>
              <a:t>Цифровая модель планировки и межевания (ЦМЗ)</a:t>
            </a:r>
          </a:p>
          <a:p>
            <a:r>
              <a:rPr lang="ru-RU" sz="2000" dirty="0">
                <a:latin typeface="Calibri" panose="020F0502020204030204" pitchFamily="34" charset="0"/>
              </a:rPr>
              <a:t>Данные о кадастровой принадлежности объектов землепользования на участке работ.</a:t>
            </a:r>
          </a:p>
        </p:txBody>
      </p:sp>
      <p:pic>
        <p:nvPicPr>
          <p:cNvPr id="16" name="Рисунок 15" descr="C:\Users\Fedotov-NG\Desktop\Снимок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889" y="2876232"/>
            <a:ext cx="6538535" cy="34982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575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3200" b="1" dirty="0">
                <a:solidFill>
                  <a:schemeClr val="tx2"/>
                </a:solidFill>
                <a:latin typeface="Calibri" pitchFamily="34" charset="0"/>
              </a:rPr>
              <a:t>Жизненный цикл объекта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461962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esg.spb.ru/files/content/images/News/BIM_InterCAD/BIM_img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59"/>
          <a:stretch/>
        </p:blipFill>
        <p:spPr bwMode="auto">
          <a:xfrm>
            <a:off x="1906364" y="2333176"/>
            <a:ext cx="5540093" cy="2884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6329773" y="1886721"/>
            <a:ext cx="448849" cy="221025"/>
          </a:xfrm>
          <a:custGeom>
            <a:avLst/>
            <a:gdLst>
              <a:gd name="T0" fmla="*/ 954 w 3687"/>
              <a:gd name="T1" fmla="*/ 1434 h 2588"/>
              <a:gd name="T2" fmla="*/ 2032 w 3687"/>
              <a:gd name="T3" fmla="*/ 906 h 2588"/>
              <a:gd name="T4" fmla="*/ 2059 w 3687"/>
              <a:gd name="T5" fmla="*/ 987 h 2588"/>
              <a:gd name="T6" fmla="*/ 1853 w 3687"/>
              <a:gd name="T7" fmla="*/ 951 h 2588"/>
              <a:gd name="T8" fmla="*/ 2047 w 3687"/>
              <a:gd name="T9" fmla="*/ 754 h 2588"/>
              <a:gd name="T10" fmla="*/ 2047 w 3687"/>
              <a:gd name="T11" fmla="*/ 840 h 2588"/>
              <a:gd name="T12" fmla="*/ 1855 w 3687"/>
              <a:gd name="T13" fmla="*/ 783 h 2588"/>
              <a:gd name="T14" fmla="*/ 2059 w 3687"/>
              <a:gd name="T15" fmla="*/ 606 h 2588"/>
              <a:gd name="T16" fmla="*/ 2032 w 3687"/>
              <a:gd name="T17" fmla="*/ 688 h 2588"/>
              <a:gd name="T18" fmla="*/ 1862 w 3687"/>
              <a:gd name="T19" fmla="*/ 616 h 2588"/>
              <a:gd name="T20" fmla="*/ 2069 w 3687"/>
              <a:gd name="T21" fmla="*/ 462 h 2588"/>
              <a:gd name="T22" fmla="*/ 1898 w 3687"/>
              <a:gd name="T23" fmla="*/ 533 h 2588"/>
              <a:gd name="T24" fmla="*/ 1871 w 3687"/>
              <a:gd name="T25" fmla="*/ 452 h 2588"/>
              <a:gd name="T26" fmla="*/ 2076 w 3687"/>
              <a:gd name="T27" fmla="*/ 320 h 2588"/>
              <a:gd name="T28" fmla="*/ 1883 w 3687"/>
              <a:gd name="T29" fmla="*/ 377 h 2588"/>
              <a:gd name="T30" fmla="*/ 1883 w 3687"/>
              <a:gd name="T31" fmla="*/ 292 h 2588"/>
              <a:gd name="T32" fmla="*/ 3186 w 3687"/>
              <a:gd name="T33" fmla="*/ 558 h 2588"/>
              <a:gd name="T34" fmla="*/ 3233 w 3687"/>
              <a:gd name="T35" fmla="*/ 287 h 2588"/>
              <a:gd name="T36" fmla="*/ 2491 w 3687"/>
              <a:gd name="T37" fmla="*/ 142 h 2588"/>
              <a:gd name="T38" fmla="*/ 2059 w 3687"/>
              <a:gd name="T39" fmla="*/ 143 h 2588"/>
              <a:gd name="T40" fmla="*/ 2032 w 3687"/>
              <a:gd name="T41" fmla="*/ 225 h 2588"/>
              <a:gd name="T42" fmla="*/ 1862 w 3687"/>
              <a:gd name="T43" fmla="*/ 153 h 2588"/>
              <a:gd name="T44" fmla="*/ 378 w 3687"/>
              <a:gd name="T45" fmla="*/ 132 h 2588"/>
              <a:gd name="T46" fmla="*/ 350 w 3687"/>
              <a:gd name="T47" fmla="*/ 293 h 2588"/>
              <a:gd name="T48" fmla="*/ 1624 w 3687"/>
              <a:gd name="T49" fmla="*/ 417 h 2588"/>
              <a:gd name="T50" fmla="*/ 361 w 3687"/>
              <a:gd name="T51" fmla="*/ 504 h 2588"/>
              <a:gd name="T52" fmla="*/ 204 w 3687"/>
              <a:gd name="T53" fmla="*/ 900 h 2588"/>
              <a:gd name="T54" fmla="*/ 91 w 3687"/>
              <a:gd name="T55" fmla="*/ 1561 h 2588"/>
              <a:gd name="T56" fmla="*/ 94 w 3687"/>
              <a:gd name="T57" fmla="*/ 2140 h 2588"/>
              <a:gd name="T58" fmla="*/ 129 w 3687"/>
              <a:gd name="T59" fmla="*/ 2370 h 2588"/>
              <a:gd name="T60" fmla="*/ 336 w 3687"/>
              <a:gd name="T61" fmla="*/ 2490 h 2588"/>
              <a:gd name="T62" fmla="*/ 632 w 3687"/>
              <a:gd name="T63" fmla="*/ 2448 h 2588"/>
              <a:gd name="T64" fmla="*/ 681 w 3687"/>
              <a:gd name="T65" fmla="*/ 2168 h 2588"/>
              <a:gd name="T66" fmla="*/ 674 w 3687"/>
              <a:gd name="T67" fmla="*/ 1855 h 2588"/>
              <a:gd name="T68" fmla="*/ 710 w 3687"/>
              <a:gd name="T69" fmla="*/ 1751 h 2588"/>
              <a:gd name="T70" fmla="*/ 1856 w 3687"/>
              <a:gd name="T71" fmla="*/ 1153 h 2588"/>
              <a:gd name="T72" fmla="*/ 1862 w 3687"/>
              <a:gd name="T73" fmla="*/ 1079 h 2588"/>
              <a:gd name="T74" fmla="*/ 2228 w 3687"/>
              <a:gd name="T75" fmla="*/ 967 h 2588"/>
              <a:gd name="T76" fmla="*/ 2401 w 3687"/>
              <a:gd name="T77" fmla="*/ 91 h 2588"/>
              <a:gd name="T78" fmla="*/ 2491 w 3687"/>
              <a:gd name="T79" fmla="*/ 45 h 2588"/>
              <a:gd name="T80" fmla="*/ 3094 w 3687"/>
              <a:gd name="T81" fmla="*/ 95 h 2588"/>
              <a:gd name="T82" fmla="*/ 3339 w 3687"/>
              <a:gd name="T83" fmla="*/ 308 h 2588"/>
              <a:gd name="T84" fmla="*/ 3685 w 3687"/>
              <a:gd name="T85" fmla="*/ 409 h 2588"/>
              <a:gd name="T86" fmla="*/ 3303 w 3687"/>
              <a:gd name="T87" fmla="*/ 560 h 2588"/>
              <a:gd name="T88" fmla="*/ 2743 w 3687"/>
              <a:gd name="T89" fmla="*/ 699 h 2588"/>
              <a:gd name="T90" fmla="*/ 2421 w 3687"/>
              <a:gd name="T91" fmla="*/ 890 h 2588"/>
              <a:gd name="T92" fmla="*/ 1949 w 3687"/>
              <a:gd name="T93" fmla="*/ 1232 h 2588"/>
              <a:gd name="T94" fmla="*/ 1045 w 3687"/>
              <a:gd name="T95" fmla="*/ 1432 h 2588"/>
              <a:gd name="T96" fmla="*/ 1085 w 3687"/>
              <a:gd name="T97" fmla="*/ 1663 h 2588"/>
              <a:gd name="T98" fmla="*/ 892 w 3687"/>
              <a:gd name="T99" fmla="*/ 1785 h 2588"/>
              <a:gd name="T100" fmla="*/ 767 w 3687"/>
              <a:gd name="T101" fmla="*/ 1995 h 2588"/>
              <a:gd name="T102" fmla="*/ 773 w 3687"/>
              <a:gd name="T103" fmla="*/ 2337 h 2588"/>
              <a:gd name="T104" fmla="*/ 664 w 3687"/>
              <a:gd name="T105" fmla="*/ 2533 h 2588"/>
              <a:gd name="T106" fmla="*/ 346 w 3687"/>
              <a:gd name="T107" fmla="*/ 2582 h 2588"/>
              <a:gd name="T108" fmla="*/ 75 w 3687"/>
              <a:gd name="T109" fmla="*/ 2456 h 2588"/>
              <a:gd name="T110" fmla="*/ 11 w 3687"/>
              <a:gd name="T111" fmla="*/ 2260 h 2588"/>
              <a:gd name="T112" fmla="*/ 0 w 3687"/>
              <a:gd name="T113" fmla="*/ 1847 h 2588"/>
              <a:gd name="T114" fmla="*/ 53 w 3687"/>
              <a:gd name="T115" fmla="*/ 1104 h 2588"/>
              <a:gd name="T116" fmla="*/ 232 w 3687"/>
              <a:gd name="T117" fmla="*/ 580 h 2588"/>
              <a:gd name="T118" fmla="*/ 287 w 3687"/>
              <a:gd name="T119" fmla="*/ 432 h 2588"/>
              <a:gd name="T120" fmla="*/ 240 w 3687"/>
              <a:gd name="T121" fmla="*/ 224 h 2588"/>
              <a:gd name="T122" fmla="*/ 422 w 3687"/>
              <a:gd name="T123" fmla="*/ 15 h 2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87" h="2588">
                <a:moveTo>
                  <a:pt x="895" y="1242"/>
                </a:moveTo>
                <a:lnTo>
                  <a:pt x="895" y="1662"/>
                </a:lnTo>
                <a:lnTo>
                  <a:pt x="997" y="1638"/>
                </a:lnTo>
                <a:lnTo>
                  <a:pt x="985" y="1607"/>
                </a:lnTo>
                <a:lnTo>
                  <a:pt x="974" y="1570"/>
                </a:lnTo>
                <a:lnTo>
                  <a:pt x="964" y="1528"/>
                </a:lnTo>
                <a:lnTo>
                  <a:pt x="957" y="1483"/>
                </a:lnTo>
                <a:lnTo>
                  <a:pt x="954" y="1434"/>
                </a:lnTo>
                <a:lnTo>
                  <a:pt x="953" y="1389"/>
                </a:lnTo>
                <a:lnTo>
                  <a:pt x="953" y="1345"/>
                </a:lnTo>
                <a:lnTo>
                  <a:pt x="953" y="1306"/>
                </a:lnTo>
                <a:lnTo>
                  <a:pt x="953" y="1271"/>
                </a:lnTo>
                <a:lnTo>
                  <a:pt x="953" y="1242"/>
                </a:lnTo>
                <a:lnTo>
                  <a:pt x="895" y="1242"/>
                </a:lnTo>
                <a:close/>
                <a:moveTo>
                  <a:pt x="1898" y="906"/>
                </a:moveTo>
                <a:lnTo>
                  <a:pt x="2032" y="906"/>
                </a:lnTo>
                <a:lnTo>
                  <a:pt x="2047" y="908"/>
                </a:lnTo>
                <a:lnTo>
                  <a:pt x="2059" y="915"/>
                </a:lnTo>
                <a:lnTo>
                  <a:pt x="2069" y="925"/>
                </a:lnTo>
                <a:lnTo>
                  <a:pt x="2076" y="937"/>
                </a:lnTo>
                <a:lnTo>
                  <a:pt x="2078" y="951"/>
                </a:lnTo>
                <a:lnTo>
                  <a:pt x="2076" y="965"/>
                </a:lnTo>
                <a:lnTo>
                  <a:pt x="2069" y="977"/>
                </a:lnTo>
                <a:lnTo>
                  <a:pt x="2059" y="987"/>
                </a:lnTo>
                <a:lnTo>
                  <a:pt x="2047" y="994"/>
                </a:lnTo>
                <a:lnTo>
                  <a:pt x="2032" y="996"/>
                </a:lnTo>
                <a:lnTo>
                  <a:pt x="1898" y="996"/>
                </a:lnTo>
                <a:lnTo>
                  <a:pt x="1883" y="994"/>
                </a:lnTo>
                <a:lnTo>
                  <a:pt x="1871" y="987"/>
                </a:lnTo>
                <a:lnTo>
                  <a:pt x="1862" y="977"/>
                </a:lnTo>
                <a:lnTo>
                  <a:pt x="1855" y="965"/>
                </a:lnTo>
                <a:lnTo>
                  <a:pt x="1853" y="951"/>
                </a:lnTo>
                <a:lnTo>
                  <a:pt x="1855" y="937"/>
                </a:lnTo>
                <a:lnTo>
                  <a:pt x="1862" y="925"/>
                </a:lnTo>
                <a:lnTo>
                  <a:pt x="1871" y="915"/>
                </a:lnTo>
                <a:lnTo>
                  <a:pt x="1883" y="908"/>
                </a:lnTo>
                <a:lnTo>
                  <a:pt x="1898" y="906"/>
                </a:lnTo>
                <a:close/>
                <a:moveTo>
                  <a:pt x="1898" y="751"/>
                </a:moveTo>
                <a:lnTo>
                  <a:pt x="2032" y="751"/>
                </a:lnTo>
                <a:lnTo>
                  <a:pt x="2047" y="754"/>
                </a:lnTo>
                <a:lnTo>
                  <a:pt x="2059" y="760"/>
                </a:lnTo>
                <a:lnTo>
                  <a:pt x="2069" y="770"/>
                </a:lnTo>
                <a:lnTo>
                  <a:pt x="2076" y="783"/>
                </a:lnTo>
                <a:lnTo>
                  <a:pt x="2078" y="797"/>
                </a:lnTo>
                <a:lnTo>
                  <a:pt x="2076" y="811"/>
                </a:lnTo>
                <a:lnTo>
                  <a:pt x="2069" y="823"/>
                </a:lnTo>
                <a:lnTo>
                  <a:pt x="2059" y="833"/>
                </a:lnTo>
                <a:lnTo>
                  <a:pt x="2047" y="840"/>
                </a:lnTo>
                <a:lnTo>
                  <a:pt x="2032" y="842"/>
                </a:lnTo>
                <a:lnTo>
                  <a:pt x="1898" y="842"/>
                </a:lnTo>
                <a:lnTo>
                  <a:pt x="1883" y="840"/>
                </a:lnTo>
                <a:lnTo>
                  <a:pt x="1871" y="833"/>
                </a:lnTo>
                <a:lnTo>
                  <a:pt x="1862" y="823"/>
                </a:lnTo>
                <a:lnTo>
                  <a:pt x="1855" y="811"/>
                </a:lnTo>
                <a:lnTo>
                  <a:pt x="1853" y="797"/>
                </a:lnTo>
                <a:lnTo>
                  <a:pt x="1855" y="783"/>
                </a:lnTo>
                <a:lnTo>
                  <a:pt x="1862" y="770"/>
                </a:lnTo>
                <a:lnTo>
                  <a:pt x="1871" y="760"/>
                </a:lnTo>
                <a:lnTo>
                  <a:pt x="1883" y="754"/>
                </a:lnTo>
                <a:lnTo>
                  <a:pt x="1898" y="751"/>
                </a:lnTo>
                <a:close/>
                <a:moveTo>
                  <a:pt x="1898" y="597"/>
                </a:moveTo>
                <a:lnTo>
                  <a:pt x="2032" y="597"/>
                </a:lnTo>
                <a:lnTo>
                  <a:pt x="2047" y="599"/>
                </a:lnTo>
                <a:lnTo>
                  <a:pt x="2059" y="606"/>
                </a:lnTo>
                <a:lnTo>
                  <a:pt x="2069" y="616"/>
                </a:lnTo>
                <a:lnTo>
                  <a:pt x="2076" y="628"/>
                </a:lnTo>
                <a:lnTo>
                  <a:pt x="2078" y="643"/>
                </a:lnTo>
                <a:lnTo>
                  <a:pt x="2076" y="656"/>
                </a:lnTo>
                <a:lnTo>
                  <a:pt x="2069" y="669"/>
                </a:lnTo>
                <a:lnTo>
                  <a:pt x="2059" y="679"/>
                </a:lnTo>
                <a:lnTo>
                  <a:pt x="2047" y="685"/>
                </a:lnTo>
                <a:lnTo>
                  <a:pt x="2032" y="688"/>
                </a:lnTo>
                <a:lnTo>
                  <a:pt x="1898" y="688"/>
                </a:lnTo>
                <a:lnTo>
                  <a:pt x="1883" y="685"/>
                </a:lnTo>
                <a:lnTo>
                  <a:pt x="1871" y="679"/>
                </a:lnTo>
                <a:lnTo>
                  <a:pt x="1862" y="669"/>
                </a:lnTo>
                <a:lnTo>
                  <a:pt x="1855" y="656"/>
                </a:lnTo>
                <a:lnTo>
                  <a:pt x="1853" y="643"/>
                </a:lnTo>
                <a:lnTo>
                  <a:pt x="1855" y="628"/>
                </a:lnTo>
                <a:lnTo>
                  <a:pt x="1862" y="616"/>
                </a:lnTo>
                <a:lnTo>
                  <a:pt x="1871" y="606"/>
                </a:lnTo>
                <a:lnTo>
                  <a:pt x="1883" y="599"/>
                </a:lnTo>
                <a:lnTo>
                  <a:pt x="1898" y="597"/>
                </a:lnTo>
                <a:close/>
                <a:moveTo>
                  <a:pt x="1898" y="443"/>
                </a:moveTo>
                <a:lnTo>
                  <a:pt x="2032" y="443"/>
                </a:lnTo>
                <a:lnTo>
                  <a:pt x="2047" y="446"/>
                </a:lnTo>
                <a:lnTo>
                  <a:pt x="2059" y="452"/>
                </a:lnTo>
                <a:lnTo>
                  <a:pt x="2069" y="462"/>
                </a:lnTo>
                <a:lnTo>
                  <a:pt x="2076" y="474"/>
                </a:lnTo>
                <a:lnTo>
                  <a:pt x="2078" y="489"/>
                </a:lnTo>
                <a:lnTo>
                  <a:pt x="2076" y="502"/>
                </a:lnTo>
                <a:lnTo>
                  <a:pt x="2069" y="514"/>
                </a:lnTo>
                <a:lnTo>
                  <a:pt x="2059" y="524"/>
                </a:lnTo>
                <a:lnTo>
                  <a:pt x="2047" y="531"/>
                </a:lnTo>
                <a:lnTo>
                  <a:pt x="2032" y="533"/>
                </a:lnTo>
                <a:lnTo>
                  <a:pt x="1898" y="533"/>
                </a:lnTo>
                <a:lnTo>
                  <a:pt x="1883" y="531"/>
                </a:lnTo>
                <a:lnTo>
                  <a:pt x="1871" y="524"/>
                </a:lnTo>
                <a:lnTo>
                  <a:pt x="1862" y="514"/>
                </a:lnTo>
                <a:lnTo>
                  <a:pt x="1855" y="502"/>
                </a:lnTo>
                <a:lnTo>
                  <a:pt x="1853" y="489"/>
                </a:lnTo>
                <a:lnTo>
                  <a:pt x="1855" y="474"/>
                </a:lnTo>
                <a:lnTo>
                  <a:pt x="1862" y="462"/>
                </a:lnTo>
                <a:lnTo>
                  <a:pt x="1871" y="452"/>
                </a:lnTo>
                <a:lnTo>
                  <a:pt x="1883" y="446"/>
                </a:lnTo>
                <a:lnTo>
                  <a:pt x="1898" y="443"/>
                </a:lnTo>
                <a:close/>
                <a:moveTo>
                  <a:pt x="1898" y="290"/>
                </a:moveTo>
                <a:lnTo>
                  <a:pt x="2032" y="290"/>
                </a:lnTo>
                <a:lnTo>
                  <a:pt x="2047" y="292"/>
                </a:lnTo>
                <a:lnTo>
                  <a:pt x="2059" y="297"/>
                </a:lnTo>
                <a:lnTo>
                  <a:pt x="2069" y="308"/>
                </a:lnTo>
                <a:lnTo>
                  <a:pt x="2076" y="320"/>
                </a:lnTo>
                <a:lnTo>
                  <a:pt x="2078" y="334"/>
                </a:lnTo>
                <a:lnTo>
                  <a:pt x="2076" y="349"/>
                </a:lnTo>
                <a:lnTo>
                  <a:pt x="2069" y="361"/>
                </a:lnTo>
                <a:lnTo>
                  <a:pt x="2059" y="370"/>
                </a:lnTo>
                <a:lnTo>
                  <a:pt x="2047" y="377"/>
                </a:lnTo>
                <a:lnTo>
                  <a:pt x="2032" y="379"/>
                </a:lnTo>
                <a:lnTo>
                  <a:pt x="1898" y="379"/>
                </a:lnTo>
                <a:lnTo>
                  <a:pt x="1883" y="377"/>
                </a:lnTo>
                <a:lnTo>
                  <a:pt x="1871" y="370"/>
                </a:lnTo>
                <a:lnTo>
                  <a:pt x="1862" y="361"/>
                </a:lnTo>
                <a:lnTo>
                  <a:pt x="1855" y="349"/>
                </a:lnTo>
                <a:lnTo>
                  <a:pt x="1853" y="334"/>
                </a:lnTo>
                <a:lnTo>
                  <a:pt x="1855" y="320"/>
                </a:lnTo>
                <a:lnTo>
                  <a:pt x="1862" y="308"/>
                </a:lnTo>
                <a:lnTo>
                  <a:pt x="1871" y="297"/>
                </a:lnTo>
                <a:lnTo>
                  <a:pt x="1883" y="292"/>
                </a:lnTo>
                <a:lnTo>
                  <a:pt x="1898" y="290"/>
                </a:lnTo>
                <a:close/>
                <a:moveTo>
                  <a:pt x="2743" y="181"/>
                </a:moveTo>
                <a:lnTo>
                  <a:pt x="2743" y="608"/>
                </a:lnTo>
                <a:lnTo>
                  <a:pt x="3049" y="608"/>
                </a:lnTo>
                <a:lnTo>
                  <a:pt x="3087" y="605"/>
                </a:lnTo>
                <a:lnTo>
                  <a:pt x="3123" y="595"/>
                </a:lnTo>
                <a:lnTo>
                  <a:pt x="3156" y="579"/>
                </a:lnTo>
                <a:lnTo>
                  <a:pt x="3186" y="558"/>
                </a:lnTo>
                <a:lnTo>
                  <a:pt x="3211" y="532"/>
                </a:lnTo>
                <a:lnTo>
                  <a:pt x="3233" y="502"/>
                </a:lnTo>
                <a:lnTo>
                  <a:pt x="3248" y="470"/>
                </a:lnTo>
                <a:lnTo>
                  <a:pt x="3258" y="433"/>
                </a:lnTo>
                <a:lnTo>
                  <a:pt x="3262" y="395"/>
                </a:lnTo>
                <a:lnTo>
                  <a:pt x="3258" y="357"/>
                </a:lnTo>
                <a:lnTo>
                  <a:pt x="3248" y="321"/>
                </a:lnTo>
                <a:lnTo>
                  <a:pt x="3233" y="287"/>
                </a:lnTo>
                <a:lnTo>
                  <a:pt x="3211" y="257"/>
                </a:lnTo>
                <a:lnTo>
                  <a:pt x="3186" y="231"/>
                </a:lnTo>
                <a:lnTo>
                  <a:pt x="3156" y="210"/>
                </a:lnTo>
                <a:lnTo>
                  <a:pt x="3123" y="195"/>
                </a:lnTo>
                <a:lnTo>
                  <a:pt x="3087" y="185"/>
                </a:lnTo>
                <a:lnTo>
                  <a:pt x="3049" y="181"/>
                </a:lnTo>
                <a:lnTo>
                  <a:pt x="2743" y="181"/>
                </a:lnTo>
                <a:close/>
                <a:moveTo>
                  <a:pt x="2491" y="142"/>
                </a:moveTo>
                <a:lnTo>
                  <a:pt x="2491" y="647"/>
                </a:lnTo>
                <a:lnTo>
                  <a:pt x="2654" y="647"/>
                </a:lnTo>
                <a:lnTo>
                  <a:pt x="2654" y="142"/>
                </a:lnTo>
                <a:lnTo>
                  <a:pt x="2491" y="142"/>
                </a:lnTo>
                <a:close/>
                <a:moveTo>
                  <a:pt x="1898" y="135"/>
                </a:moveTo>
                <a:lnTo>
                  <a:pt x="2032" y="135"/>
                </a:lnTo>
                <a:lnTo>
                  <a:pt x="2047" y="138"/>
                </a:lnTo>
                <a:lnTo>
                  <a:pt x="2059" y="143"/>
                </a:lnTo>
                <a:lnTo>
                  <a:pt x="2069" y="153"/>
                </a:lnTo>
                <a:lnTo>
                  <a:pt x="2076" y="166"/>
                </a:lnTo>
                <a:lnTo>
                  <a:pt x="2078" y="180"/>
                </a:lnTo>
                <a:lnTo>
                  <a:pt x="2076" y="195"/>
                </a:lnTo>
                <a:lnTo>
                  <a:pt x="2069" y="207"/>
                </a:lnTo>
                <a:lnTo>
                  <a:pt x="2059" y="216"/>
                </a:lnTo>
                <a:lnTo>
                  <a:pt x="2047" y="223"/>
                </a:lnTo>
                <a:lnTo>
                  <a:pt x="2032" y="225"/>
                </a:lnTo>
                <a:lnTo>
                  <a:pt x="1898" y="225"/>
                </a:lnTo>
                <a:lnTo>
                  <a:pt x="1883" y="223"/>
                </a:lnTo>
                <a:lnTo>
                  <a:pt x="1871" y="216"/>
                </a:lnTo>
                <a:lnTo>
                  <a:pt x="1862" y="207"/>
                </a:lnTo>
                <a:lnTo>
                  <a:pt x="1855" y="195"/>
                </a:lnTo>
                <a:lnTo>
                  <a:pt x="1853" y="180"/>
                </a:lnTo>
                <a:lnTo>
                  <a:pt x="1855" y="166"/>
                </a:lnTo>
                <a:lnTo>
                  <a:pt x="1862" y="153"/>
                </a:lnTo>
                <a:lnTo>
                  <a:pt x="1871" y="143"/>
                </a:lnTo>
                <a:lnTo>
                  <a:pt x="1883" y="138"/>
                </a:lnTo>
                <a:lnTo>
                  <a:pt x="1898" y="135"/>
                </a:lnTo>
                <a:close/>
                <a:moveTo>
                  <a:pt x="497" y="91"/>
                </a:moveTo>
                <a:lnTo>
                  <a:pt x="476" y="93"/>
                </a:lnTo>
                <a:lnTo>
                  <a:pt x="456" y="98"/>
                </a:lnTo>
                <a:lnTo>
                  <a:pt x="397" y="122"/>
                </a:lnTo>
                <a:lnTo>
                  <a:pt x="378" y="132"/>
                </a:lnTo>
                <a:lnTo>
                  <a:pt x="362" y="145"/>
                </a:lnTo>
                <a:lnTo>
                  <a:pt x="348" y="162"/>
                </a:lnTo>
                <a:lnTo>
                  <a:pt x="338" y="181"/>
                </a:lnTo>
                <a:lnTo>
                  <a:pt x="331" y="201"/>
                </a:lnTo>
                <a:lnTo>
                  <a:pt x="329" y="224"/>
                </a:lnTo>
                <a:lnTo>
                  <a:pt x="333" y="247"/>
                </a:lnTo>
                <a:lnTo>
                  <a:pt x="340" y="271"/>
                </a:lnTo>
                <a:lnTo>
                  <a:pt x="350" y="293"/>
                </a:lnTo>
                <a:lnTo>
                  <a:pt x="359" y="321"/>
                </a:lnTo>
                <a:lnTo>
                  <a:pt x="368" y="352"/>
                </a:lnTo>
                <a:lnTo>
                  <a:pt x="374" y="387"/>
                </a:lnTo>
                <a:lnTo>
                  <a:pt x="1581" y="387"/>
                </a:lnTo>
                <a:lnTo>
                  <a:pt x="1594" y="389"/>
                </a:lnTo>
                <a:lnTo>
                  <a:pt x="1607" y="396"/>
                </a:lnTo>
                <a:lnTo>
                  <a:pt x="1617" y="405"/>
                </a:lnTo>
                <a:lnTo>
                  <a:pt x="1624" y="417"/>
                </a:lnTo>
                <a:lnTo>
                  <a:pt x="1626" y="432"/>
                </a:lnTo>
                <a:lnTo>
                  <a:pt x="1624" y="446"/>
                </a:lnTo>
                <a:lnTo>
                  <a:pt x="1617" y="458"/>
                </a:lnTo>
                <a:lnTo>
                  <a:pt x="1607" y="469"/>
                </a:lnTo>
                <a:lnTo>
                  <a:pt x="1594" y="474"/>
                </a:lnTo>
                <a:lnTo>
                  <a:pt x="1581" y="476"/>
                </a:lnTo>
                <a:lnTo>
                  <a:pt x="370" y="476"/>
                </a:lnTo>
                <a:lnTo>
                  <a:pt x="361" y="504"/>
                </a:lnTo>
                <a:lnTo>
                  <a:pt x="348" y="537"/>
                </a:lnTo>
                <a:lnTo>
                  <a:pt x="334" y="574"/>
                </a:lnTo>
                <a:lnTo>
                  <a:pt x="316" y="616"/>
                </a:lnTo>
                <a:lnTo>
                  <a:pt x="294" y="664"/>
                </a:lnTo>
                <a:lnTo>
                  <a:pt x="273" y="717"/>
                </a:lnTo>
                <a:lnTo>
                  <a:pt x="251" y="774"/>
                </a:lnTo>
                <a:lnTo>
                  <a:pt x="227" y="835"/>
                </a:lnTo>
                <a:lnTo>
                  <a:pt x="204" y="900"/>
                </a:lnTo>
                <a:lnTo>
                  <a:pt x="181" y="971"/>
                </a:lnTo>
                <a:lnTo>
                  <a:pt x="161" y="1043"/>
                </a:lnTo>
                <a:lnTo>
                  <a:pt x="141" y="1122"/>
                </a:lnTo>
                <a:lnTo>
                  <a:pt x="124" y="1202"/>
                </a:lnTo>
                <a:lnTo>
                  <a:pt x="111" y="1287"/>
                </a:lnTo>
                <a:lnTo>
                  <a:pt x="100" y="1375"/>
                </a:lnTo>
                <a:lnTo>
                  <a:pt x="93" y="1467"/>
                </a:lnTo>
                <a:lnTo>
                  <a:pt x="91" y="1561"/>
                </a:lnTo>
                <a:lnTo>
                  <a:pt x="90" y="1681"/>
                </a:lnTo>
                <a:lnTo>
                  <a:pt x="90" y="1768"/>
                </a:lnTo>
                <a:lnTo>
                  <a:pt x="90" y="1846"/>
                </a:lnTo>
                <a:lnTo>
                  <a:pt x="91" y="1919"/>
                </a:lnTo>
                <a:lnTo>
                  <a:pt x="91" y="1983"/>
                </a:lnTo>
                <a:lnTo>
                  <a:pt x="92" y="2041"/>
                </a:lnTo>
                <a:lnTo>
                  <a:pt x="93" y="2093"/>
                </a:lnTo>
                <a:lnTo>
                  <a:pt x="94" y="2140"/>
                </a:lnTo>
                <a:lnTo>
                  <a:pt x="96" y="2182"/>
                </a:lnTo>
                <a:lnTo>
                  <a:pt x="99" y="2219"/>
                </a:lnTo>
                <a:lnTo>
                  <a:pt x="102" y="2252"/>
                </a:lnTo>
                <a:lnTo>
                  <a:pt x="105" y="2281"/>
                </a:lnTo>
                <a:lnTo>
                  <a:pt x="110" y="2307"/>
                </a:lnTo>
                <a:lnTo>
                  <a:pt x="115" y="2330"/>
                </a:lnTo>
                <a:lnTo>
                  <a:pt x="122" y="2351"/>
                </a:lnTo>
                <a:lnTo>
                  <a:pt x="129" y="2370"/>
                </a:lnTo>
                <a:lnTo>
                  <a:pt x="138" y="2387"/>
                </a:lnTo>
                <a:lnTo>
                  <a:pt x="151" y="2408"/>
                </a:lnTo>
                <a:lnTo>
                  <a:pt x="171" y="2427"/>
                </a:lnTo>
                <a:lnTo>
                  <a:pt x="197" y="2443"/>
                </a:lnTo>
                <a:lnTo>
                  <a:pt x="226" y="2459"/>
                </a:lnTo>
                <a:lnTo>
                  <a:pt x="260" y="2471"/>
                </a:lnTo>
                <a:lnTo>
                  <a:pt x="297" y="2481"/>
                </a:lnTo>
                <a:lnTo>
                  <a:pt x="336" y="2490"/>
                </a:lnTo>
                <a:lnTo>
                  <a:pt x="376" y="2495"/>
                </a:lnTo>
                <a:lnTo>
                  <a:pt x="418" y="2498"/>
                </a:lnTo>
                <a:lnTo>
                  <a:pt x="459" y="2497"/>
                </a:lnTo>
                <a:lnTo>
                  <a:pt x="499" y="2494"/>
                </a:lnTo>
                <a:lnTo>
                  <a:pt x="540" y="2486"/>
                </a:lnTo>
                <a:lnTo>
                  <a:pt x="577" y="2476"/>
                </a:lnTo>
                <a:lnTo>
                  <a:pt x="607" y="2464"/>
                </a:lnTo>
                <a:lnTo>
                  <a:pt x="632" y="2448"/>
                </a:lnTo>
                <a:lnTo>
                  <a:pt x="651" y="2429"/>
                </a:lnTo>
                <a:lnTo>
                  <a:pt x="665" y="2405"/>
                </a:lnTo>
                <a:lnTo>
                  <a:pt x="675" y="2377"/>
                </a:lnTo>
                <a:lnTo>
                  <a:pt x="681" y="2345"/>
                </a:lnTo>
                <a:lnTo>
                  <a:pt x="684" y="2307"/>
                </a:lnTo>
                <a:lnTo>
                  <a:pt x="684" y="2262"/>
                </a:lnTo>
                <a:lnTo>
                  <a:pt x="683" y="2211"/>
                </a:lnTo>
                <a:lnTo>
                  <a:pt x="681" y="2168"/>
                </a:lnTo>
                <a:lnTo>
                  <a:pt x="680" y="2125"/>
                </a:lnTo>
                <a:lnTo>
                  <a:pt x="679" y="2080"/>
                </a:lnTo>
                <a:lnTo>
                  <a:pt x="677" y="2037"/>
                </a:lnTo>
                <a:lnTo>
                  <a:pt x="676" y="1995"/>
                </a:lnTo>
                <a:lnTo>
                  <a:pt x="675" y="1955"/>
                </a:lnTo>
                <a:lnTo>
                  <a:pt x="675" y="1918"/>
                </a:lnTo>
                <a:lnTo>
                  <a:pt x="675" y="1884"/>
                </a:lnTo>
                <a:lnTo>
                  <a:pt x="674" y="1855"/>
                </a:lnTo>
                <a:lnTo>
                  <a:pt x="674" y="1831"/>
                </a:lnTo>
                <a:lnTo>
                  <a:pt x="674" y="1813"/>
                </a:lnTo>
                <a:lnTo>
                  <a:pt x="674" y="1800"/>
                </a:lnTo>
                <a:lnTo>
                  <a:pt x="674" y="1796"/>
                </a:lnTo>
                <a:lnTo>
                  <a:pt x="677" y="1780"/>
                </a:lnTo>
                <a:lnTo>
                  <a:pt x="684" y="1767"/>
                </a:lnTo>
                <a:lnTo>
                  <a:pt x="695" y="1758"/>
                </a:lnTo>
                <a:lnTo>
                  <a:pt x="710" y="1751"/>
                </a:lnTo>
                <a:lnTo>
                  <a:pt x="805" y="1733"/>
                </a:lnTo>
                <a:lnTo>
                  <a:pt x="805" y="1198"/>
                </a:lnTo>
                <a:lnTo>
                  <a:pt x="807" y="1183"/>
                </a:lnTo>
                <a:lnTo>
                  <a:pt x="813" y="1171"/>
                </a:lnTo>
                <a:lnTo>
                  <a:pt x="823" y="1162"/>
                </a:lnTo>
                <a:lnTo>
                  <a:pt x="835" y="1155"/>
                </a:lnTo>
                <a:lnTo>
                  <a:pt x="850" y="1153"/>
                </a:lnTo>
                <a:lnTo>
                  <a:pt x="1856" y="1153"/>
                </a:lnTo>
                <a:lnTo>
                  <a:pt x="1897" y="1151"/>
                </a:lnTo>
                <a:lnTo>
                  <a:pt x="1883" y="1147"/>
                </a:lnTo>
                <a:lnTo>
                  <a:pt x="1871" y="1141"/>
                </a:lnTo>
                <a:lnTo>
                  <a:pt x="1861" y="1132"/>
                </a:lnTo>
                <a:lnTo>
                  <a:pt x="1855" y="1119"/>
                </a:lnTo>
                <a:lnTo>
                  <a:pt x="1853" y="1105"/>
                </a:lnTo>
                <a:lnTo>
                  <a:pt x="1855" y="1091"/>
                </a:lnTo>
                <a:lnTo>
                  <a:pt x="1862" y="1079"/>
                </a:lnTo>
                <a:lnTo>
                  <a:pt x="1871" y="1069"/>
                </a:lnTo>
                <a:lnTo>
                  <a:pt x="1883" y="1062"/>
                </a:lnTo>
                <a:lnTo>
                  <a:pt x="1898" y="1060"/>
                </a:lnTo>
                <a:lnTo>
                  <a:pt x="2032" y="1060"/>
                </a:lnTo>
                <a:lnTo>
                  <a:pt x="2046" y="1062"/>
                </a:lnTo>
                <a:lnTo>
                  <a:pt x="2057" y="1067"/>
                </a:lnTo>
                <a:lnTo>
                  <a:pt x="2066" y="1075"/>
                </a:lnTo>
                <a:lnTo>
                  <a:pt x="2228" y="967"/>
                </a:lnTo>
                <a:lnTo>
                  <a:pt x="2262" y="942"/>
                </a:lnTo>
                <a:lnTo>
                  <a:pt x="2292" y="912"/>
                </a:lnTo>
                <a:lnTo>
                  <a:pt x="2319" y="880"/>
                </a:lnTo>
                <a:lnTo>
                  <a:pt x="2342" y="845"/>
                </a:lnTo>
                <a:lnTo>
                  <a:pt x="2361" y="807"/>
                </a:lnTo>
                <a:lnTo>
                  <a:pt x="2376" y="768"/>
                </a:lnTo>
                <a:lnTo>
                  <a:pt x="2401" y="685"/>
                </a:lnTo>
                <a:lnTo>
                  <a:pt x="2401" y="91"/>
                </a:lnTo>
                <a:lnTo>
                  <a:pt x="497" y="91"/>
                </a:lnTo>
                <a:close/>
                <a:moveTo>
                  <a:pt x="497" y="0"/>
                </a:moveTo>
                <a:lnTo>
                  <a:pt x="2445" y="0"/>
                </a:lnTo>
                <a:lnTo>
                  <a:pt x="2460" y="2"/>
                </a:lnTo>
                <a:lnTo>
                  <a:pt x="2472" y="9"/>
                </a:lnTo>
                <a:lnTo>
                  <a:pt x="2482" y="19"/>
                </a:lnTo>
                <a:lnTo>
                  <a:pt x="2489" y="31"/>
                </a:lnTo>
                <a:lnTo>
                  <a:pt x="2491" y="45"/>
                </a:lnTo>
                <a:lnTo>
                  <a:pt x="2491" y="53"/>
                </a:lnTo>
                <a:lnTo>
                  <a:pt x="2698" y="53"/>
                </a:lnTo>
                <a:lnTo>
                  <a:pt x="2714" y="56"/>
                </a:lnTo>
                <a:lnTo>
                  <a:pt x="2728" y="64"/>
                </a:lnTo>
                <a:lnTo>
                  <a:pt x="2738" y="76"/>
                </a:lnTo>
                <a:lnTo>
                  <a:pt x="2743" y="92"/>
                </a:lnTo>
                <a:lnTo>
                  <a:pt x="3049" y="92"/>
                </a:lnTo>
                <a:lnTo>
                  <a:pt x="3094" y="95"/>
                </a:lnTo>
                <a:lnTo>
                  <a:pt x="3136" y="104"/>
                </a:lnTo>
                <a:lnTo>
                  <a:pt x="3177" y="120"/>
                </a:lnTo>
                <a:lnTo>
                  <a:pt x="3214" y="141"/>
                </a:lnTo>
                <a:lnTo>
                  <a:pt x="3247" y="166"/>
                </a:lnTo>
                <a:lnTo>
                  <a:pt x="3277" y="196"/>
                </a:lnTo>
                <a:lnTo>
                  <a:pt x="3303" y="229"/>
                </a:lnTo>
                <a:lnTo>
                  <a:pt x="3324" y="267"/>
                </a:lnTo>
                <a:lnTo>
                  <a:pt x="3339" y="308"/>
                </a:lnTo>
                <a:lnTo>
                  <a:pt x="3349" y="350"/>
                </a:lnTo>
                <a:lnTo>
                  <a:pt x="3642" y="350"/>
                </a:lnTo>
                <a:lnTo>
                  <a:pt x="3656" y="352"/>
                </a:lnTo>
                <a:lnTo>
                  <a:pt x="3668" y="359"/>
                </a:lnTo>
                <a:lnTo>
                  <a:pt x="3678" y="368"/>
                </a:lnTo>
                <a:lnTo>
                  <a:pt x="3685" y="380"/>
                </a:lnTo>
                <a:lnTo>
                  <a:pt x="3687" y="395"/>
                </a:lnTo>
                <a:lnTo>
                  <a:pt x="3685" y="409"/>
                </a:lnTo>
                <a:lnTo>
                  <a:pt x="3678" y="422"/>
                </a:lnTo>
                <a:lnTo>
                  <a:pt x="3668" y="432"/>
                </a:lnTo>
                <a:lnTo>
                  <a:pt x="3656" y="437"/>
                </a:lnTo>
                <a:lnTo>
                  <a:pt x="3642" y="439"/>
                </a:lnTo>
                <a:lnTo>
                  <a:pt x="3349" y="439"/>
                </a:lnTo>
                <a:lnTo>
                  <a:pt x="3339" y="483"/>
                </a:lnTo>
                <a:lnTo>
                  <a:pt x="3324" y="523"/>
                </a:lnTo>
                <a:lnTo>
                  <a:pt x="3303" y="560"/>
                </a:lnTo>
                <a:lnTo>
                  <a:pt x="3277" y="594"/>
                </a:lnTo>
                <a:lnTo>
                  <a:pt x="3247" y="624"/>
                </a:lnTo>
                <a:lnTo>
                  <a:pt x="3214" y="650"/>
                </a:lnTo>
                <a:lnTo>
                  <a:pt x="3177" y="670"/>
                </a:lnTo>
                <a:lnTo>
                  <a:pt x="3136" y="685"/>
                </a:lnTo>
                <a:lnTo>
                  <a:pt x="3094" y="696"/>
                </a:lnTo>
                <a:lnTo>
                  <a:pt x="3049" y="699"/>
                </a:lnTo>
                <a:lnTo>
                  <a:pt x="2743" y="699"/>
                </a:lnTo>
                <a:lnTo>
                  <a:pt x="2738" y="713"/>
                </a:lnTo>
                <a:lnTo>
                  <a:pt x="2728" y="726"/>
                </a:lnTo>
                <a:lnTo>
                  <a:pt x="2714" y="735"/>
                </a:lnTo>
                <a:lnTo>
                  <a:pt x="2698" y="737"/>
                </a:lnTo>
                <a:lnTo>
                  <a:pt x="2479" y="737"/>
                </a:lnTo>
                <a:lnTo>
                  <a:pt x="2462" y="794"/>
                </a:lnTo>
                <a:lnTo>
                  <a:pt x="2444" y="843"/>
                </a:lnTo>
                <a:lnTo>
                  <a:pt x="2421" y="890"/>
                </a:lnTo>
                <a:lnTo>
                  <a:pt x="2392" y="934"/>
                </a:lnTo>
                <a:lnTo>
                  <a:pt x="2358" y="974"/>
                </a:lnTo>
                <a:lnTo>
                  <a:pt x="2320" y="1011"/>
                </a:lnTo>
                <a:lnTo>
                  <a:pt x="2277" y="1042"/>
                </a:lnTo>
                <a:lnTo>
                  <a:pt x="2077" y="1176"/>
                </a:lnTo>
                <a:lnTo>
                  <a:pt x="2037" y="1200"/>
                </a:lnTo>
                <a:lnTo>
                  <a:pt x="1994" y="1219"/>
                </a:lnTo>
                <a:lnTo>
                  <a:pt x="1949" y="1232"/>
                </a:lnTo>
                <a:lnTo>
                  <a:pt x="1903" y="1240"/>
                </a:lnTo>
                <a:lnTo>
                  <a:pt x="1856" y="1242"/>
                </a:lnTo>
                <a:lnTo>
                  <a:pt x="1044" y="1242"/>
                </a:lnTo>
                <a:lnTo>
                  <a:pt x="1044" y="1271"/>
                </a:lnTo>
                <a:lnTo>
                  <a:pt x="1042" y="1305"/>
                </a:lnTo>
                <a:lnTo>
                  <a:pt x="1042" y="1344"/>
                </a:lnTo>
                <a:lnTo>
                  <a:pt x="1044" y="1387"/>
                </a:lnTo>
                <a:lnTo>
                  <a:pt x="1045" y="1432"/>
                </a:lnTo>
                <a:lnTo>
                  <a:pt x="1047" y="1474"/>
                </a:lnTo>
                <a:lnTo>
                  <a:pt x="1054" y="1513"/>
                </a:lnTo>
                <a:lnTo>
                  <a:pt x="1061" y="1549"/>
                </a:lnTo>
                <a:lnTo>
                  <a:pt x="1072" y="1580"/>
                </a:lnTo>
                <a:lnTo>
                  <a:pt x="1082" y="1607"/>
                </a:lnTo>
                <a:lnTo>
                  <a:pt x="1087" y="1626"/>
                </a:lnTo>
                <a:lnTo>
                  <a:pt x="1088" y="1645"/>
                </a:lnTo>
                <a:lnTo>
                  <a:pt x="1085" y="1663"/>
                </a:lnTo>
                <a:lnTo>
                  <a:pt x="1078" y="1681"/>
                </a:lnTo>
                <a:lnTo>
                  <a:pt x="1067" y="1696"/>
                </a:lnTo>
                <a:lnTo>
                  <a:pt x="1054" y="1710"/>
                </a:lnTo>
                <a:lnTo>
                  <a:pt x="1038" y="1719"/>
                </a:lnTo>
                <a:lnTo>
                  <a:pt x="1020" y="1725"/>
                </a:lnTo>
                <a:lnTo>
                  <a:pt x="895" y="1753"/>
                </a:lnTo>
                <a:lnTo>
                  <a:pt x="895" y="1770"/>
                </a:lnTo>
                <a:lnTo>
                  <a:pt x="892" y="1785"/>
                </a:lnTo>
                <a:lnTo>
                  <a:pt x="885" y="1798"/>
                </a:lnTo>
                <a:lnTo>
                  <a:pt x="873" y="1808"/>
                </a:lnTo>
                <a:lnTo>
                  <a:pt x="859" y="1814"/>
                </a:lnTo>
                <a:lnTo>
                  <a:pt x="765" y="1833"/>
                </a:lnTo>
                <a:lnTo>
                  <a:pt x="765" y="1864"/>
                </a:lnTo>
                <a:lnTo>
                  <a:pt x="765" y="1902"/>
                </a:lnTo>
                <a:lnTo>
                  <a:pt x="766" y="1947"/>
                </a:lnTo>
                <a:lnTo>
                  <a:pt x="767" y="1995"/>
                </a:lnTo>
                <a:lnTo>
                  <a:pt x="767" y="2048"/>
                </a:lnTo>
                <a:lnTo>
                  <a:pt x="769" y="2100"/>
                </a:lnTo>
                <a:lnTo>
                  <a:pt x="770" y="2154"/>
                </a:lnTo>
                <a:lnTo>
                  <a:pt x="773" y="2206"/>
                </a:lnTo>
                <a:lnTo>
                  <a:pt x="775" y="2240"/>
                </a:lnTo>
                <a:lnTo>
                  <a:pt x="775" y="2273"/>
                </a:lnTo>
                <a:lnTo>
                  <a:pt x="774" y="2306"/>
                </a:lnTo>
                <a:lnTo>
                  <a:pt x="773" y="2337"/>
                </a:lnTo>
                <a:lnTo>
                  <a:pt x="768" y="2367"/>
                </a:lnTo>
                <a:lnTo>
                  <a:pt x="763" y="2396"/>
                </a:lnTo>
                <a:lnTo>
                  <a:pt x="754" y="2423"/>
                </a:lnTo>
                <a:lnTo>
                  <a:pt x="742" y="2449"/>
                </a:lnTo>
                <a:lnTo>
                  <a:pt x="729" y="2472"/>
                </a:lnTo>
                <a:lnTo>
                  <a:pt x="711" y="2495"/>
                </a:lnTo>
                <a:lnTo>
                  <a:pt x="690" y="2515"/>
                </a:lnTo>
                <a:lnTo>
                  <a:pt x="664" y="2533"/>
                </a:lnTo>
                <a:lnTo>
                  <a:pt x="634" y="2550"/>
                </a:lnTo>
                <a:lnTo>
                  <a:pt x="599" y="2563"/>
                </a:lnTo>
                <a:lnTo>
                  <a:pt x="560" y="2574"/>
                </a:lnTo>
                <a:lnTo>
                  <a:pt x="518" y="2581"/>
                </a:lnTo>
                <a:lnTo>
                  <a:pt x="476" y="2587"/>
                </a:lnTo>
                <a:lnTo>
                  <a:pt x="431" y="2588"/>
                </a:lnTo>
                <a:lnTo>
                  <a:pt x="389" y="2587"/>
                </a:lnTo>
                <a:lnTo>
                  <a:pt x="346" y="2582"/>
                </a:lnTo>
                <a:lnTo>
                  <a:pt x="305" y="2575"/>
                </a:lnTo>
                <a:lnTo>
                  <a:pt x="264" y="2566"/>
                </a:lnTo>
                <a:lnTo>
                  <a:pt x="225" y="2554"/>
                </a:lnTo>
                <a:lnTo>
                  <a:pt x="188" y="2540"/>
                </a:lnTo>
                <a:lnTo>
                  <a:pt x="155" y="2523"/>
                </a:lnTo>
                <a:lnTo>
                  <a:pt x="124" y="2503"/>
                </a:lnTo>
                <a:lnTo>
                  <a:pt x="97" y="2480"/>
                </a:lnTo>
                <a:lnTo>
                  <a:pt x="75" y="2456"/>
                </a:lnTo>
                <a:lnTo>
                  <a:pt x="57" y="2429"/>
                </a:lnTo>
                <a:lnTo>
                  <a:pt x="48" y="2410"/>
                </a:lnTo>
                <a:lnTo>
                  <a:pt x="39" y="2389"/>
                </a:lnTo>
                <a:lnTo>
                  <a:pt x="31" y="2367"/>
                </a:lnTo>
                <a:lnTo>
                  <a:pt x="26" y="2344"/>
                </a:lnTo>
                <a:lnTo>
                  <a:pt x="20" y="2318"/>
                </a:lnTo>
                <a:lnTo>
                  <a:pt x="16" y="2290"/>
                </a:lnTo>
                <a:lnTo>
                  <a:pt x="11" y="2260"/>
                </a:lnTo>
                <a:lnTo>
                  <a:pt x="8" y="2225"/>
                </a:lnTo>
                <a:lnTo>
                  <a:pt x="6" y="2187"/>
                </a:lnTo>
                <a:lnTo>
                  <a:pt x="3" y="2144"/>
                </a:lnTo>
                <a:lnTo>
                  <a:pt x="2" y="2097"/>
                </a:lnTo>
                <a:lnTo>
                  <a:pt x="1" y="2043"/>
                </a:lnTo>
                <a:lnTo>
                  <a:pt x="1" y="1984"/>
                </a:lnTo>
                <a:lnTo>
                  <a:pt x="0" y="1919"/>
                </a:lnTo>
                <a:lnTo>
                  <a:pt x="0" y="1847"/>
                </a:lnTo>
                <a:lnTo>
                  <a:pt x="0" y="1835"/>
                </a:lnTo>
                <a:lnTo>
                  <a:pt x="0" y="1681"/>
                </a:lnTo>
                <a:lnTo>
                  <a:pt x="0" y="1561"/>
                </a:lnTo>
                <a:lnTo>
                  <a:pt x="2" y="1463"/>
                </a:lnTo>
                <a:lnTo>
                  <a:pt x="10" y="1368"/>
                </a:lnTo>
                <a:lnTo>
                  <a:pt x="21" y="1276"/>
                </a:lnTo>
                <a:lnTo>
                  <a:pt x="36" y="1188"/>
                </a:lnTo>
                <a:lnTo>
                  <a:pt x="53" y="1104"/>
                </a:lnTo>
                <a:lnTo>
                  <a:pt x="73" y="1023"/>
                </a:lnTo>
                <a:lnTo>
                  <a:pt x="95" y="947"/>
                </a:lnTo>
                <a:lnTo>
                  <a:pt x="118" y="874"/>
                </a:lnTo>
                <a:lnTo>
                  <a:pt x="141" y="806"/>
                </a:lnTo>
                <a:lnTo>
                  <a:pt x="166" y="744"/>
                </a:lnTo>
                <a:lnTo>
                  <a:pt x="189" y="684"/>
                </a:lnTo>
                <a:lnTo>
                  <a:pt x="212" y="630"/>
                </a:lnTo>
                <a:lnTo>
                  <a:pt x="232" y="580"/>
                </a:lnTo>
                <a:lnTo>
                  <a:pt x="243" y="557"/>
                </a:lnTo>
                <a:lnTo>
                  <a:pt x="252" y="533"/>
                </a:lnTo>
                <a:lnTo>
                  <a:pt x="262" y="511"/>
                </a:lnTo>
                <a:lnTo>
                  <a:pt x="270" y="490"/>
                </a:lnTo>
                <a:lnTo>
                  <a:pt x="277" y="471"/>
                </a:lnTo>
                <a:lnTo>
                  <a:pt x="282" y="454"/>
                </a:lnTo>
                <a:lnTo>
                  <a:pt x="286" y="442"/>
                </a:lnTo>
                <a:lnTo>
                  <a:pt x="287" y="432"/>
                </a:lnTo>
                <a:lnTo>
                  <a:pt x="286" y="401"/>
                </a:lnTo>
                <a:lnTo>
                  <a:pt x="281" y="373"/>
                </a:lnTo>
                <a:lnTo>
                  <a:pt x="274" y="349"/>
                </a:lnTo>
                <a:lnTo>
                  <a:pt x="266" y="328"/>
                </a:lnTo>
                <a:lnTo>
                  <a:pt x="259" y="310"/>
                </a:lnTo>
                <a:lnTo>
                  <a:pt x="249" y="282"/>
                </a:lnTo>
                <a:lnTo>
                  <a:pt x="242" y="253"/>
                </a:lnTo>
                <a:lnTo>
                  <a:pt x="240" y="224"/>
                </a:lnTo>
                <a:lnTo>
                  <a:pt x="242" y="189"/>
                </a:lnTo>
                <a:lnTo>
                  <a:pt x="251" y="157"/>
                </a:lnTo>
                <a:lnTo>
                  <a:pt x="264" y="126"/>
                </a:lnTo>
                <a:lnTo>
                  <a:pt x="283" y="98"/>
                </a:lnTo>
                <a:lnTo>
                  <a:pt x="306" y="74"/>
                </a:lnTo>
                <a:lnTo>
                  <a:pt x="334" y="54"/>
                </a:lnTo>
                <a:lnTo>
                  <a:pt x="364" y="38"/>
                </a:lnTo>
                <a:lnTo>
                  <a:pt x="422" y="15"/>
                </a:lnTo>
                <a:lnTo>
                  <a:pt x="459" y="4"/>
                </a:lnTo>
                <a:lnTo>
                  <a:pt x="49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08337" y="2770499"/>
            <a:ext cx="1483529" cy="44581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900" b="1" dirty="0"/>
              <a:t>Технико-экономическое обоснование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08338" y="3456274"/>
            <a:ext cx="1483529" cy="44581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900" b="1" dirty="0"/>
              <a:t>Территориальное планирование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95536" y="4091156"/>
            <a:ext cx="1483529" cy="44581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900" b="1" dirty="0"/>
              <a:t>Инженерные изыскания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081477" y="5584332"/>
            <a:ext cx="1483529" cy="445811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900" b="1" dirty="0"/>
              <a:t>Проектная документация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949095" y="5584334"/>
            <a:ext cx="1483529" cy="445811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900" b="1" dirty="0"/>
              <a:t>Рабочая документация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839886" y="5575867"/>
            <a:ext cx="1483529" cy="445811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900" b="1" dirty="0"/>
              <a:t>Инженерные изыскания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446457" y="3159917"/>
            <a:ext cx="1483529" cy="445811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900" b="1" dirty="0"/>
              <a:t>Строительный контроль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446457" y="3794800"/>
            <a:ext cx="1483529" cy="445811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900" b="1" dirty="0"/>
              <a:t>Управление дорожно-строительной 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446457" y="4412987"/>
            <a:ext cx="1483529" cy="445811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900" b="1" dirty="0"/>
              <a:t>Подготовка производства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081478" y="1628802"/>
            <a:ext cx="1483529" cy="44581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900" b="1" dirty="0"/>
              <a:t>Капитальный ремонт, ремонт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966029" y="1628802"/>
            <a:ext cx="1483529" cy="44581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900" b="1" dirty="0"/>
              <a:t>Эксплуатация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839887" y="1628800"/>
            <a:ext cx="1483529" cy="44581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900" b="1" dirty="0"/>
              <a:t>Управление имуществом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446457" y="2474143"/>
            <a:ext cx="1483529" cy="445811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900" b="1" dirty="0"/>
              <a:t>Управление временем и ресурсами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6EAF0C2F-F82B-4CEB-A17F-7C93F177A462}"/>
              </a:ext>
            </a:extLst>
          </p:cNvPr>
          <p:cNvSpPr/>
          <p:nvPr/>
        </p:nvSpPr>
        <p:spPr>
          <a:xfrm>
            <a:off x="1259632" y="755293"/>
            <a:ext cx="6507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Calibri" pitchFamily="34" charset="0"/>
              </a:rPr>
              <a:t>Всеобъемлющая технология информационного моделирования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652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Проектная модель дороги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53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dirty="0">
                <a:latin typeface="Calibri" panose="020F0502020204030204" pitchFamily="34" charset="0"/>
              </a:rPr>
              <a:t>В результате проектирования постепенно формируется проектная модель дороги — полноценная 3D-модель, детально описывающая </a:t>
            </a:r>
            <a:r>
              <a:rPr lang="ru-RU" sz="2000" dirty="0" smtClean="0">
                <a:latin typeface="Calibri" panose="020F0502020204030204" pitchFamily="34" charset="0"/>
              </a:rPr>
              <a:t>конструктивные решения. </a:t>
            </a:r>
          </a:p>
          <a:p>
            <a:endParaRPr lang="ru-RU" sz="2000" dirty="0">
              <a:latin typeface="Calibri" panose="020F0502020204030204" pitchFamily="34" charset="0"/>
            </a:endParaRPr>
          </a:p>
          <a:p>
            <a:r>
              <a:rPr lang="ru-RU" sz="2000" dirty="0">
                <a:latin typeface="Calibri" panose="020F0502020204030204" pitchFamily="34" charset="0"/>
              </a:rPr>
              <a:t>Список задач, решенных в процессе работы над формированием проектной  модели дороги: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alibri" panose="020F0502020204030204" pitchFamily="34" charset="0"/>
              </a:rPr>
              <a:t>Формирование геометрического тела автомобильной дороги;</a:t>
            </a:r>
            <a:endParaRPr lang="ru-RU" sz="2000" dirty="0"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alibri" panose="020F0502020204030204" pitchFamily="34" charset="0"/>
              </a:rPr>
              <a:t>Формирование конструкции дорожной одежды и слоев земляного полотна;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alibri" panose="020F0502020204030204" pitchFamily="34" charset="0"/>
              </a:rPr>
              <a:t>Создание 3D объектов: опоры освещения, бордюр, водосброс, </a:t>
            </a:r>
            <a:r>
              <a:rPr lang="ru-RU" sz="2000" dirty="0" err="1">
                <a:latin typeface="Calibri" panose="020F0502020204030204" pitchFamily="34" charset="0"/>
              </a:rPr>
              <a:t>прикромочный</a:t>
            </a:r>
            <a:r>
              <a:rPr lang="ru-RU" sz="2000" dirty="0">
                <a:latin typeface="Calibri" panose="020F0502020204030204" pitchFamily="34" charset="0"/>
              </a:rPr>
              <a:t> лоток и др.;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alibri" panose="020F0502020204030204" pitchFamily="34" charset="0"/>
              </a:rPr>
              <a:t>Расстановка трехмерных элементов обустройства дороги (дорожных знаков, барьерных </a:t>
            </a:r>
            <a:r>
              <a:rPr lang="ru-RU" sz="2000" dirty="0" smtClean="0">
                <a:latin typeface="Calibri" panose="020F0502020204030204" pitchFamily="34" charset="0"/>
              </a:rPr>
              <a:t>ограждений </a:t>
            </a:r>
            <a:r>
              <a:rPr lang="ru-RU" sz="2000" dirty="0">
                <a:latin typeface="Calibri" panose="020F0502020204030204" pitchFamily="34" charset="0"/>
              </a:rPr>
              <a:t>и пр.), нанесение разметки;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alibri" panose="020F0502020204030204" pitchFamily="34" charset="0"/>
              </a:rPr>
              <a:t>Подготовка </a:t>
            </a:r>
            <a:r>
              <a:rPr lang="en-US" sz="2000" dirty="0">
                <a:latin typeface="Calibri" panose="020F0502020204030204" pitchFamily="34" charset="0"/>
              </a:rPr>
              <a:t>TIN-</a:t>
            </a:r>
            <a:r>
              <a:rPr lang="ru-RU" sz="2000" dirty="0">
                <a:latin typeface="Calibri" panose="020F0502020204030204" pitchFamily="34" charset="0"/>
              </a:rPr>
              <a:t>моделей для САУ-ДСМ;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alibri" panose="020F0502020204030204" pitchFamily="34" charset="0"/>
              </a:rPr>
              <a:t>Организация коллективной работы с моделями дорог (Заказчик – Проектировщик</a:t>
            </a:r>
            <a:r>
              <a:rPr lang="ru-RU" sz="2000" dirty="0" smtClean="0">
                <a:latin typeface="Calibri" panose="020F0502020204030204" pitchFamily="34" charset="0"/>
              </a:rPr>
              <a:t>).</a:t>
            </a:r>
            <a:endParaRPr lang="ru-RU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59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Рисунок 5123">
            <a:extLst>
              <a:ext uri="{FF2B5EF4-FFF2-40B4-BE49-F238E27FC236}">
                <a16:creationId xmlns="" xmlns:a16="http://schemas.microsoft.com/office/drawing/2014/main" id="{32D35058-796A-41CE-87DB-C66691D77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1911649"/>
            <a:ext cx="3908082" cy="1736307"/>
          </a:xfrm>
          <a:prstGeom prst="rect">
            <a:avLst/>
          </a:prstGeom>
        </p:spPr>
      </p:pic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Проектная модель дороги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dirty="0">
                <a:latin typeface="Calibri" panose="020F0502020204030204" pitchFamily="34" charset="0"/>
              </a:rPr>
              <a:t>Формирование геометрического тела автомобильной дороги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B70B1BB-C438-4F87-B463-2DD650D941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48" y="4418667"/>
            <a:ext cx="2950580" cy="1790004"/>
          </a:xfrm>
          <a:prstGeom prst="rect">
            <a:avLst/>
          </a:prstGeom>
        </p:spPr>
      </p:pic>
      <p:cxnSp>
        <p:nvCxnSpPr>
          <p:cNvPr id="10" name="Прямая со стрелкой 9">
            <a:extLst>
              <a:ext uri="{FF2B5EF4-FFF2-40B4-BE49-F238E27FC236}">
                <a16:creationId xmlns="" xmlns:a16="http://schemas.microsoft.com/office/drawing/2014/main" id="{25045294-A4C1-4074-8682-F79F72D1FAC6}"/>
              </a:ext>
            </a:extLst>
          </p:cNvPr>
          <p:cNvCxnSpPr>
            <a:cxnSpLocks/>
          </p:cNvCxnSpPr>
          <p:nvPr/>
        </p:nvCxnSpPr>
        <p:spPr>
          <a:xfrm>
            <a:off x="3923928" y="2773641"/>
            <a:ext cx="936104" cy="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="" xmlns:a16="http://schemas.microsoft.com/office/drawing/2014/main" id="{2E775CE2-7502-4BFA-9221-38E182F2AEC1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3923928" y="2773642"/>
            <a:ext cx="936104" cy="254002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="" xmlns:a16="http://schemas.microsoft.com/office/drawing/2014/main" id="{01B257E6-EC14-497B-9C9F-73BA1302739B}"/>
              </a:ext>
            </a:extLst>
          </p:cNvPr>
          <p:cNvCxnSpPr>
            <a:cxnSpLocks/>
            <a:endCxn id="5125" idx="0"/>
          </p:cNvCxnSpPr>
          <p:nvPr/>
        </p:nvCxnSpPr>
        <p:spPr>
          <a:xfrm>
            <a:off x="6814074" y="3647956"/>
            <a:ext cx="0" cy="77071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3" name="Рисунок 5122">
            <a:extLst>
              <a:ext uri="{FF2B5EF4-FFF2-40B4-BE49-F238E27FC236}">
                <a16:creationId xmlns="" xmlns:a16="http://schemas.microsoft.com/office/drawing/2014/main" id="{BF6A5A80-0ABC-45BF-B8A6-567BB103E6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2333" y="1911649"/>
            <a:ext cx="2921595" cy="1736307"/>
          </a:xfrm>
          <a:prstGeom prst="rect">
            <a:avLst/>
          </a:prstGeom>
        </p:spPr>
      </p:pic>
      <p:pic>
        <p:nvPicPr>
          <p:cNvPr id="5125" name="Рисунок 5124">
            <a:extLst>
              <a:ext uri="{FF2B5EF4-FFF2-40B4-BE49-F238E27FC236}">
                <a16:creationId xmlns="" xmlns:a16="http://schemas.microsoft.com/office/drawing/2014/main" id="{5313DFAC-CB56-4B76-AA7E-458FB27B3F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0033" y="4418667"/>
            <a:ext cx="3908082" cy="179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88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Проектная модель дороги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dirty="0">
                <a:latin typeface="Calibri" panose="020F0502020204030204" pitchFamily="34" charset="0"/>
              </a:rPr>
              <a:t>Формирование конструкции дорожной одежды и слоев земляного </a:t>
            </a:r>
            <a:r>
              <a:rPr lang="ru-RU" sz="2000" dirty="0" smtClean="0">
                <a:latin typeface="Calibri" panose="020F0502020204030204" pitchFamily="34" charset="0"/>
              </a:rPr>
              <a:t>полотна (появилась возможность автоматизированного формирования сводной ведомости объемов работ)</a:t>
            </a:r>
            <a:endParaRPr lang="ru-RU" sz="2000" dirty="0">
              <a:latin typeface="Calibri" panose="020F050202020403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A1EBC71-091F-42BE-99AF-20A9EA4D57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881" y="2074382"/>
            <a:ext cx="3743386" cy="207469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C97BF90-5342-4310-9890-A02C4BF6E4A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8538"/>
          <a:stretch/>
        </p:blipFill>
        <p:spPr>
          <a:xfrm>
            <a:off x="5646543" y="4462173"/>
            <a:ext cx="3133790" cy="20631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B80B22A-44F3-4598-B519-0D6A6F13EB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92" y="4462173"/>
            <a:ext cx="4410712" cy="2063171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280D0247-4AB5-4DDA-9643-8A6C5311F6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5554" y="1715577"/>
            <a:ext cx="332558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1600" dirty="0">
                <a:latin typeface="Calibri" panose="020F0502020204030204" pitchFamily="34" charset="0"/>
              </a:rPr>
              <a:t>Моделирование дорожной одежды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5D4AD0FC-C844-43ED-AE08-7DFD3AA06F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6655" y="4109264"/>
            <a:ext cx="374338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1600" dirty="0">
                <a:latin typeface="Calibri" panose="020F0502020204030204" pitchFamily="34" charset="0"/>
              </a:rPr>
              <a:t>Формирование чертежей и ведомостей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A3C74372-3BBD-42E5-8E9F-D316B92089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92080" y="2068486"/>
            <a:ext cx="3488253" cy="2073971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F2DE39AC-D021-4C5D-BD7B-E4FDE726613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1071981" y="3879977"/>
            <a:ext cx="32192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Calibri" panose="020F0502020204030204" pitchFamily="34" charset="0"/>
              </a:rPr>
              <a:t>Единое информационное пространство</a:t>
            </a:r>
            <a:endParaRPr lang="ru-RU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21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Проектная модель дороги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23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dirty="0">
                <a:latin typeface="Calibri" panose="020F0502020204030204" pitchFamily="34" charset="0"/>
              </a:rPr>
              <a:t>Создание 3D объектов: опоры освещения, бордюр, водосброс, </a:t>
            </a:r>
            <a:r>
              <a:rPr lang="ru-RU" sz="2000" dirty="0" err="1">
                <a:latin typeface="Calibri" panose="020F0502020204030204" pitchFamily="34" charset="0"/>
              </a:rPr>
              <a:t>прикромочный</a:t>
            </a:r>
            <a:r>
              <a:rPr lang="ru-RU" sz="2000" dirty="0">
                <a:latin typeface="Calibri" panose="020F0502020204030204" pitchFamily="34" charset="0"/>
              </a:rPr>
              <a:t> лоток и др.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5" t="20339" r="56061" b="17809"/>
          <a:stretch/>
        </p:blipFill>
        <p:spPr bwMode="auto">
          <a:xfrm>
            <a:off x="6592322" y="1988840"/>
            <a:ext cx="2401251" cy="1808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0FEC1D9-C031-4D07-9B46-C2EE1D6435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461" y="5354491"/>
            <a:ext cx="2401251" cy="117085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42452E5-58EF-4A12-8A15-646484555F9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57" b="6085"/>
          <a:stretch/>
        </p:blipFill>
        <p:spPr>
          <a:xfrm>
            <a:off x="1028508" y="1988840"/>
            <a:ext cx="2671808" cy="147361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53AAF468-B673-4B1A-A946-8B1E79FA16D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3"/>
          <a:stretch/>
        </p:blipFill>
        <p:spPr>
          <a:xfrm>
            <a:off x="1046586" y="3573017"/>
            <a:ext cx="5480912" cy="295232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80B62563-5106-4183-944B-FAC629BA8E7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19"/>
          <a:stretch/>
        </p:blipFill>
        <p:spPr>
          <a:xfrm>
            <a:off x="6596321" y="3861047"/>
            <a:ext cx="2401251" cy="140791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60820CB3-F4D1-4668-8F6A-4F9A66DA43C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24017"/>
          <a:stretch/>
        </p:blipFill>
        <p:spPr>
          <a:xfrm>
            <a:off x="3851920" y="1988840"/>
            <a:ext cx="2675578" cy="1473619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F2DE39AC-D021-4C5D-BD7B-E4FDE726613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1071981" y="3879977"/>
            <a:ext cx="32192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Calibri" panose="020F0502020204030204" pitchFamily="34" charset="0"/>
              </a:rPr>
              <a:t>Единое информационное пространство</a:t>
            </a:r>
            <a:endParaRPr lang="ru-RU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88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Проектная модель дороги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24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dirty="0">
                <a:latin typeface="Calibri" panose="020F0502020204030204" pitchFamily="34" charset="0"/>
              </a:rPr>
              <a:t>Создание 3D объектов: водопропускные трубы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DE5EE49-FBAA-4786-8B37-B97D88CF69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64" t="5152" b="10274"/>
          <a:stretch/>
        </p:blipFill>
        <p:spPr>
          <a:xfrm>
            <a:off x="7561117" y="1932231"/>
            <a:ext cx="1358256" cy="172878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548EE48-8DCC-4D9B-BEA2-8922612E189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735320"/>
            <a:ext cx="4851429" cy="2801980"/>
          </a:xfrm>
          <a:prstGeom prst="rect">
            <a:avLst/>
          </a:prstGeom>
        </p:spPr>
      </p:pic>
      <p:graphicFrame>
        <p:nvGraphicFramePr>
          <p:cNvPr id="15" name="Объект 14">
            <a:extLst>
              <a:ext uri="{FF2B5EF4-FFF2-40B4-BE49-F238E27FC236}">
                <a16:creationId xmlns="" xmlns:a16="http://schemas.microsoft.com/office/drawing/2014/main" id="{EBC26D81-38E3-4A23-B55E-C6321E8FE2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7351161"/>
              </p:ext>
            </p:extLst>
          </p:nvPr>
        </p:nvGraphicFramePr>
        <p:xfrm>
          <a:off x="1020373" y="1923163"/>
          <a:ext cx="2222822" cy="1937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" name="Точечный рисунок" r:id="rId7" imgW="5629320" imgH="5353200" progId="Paint.Picture">
                  <p:embed/>
                </p:oleObj>
              </mc:Choice>
              <mc:Fallback>
                <p:oleObj name="Точечный рисунок" r:id="rId7" imgW="5629320" imgH="5353200" progId="Paint.Picture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0373" y="1923163"/>
                        <a:ext cx="2222822" cy="193788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33" y="4077072"/>
            <a:ext cx="3723273" cy="247736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675D1B7-B441-42B4-9D15-1D905C23519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41026" y="1923163"/>
            <a:ext cx="4122259" cy="1433829"/>
          </a:xfrm>
          <a:prstGeom prst="rect">
            <a:avLst/>
          </a:prstGeom>
        </p:spPr>
      </p:pic>
      <p:cxnSp>
        <p:nvCxnSpPr>
          <p:cNvPr id="17" name="Прямая со стрелкой 16">
            <a:extLst>
              <a:ext uri="{FF2B5EF4-FFF2-40B4-BE49-F238E27FC236}">
                <a16:creationId xmlns="" xmlns:a16="http://schemas.microsoft.com/office/drawing/2014/main" id="{8D0E218C-0D05-4A7D-98C0-9170A6736C29}"/>
              </a:ext>
            </a:extLst>
          </p:cNvPr>
          <p:cNvCxnSpPr>
            <a:cxnSpLocks/>
          </p:cNvCxnSpPr>
          <p:nvPr/>
        </p:nvCxnSpPr>
        <p:spPr>
          <a:xfrm flipH="1">
            <a:off x="4725606" y="4005064"/>
            <a:ext cx="1286554" cy="5760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="" xmlns:a16="http://schemas.microsoft.com/office/drawing/2014/main" id="{4569E668-2436-4B77-B147-DD2757D8D533}"/>
              </a:ext>
            </a:extLst>
          </p:cNvPr>
          <p:cNvCxnSpPr>
            <a:cxnSpLocks/>
            <a:endCxn id="6" idx="2"/>
          </p:cNvCxnSpPr>
          <p:nvPr/>
        </p:nvCxnSpPr>
        <p:spPr>
          <a:xfrm flipH="1" flipV="1">
            <a:off x="5402156" y="3356992"/>
            <a:ext cx="1258076" cy="5760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="" xmlns:a16="http://schemas.microsoft.com/office/drawing/2014/main" id="{6F4896D0-0991-47B0-BE45-45C9067F8058}"/>
              </a:ext>
            </a:extLst>
          </p:cNvPr>
          <p:cNvCxnSpPr>
            <a:cxnSpLocks/>
          </p:cNvCxnSpPr>
          <p:nvPr/>
        </p:nvCxnSpPr>
        <p:spPr>
          <a:xfrm flipV="1">
            <a:off x="6660232" y="3429000"/>
            <a:ext cx="900885" cy="50405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="" xmlns:a16="http://schemas.microsoft.com/office/drawing/2014/main" id="{03DE7573-5176-4400-81D7-3957F1D3A01A}"/>
              </a:ext>
            </a:extLst>
          </p:cNvPr>
          <p:cNvCxnSpPr>
            <a:cxnSpLocks/>
          </p:cNvCxnSpPr>
          <p:nvPr/>
        </p:nvCxnSpPr>
        <p:spPr>
          <a:xfrm>
            <a:off x="3243195" y="3429000"/>
            <a:ext cx="824749" cy="3063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F2DE39AC-D021-4C5D-BD7B-E4FDE726613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1071981" y="3879977"/>
            <a:ext cx="32192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Calibri" panose="020F0502020204030204" pitchFamily="34" charset="0"/>
              </a:rPr>
              <a:t>Единое информационное пространство</a:t>
            </a:r>
            <a:endParaRPr lang="ru-RU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21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Проектная модель дороги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25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dirty="0">
                <a:latin typeface="Calibri" panose="020F0502020204030204" pitchFamily="34" charset="0"/>
              </a:rPr>
              <a:t>Расстановка трехмерных элементов обустройства дороги (дорожных знаков, барьерных </a:t>
            </a:r>
            <a:r>
              <a:rPr lang="ru-RU" sz="2000" dirty="0" smtClean="0">
                <a:latin typeface="Calibri" panose="020F0502020204030204" pitchFamily="34" charset="0"/>
              </a:rPr>
              <a:t>ограждений, автобусных павильонов </a:t>
            </a:r>
            <a:r>
              <a:rPr lang="ru-RU" sz="2000" dirty="0">
                <a:latin typeface="Calibri" panose="020F0502020204030204" pitchFamily="34" charset="0"/>
              </a:rPr>
              <a:t>и пр.), нанесение разметки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A18930D4-FC6B-4632-961B-4325A22D9B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33" y="4414090"/>
            <a:ext cx="3921481" cy="21112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07224B1D-8003-428B-BE57-BC79EF95AA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519" y="1920494"/>
            <a:ext cx="1737801" cy="133423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3C37C4A1-A471-40AC-A51C-BC79CB9598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971" y="1920494"/>
            <a:ext cx="1970127" cy="1334236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630ACB69-75D5-4CC8-8F94-E46EB559ACB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520" y="3429000"/>
            <a:ext cx="3860578" cy="115212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D02FBEEE-BFC3-4D8B-8535-F3335F0061C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4" r="5215"/>
          <a:stretch/>
        </p:blipFill>
        <p:spPr>
          <a:xfrm>
            <a:off x="5166519" y="4761657"/>
            <a:ext cx="3862409" cy="1763687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F2DE39AC-D021-4C5D-BD7B-E4FDE726613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1071981" y="3879977"/>
            <a:ext cx="32192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Calibri" panose="020F0502020204030204" pitchFamily="34" charset="0"/>
              </a:rPr>
              <a:t>Единое информационное пространство</a:t>
            </a:r>
            <a:endParaRPr lang="ru-RU" sz="1400" dirty="0">
              <a:latin typeface="Calibri" panose="020F0502020204030204" pitchFamily="34" charset="0"/>
            </a:endParaRPr>
          </a:p>
        </p:txBody>
      </p:sp>
      <p:pic>
        <p:nvPicPr>
          <p:cNvPr id="10242" name="Picture 2" descr="D:\Наука\BIM\НТС Алтай\ПРОЕКТ остановки (с сетями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333" y="1920577"/>
            <a:ext cx="3925897" cy="245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2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Проектная модель дороги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26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dirty="0" smtClean="0">
                <a:latin typeface="Calibri" panose="020F0502020204030204" pitchFamily="34" charset="0"/>
              </a:rPr>
              <a:t>Главное достижение: информационная модель содержит не только полный цифровой аналог проектируемого объекта, но и все разделы проектной документации</a:t>
            </a:r>
            <a:endParaRPr lang="ru-RU" sz="2000" dirty="0">
              <a:latin typeface="Calibri" panose="020F050202020403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F2DE39AC-D021-4C5D-BD7B-E4FDE726613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1071981" y="3879977"/>
            <a:ext cx="32192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Calibri" panose="020F0502020204030204" pitchFamily="34" charset="0"/>
              </a:rPr>
              <a:t>Единое информационное пространство</a:t>
            </a:r>
            <a:endParaRPr lang="ru-RU" sz="1400" dirty="0">
              <a:latin typeface="Calibri" panose="020F0502020204030204" pitchFamily="34" charset="0"/>
            </a:endParaRPr>
          </a:p>
        </p:txBody>
      </p:sp>
      <p:sp>
        <p:nvSpPr>
          <p:cNvPr id="17" name="Freeform 45"/>
          <p:cNvSpPr>
            <a:spLocks noEditPoints="1"/>
          </p:cNvSpPr>
          <p:nvPr/>
        </p:nvSpPr>
        <p:spPr bwMode="auto">
          <a:xfrm>
            <a:off x="5727597" y="2622699"/>
            <a:ext cx="218957" cy="21895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sz="1300" dirty="0"/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6050382" y="2204864"/>
            <a:ext cx="2438400" cy="45961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</a:pPr>
            <a:r>
              <a:rPr lang="ru-RU" sz="900" b="1" dirty="0">
                <a:solidFill>
                  <a:schemeClr val="accent1"/>
                </a:solidFill>
              </a:rPr>
              <a:t>Раздел 1</a:t>
            </a:r>
          </a:p>
          <a:p>
            <a:pPr lvl="0" algn="l">
              <a:spcBef>
                <a:spcPct val="20000"/>
              </a:spcBef>
            </a:pPr>
            <a:r>
              <a:rPr lang="ru-RU" sz="900" dirty="0">
                <a:solidFill>
                  <a:srgbClr val="FEFEFE"/>
                </a:solidFill>
              </a:rPr>
              <a:t>Пояснительная записка</a:t>
            </a:r>
          </a:p>
          <a:p>
            <a:pPr algn="l"/>
            <a:endParaRPr 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Freeform 45"/>
          <p:cNvSpPr>
            <a:spLocks noEditPoints="1"/>
          </p:cNvSpPr>
          <p:nvPr/>
        </p:nvSpPr>
        <p:spPr bwMode="auto">
          <a:xfrm>
            <a:off x="5724128" y="2994615"/>
            <a:ext cx="218957" cy="21895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sz="1300" dirty="0"/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6032822" y="2577468"/>
            <a:ext cx="2438400" cy="31598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</a:pPr>
            <a:r>
              <a:rPr lang="ru-RU" sz="900" b="1" dirty="0">
                <a:solidFill>
                  <a:schemeClr val="accent1"/>
                </a:solidFill>
              </a:rPr>
              <a:t>Раздел 2</a:t>
            </a:r>
          </a:p>
          <a:p>
            <a:pPr lvl="0" algn="l">
              <a:spcBef>
                <a:spcPct val="20000"/>
              </a:spcBef>
            </a:pPr>
            <a:r>
              <a:rPr lang="ru-RU" sz="900" dirty="0">
                <a:solidFill>
                  <a:srgbClr val="FEFEFE"/>
                </a:solidFill>
              </a:rPr>
              <a:t>Проект полосы отвод</a:t>
            </a:r>
            <a:endParaRPr lang="en-US" sz="900" dirty="0">
              <a:solidFill>
                <a:srgbClr val="FEFEFE"/>
              </a:solidFill>
            </a:endParaRPr>
          </a:p>
        </p:txBody>
      </p:sp>
      <p:sp>
        <p:nvSpPr>
          <p:cNvPr id="24" name="Freeform 45"/>
          <p:cNvSpPr>
            <a:spLocks noEditPoints="1"/>
          </p:cNvSpPr>
          <p:nvPr/>
        </p:nvSpPr>
        <p:spPr bwMode="auto">
          <a:xfrm>
            <a:off x="5736280" y="3503333"/>
            <a:ext cx="218957" cy="21895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sz="1300" dirty="0"/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6020828" y="3041351"/>
            <a:ext cx="2451100" cy="3046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</a:pPr>
            <a:r>
              <a:rPr lang="ru-RU" sz="900" b="1" dirty="0">
                <a:solidFill>
                  <a:schemeClr val="accent1"/>
                </a:solidFill>
              </a:rPr>
              <a:t>Раздел 3</a:t>
            </a:r>
          </a:p>
          <a:p>
            <a:pPr lvl="0" algn="l">
              <a:spcBef>
                <a:spcPct val="20000"/>
              </a:spcBef>
            </a:pPr>
            <a:r>
              <a:rPr lang="ru-RU" sz="900" dirty="0">
                <a:solidFill>
                  <a:srgbClr val="FEFEFE"/>
                </a:solidFill>
              </a:rPr>
              <a:t>Технологические и конструктивные решения. </a:t>
            </a:r>
            <a:endParaRPr lang="en-US" sz="900" dirty="0">
              <a:solidFill>
                <a:srgbClr val="FEFEFE"/>
              </a:solidFill>
            </a:endParaRPr>
          </a:p>
        </p:txBody>
      </p:sp>
      <p:sp>
        <p:nvSpPr>
          <p:cNvPr id="26" name="Freeform 45"/>
          <p:cNvSpPr>
            <a:spLocks noEditPoints="1"/>
          </p:cNvSpPr>
          <p:nvPr/>
        </p:nvSpPr>
        <p:spPr bwMode="auto">
          <a:xfrm>
            <a:off x="5736280" y="3919461"/>
            <a:ext cx="218957" cy="21895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sz="1300" dirty="0"/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6009618" y="3503332"/>
            <a:ext cx="2451100" cy="31598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</a:pPr>
            <a:r>
              <a:rPr lang="ru-RU" sz="900" b="1" dirty="0">
                <a:solidFill>
                  <a:schemeClr val="accent1"/>
                </a:solidFill>
              </a:rPr>
              <a:t>Раздел 4</a:t>
            </a:r>
          </a:p>
          <a:p>
            <a:pPr lvl="0" algn="l">
              <a:spcBef>
                <a:spcPct val="20000"/>
              </a:spcBef>
            </a:pPr>
            <a:r>
              <a:rPr lang="ru-RU" sz="900" dirty="0">
                <a:solidFill>
                  <a:srgbClr val="FEFEFE"/>
                </a:solidFill>
              </a:rPr>
              <a:t>Здания, строения и сооружения</a:t>
            </a:r>
            <a:endParaRPr lang="en-US" sz="900" dirty="0">
              <a:solidFill>
                <a:srgbClr val="FEFEFE"/>
              </a:solidFill>
            </a:endParaRPr>
          </a:p>
        </p:txBody>
      </p:sp>
      <p:sp>
        <p:nvSpPr>
          <p:cNvPr id="28" name="Freeform 45"/>
          <p:cNvSpPr>
            <a:spLocks noEditPoints="1"/>
          </p:cNvSpPr>
          <p:nvPr/>
        </p:nvSpPr>
        <p:spPr bwMode="auto">
          <a:xfrm>
            <a:off x="5736280" y="4361026"/>
            <a:ext cx="218957" cy="21895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sz="1300" dirty="0"/>
          </a:p>
        </p:txBody>
      </p:sp>
      <p:sp>
        <p:nvSpPr>
          <p:cNvPr id="29" name="Text Placeholder 3"/>
          <p:cNvSpPr txBox="1">
            <a:spLocks/>
          </p:cNvSpPr>
          <p:nvPr/>
        </p:nvSpPr>
        <p:spPr>
          <a:xfrm>
            <a:off x="6022312" y="3919460"/>
            <a:ext cx="2451100" cy="31598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</a:pPr>
            <a:r>
              <a:rPr lang="ru-RU" sz="900" b="1" dirty="0">
                <a:solidFill>
                  <a:schemeClr val="accent1"/>
                </a:solidFill>
              </a:rPr>
              <a:t>Раздел 5</a:t>
            </a:r>
          </a:p>
          <a:p>
            <a:pPr lvl="0" algn="l">
              <a:spcBef>
                <a:spcPct val="20000"/>
              </a:spcBef>
            </a:pPr>
            <a:r>
              <a:rPr lang="ru-RU" sz="900" dirty="0">
                <a:solidFill>
                  <a:srgbClr val="FEFEFE"/>
                </a:solidFill>
              </a:rPr>
              <a:t>Проект организации строительства</a:t>
            </a:r>
            <a:endParaRPr lang="en-US" sz="900" dirty="0">
              <a:solidFill>
                <a:srgbClr val="FEFEFE"/>
              </a:solidFill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6032823" y="4361025"/>
            <a:ext cx="2425701" cy="31598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</a:pPr>
            <a:r>
              <a:rPr lang="ru-RU" sz="900" b="1" dirty="0">
                <a:solidFill>
                  <a:schemeClr val="accent1"/>
                </a:solidFill>
              </a:rPr>
              <a:t>Раздел 6</a:t>
            </a:r>
          </a:p>
          <a:p>
            <a:pPr lvl="0" algn="l">
              <a:spcBef>
                <a:spcPct val="20000"/>
              </a:spcBef>
            </a:pPr>
            <a:r>
              <a:rPr lang="ru-RU" sz="900" dirty="0">
                <a:solidFill>
                  <a:srgbClr val="FEFEFE"/>
                </a:solidFill>
              </a:rPr>
              <a:t>Проект организации работ по сносу</a:t>
            </a:r>
            <a:endParaRPr lang="en-US" sz="900" dirty="0">
              <a:solidFill>
                <a:srgbClr val="FEFEFE"/>
              </a:solidFill>
            </a:endParaRPr>
          </a:p>
        </p:txBody>
      </p:sp>
      <p:sp>
        <p:nvSpPr>
          <p:cNvPr id="31" name="Text Placeholder 3"/>
          <p:cNvSpPr txBox="1">
            <a:spLocks/>
          </p:cNvSpPr>
          <p:nvPr/>
        </p:nvSpPr>
        <p:spPr>
          <a:xfrm>
            <a:off x="6009618" y="4789216"/>
            <a:ext cx="2438399" cy="3046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</a:pPr>
            <a:r>
              <a:rPr lang="ru-RU" sz="900" b="1" dirty="0">
                <a:solidFill>
                  <a:schemeClr val="accent1"/>
                </a:solidFill>
              </a:rPr>
              <a:t>Раздел 7</a:t>
            </a:r>
          </a:p>
          <a:p>
            <a:pPr lvl="0" algn="l">
              <a:spcBef>
                <a:spcPct val="20000"/>
              </a:spcBef>
            </a:pPr>
            <a:r>
              <a:rPr lang="ru-RU" sz="900" dirty="0">
                <a:solidFill>
                  <a:srgbClr val="FEFEFE"/>
                </a:solidFill>
              </a:rPr>
              <a:t>Мероприятия по охране окружающей среды</a:t>
            </a:r>
            <a:endParaRPr lang="en-US" sz="900" dirty="0">
              <a:solidFill>
                <a:srgbClr val="FEFEFE"/>
              </a:solidFill>
            </a:endParaRPr>
          </a:p>
        </p:txBody>
      </p:sp>
      <p:sp>
        <p:nvSpPr>
          <p:cNvPr id="32" name="Text Placeholder 3"/>
          <p:cNvSpPr txBox="1">
            <a:spLocks/>
          </p:cNvSpPr>
          <p:nvPr/>
        </p:nvSpPr>
        <p:spPr>
          <a:xfrm>
            <a:off x="6009617" y="5267708"/>
            <a:ext cx="2438403" cy="31598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</a:pPr>
            <a:r>
              <a:rPr lang="ru-RU" sz="900" b="1" dirty="0">
                <a:solidFill>
                  <a:schemeClr val="accent1"/>
                </a:solidFill>
              </a:rPr>
              <a:t>Раздел 8</a:t>
            </a:r>
          </a:p>
          <a:p>
            <a:pPr lvl="0" algn="l">
              <a:spcBef>
                <a:spcPct val="20000"/>
              </a:spcBef>
            </a:pPr>
            <a:r>
              <a:rPr lang="ru-RU" sz="900" dirty="0">
                <a:solidFill>
                  <a:srgbClr val="FEFEFE"/>
                </a:solidFill>
              </a:rPr>
              <a:t>Мероприятия по обеспечению ПБ</a:t>
            </a:r>
            <a:endParaRPr lang="en-US" sz="900" dirty="0">
              <a:solidFill>
                <a:srgbClr val="FEFEFE"/>
              </a:solidFill>
            </a:endParaRPr>
          </a:p>
        </p:txBody>
      </p:sp>
      <p:sp>
        <p:nvSpPr>
          <p:cNvPr id="33" name="Freeform 45"/>
          <p:cNvSpPr>
            <a:spLocks noEditPoints="1"/>
          </p:cNvSpPr>
          <p:nvPr/>
        </p:nvSpPr>
        <p:spPr bwMode="auto">
          <a:xfrm>
            <a:off x="5724128" y="2204865"/>
            <a:ext cx="218957" cy="21895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sz="1300" dirty="0"/>
          </a:p>
        </p:txBody>
      </p:sp>
      <p:sp>
        <p:nvSpPr>
          <p:cNvPr id="34" name="Text Placeholder 3"/>
          <p:cNvSpPr txBox="1">
            <a:spLocks/>
          </p:cNvSpPr>
          <p:nvPr/>
        </p:nvSpPr>
        <p:spPr>
          <a:xfrm>
            <a:off x="6009618" y="5682107"/>
            <a:ext cx="2425703" cy="31598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</a:pPr>
            <a:r>
              <a:rPr lang="ru-RU" sz="900" b="1" dirty="0">
                <a:solidFill>
                  <a:schemeClr val="accent1"/>
                </a:solidFill>
              </a:rPr>
              <a:t>Раздел 9</a:t>
            </a:r>
          </a:p>
          <a:p>
            <a:pPr lvl="0" algn="l">
              <a:spcBef>
                <a:spcPct val="20000"/>
              </a:spcBef>
            </a:pPr>
            <a:r>
              <a:rPr lang="ru-RU" sz="900" dirty="0">
                <a:solidFill>
                  <a:srgbClr val="FEFEFE"/>
                </a:solidFill>
              </a:rPr>
              <a:t>Смета на строительство</a:t>
            </a:r>
            <a:endParaRPr lang="en-US" sz="900" dirty="0">
              <a:solidFill>
                <a:srgbClr val="FEFEFE"/>
              </a:solidFill>
            </a:endParaRPr>
          </a:p>
        </p:txBody>
      </p:sp>
      <p:sp>
        <p:nvSpPr>
          <p:cNvPr id="35" name="Freeform 45"/>
          <p:cNvSpPr>
            <a:spLocks noEditPoints="1"/>
          </p:cNvSpPr>
          <p:nvPr/>
        </p:nvSpPr>
        <p:spPr bwMode="auto">
          <a:xfrm>
            <a:off x="5738025" y="4748491"/>
            <a:ext cx="218957" cy="21895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sz="1300" dirty="0"/>
          </a:p>
        </p:txBody>
      </p:sp>
      <p:sp>
        <p:nvSpPr>
          <p:cNvPr id="36" name="Freeform 45"/>
          <p:cNvSpPr>
            <a:spLocks noEditPoints="1"/>
          </p:cNvSpPr>
          <p:nvPr/>
        </p:nvSpPr>
        <p:spPr bwMode="auto">
          <a:xfrm>
            <a:off x="5756861" y="5267709"/>
            <a:ext cx="218957" cy="21895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sz="1300" dirty="0"/>
          </a:p>
        </p:txBody>
      </p:sp>
      <p:sp>
        <p:nvSpPr>
          <p:cNvPr id="37" name="Freeform 45"/>
          <p:cNvSpPr>
            <a:spLocks noEditPoints="1"/>
          </p:cNvSpPr>
          <p:nvPr/>
        </p:nvSpPr>
        <p:spPr bwMode="auto">
          <a:xfrm>
            <a:off x="5756861" y="5682107"/>
            <a:ext cx="218957" cy="21895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sz="1300" dirty="0"/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557" y="1988840"/>
            <a:ext cx="619872" cy="630203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2163637" y="2065045"/>
            <a:ext cx="168828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Calibri" panose="020F0502020204030204" pitchFamily="34" charset="0"/>
                <a:cs typeface="Segoe UI" panose="020B0502040204020203" pitchFamily="34" charset="0"/>
              </a:rPr>
              <a:t>IndorCAD</a:t>
            </a:r>
            <a:endParaRPr lang="ru-RU" sz="3000" dirty="0">
              <a:latin typeface="Calibri" panose="020F0502020204030204" pitchFamily="34" charset="0"/>
              <a:cs typeface="Segoe UI" panose="020B0502040204020203" pitchFamily="34" charset="0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39" r="43705" b="57348"/>
          <a:stretch/>
        </p:blipFill>
        <p:spPr bwMode="auto">
          <a:xfrm>
            <a:off x="2411760" y="3213571"/>
            <a:ext cx="1760291" cy="262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1" name="Прямая со стрелкой 40">
            <a:extLst>
              <a:ext uri="{FF2B5EF4-FFF2-40B4-BE49-F238E27FC236}">
                <a16:creationId xmlns="" xmlns:a16="http://schemas.microsoft.com/office/drawing/2014/main" id="{2E775CE2-7502-4BFA-9221-38E182F2AEC1}"/>
              </a:ext>
            </a:extLst>
          </p:cNvPr>
          <p:cNvCxnSpPr>
            <a:cxnSpLocks/>
            <a:stCxn id="33" idx="0"/>
            <a:endCxn id="40" idx="3"/>
          </p:cNvCxnSpPr>
          <p:nvPr/>
        </p:nvCxnSpPr>
        <p:spPr>
          <a:xfrm flipH="1">
            <a:off x="4172051" y="2204920"/>
            <a:ext cx="1552104" cy="232351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>
            <a:extLst>
              <a:ext uri="{FF2B5EF4-FFF2-40B4-BE49-F238E27FC236}">
                <a16:creationId xmlns="" xmlns:a16="http://schemas.microsoft.com/office/drawing/2014/main" id="{2E775CE2-7502-4BFA-9221-38E182F2AEC1}"/>
              </a:ext>
            </a:extLst>
          </p:cNvPr>
          <p:cNvCxnSpPr>
            <a:cxnSpLocks/>
            <a:endCxn id="40" idx="3"/>
          </p:cNvCxnSpPr>
          <p:nvPr/>
        </p:nvCxnSpPr>
        <p:spPr>
          <a:xfrm flipH="1" flipV="1">
            <a:off x="4172051" y="4528431"/>
            <a:ext cx="1584810" cy="146966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31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0" grpId="0" animBg="1"/>
      <p:bldP spid="22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/>
      <p:bldP spid="31" grpId="0"/>
      <p:bldP spid="32" grpId="0"/>
      <p:bldP spid="33" grpId="0" animBg="1"/>
      <p:bldP spid="34" grpId="0"/>
      <p:bldP spid="35" grpId="0" animBg="1"/>
      <p:bldP spid="36" grpId="0" animBg="1"/>
      <p:bldP spid="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Проектная модель дороги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504304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27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dirty="0">
                <a:latin typeface="Calibri" panose="020F0502020204030204" pitchFamily="34" charset="0"/>
              </a:rPr>
              <a:t>Подготовка </a:t>
            </a:r>
            <a:r>
              <a:rPr lang="en-US" sz="2000" dirty="0">
                <a:latin typeface="Calibri" panose="020F0502020204030204" pitchFamily="34" charset="0"/>
              </a:rPr>
              <a:t>TIN-</a:t>
            </a:r>
            <a:r>
              <a:rPr lang="ru-RU" sz="2000" dirty="0">
                <a:latin typeface="Calibri" panose="020F0502020204030204" pitchFamily="34" charset="0"/>
              </a:rPr>
              <a:t>моделей для САУ-ДСМ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4E16344-7AC1-4BFE-AB9A-0E14B1A3B6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33" y="3605587"/>
            <a:ext cx="4937819" cy="2703733"/>
          </a:xfrm>
          <a:prstGeom prst="rect">
            <a:avLst/>
          </a:prstGeom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95" t="67516"/>
          <a:stretch/>
        </p:blipFill>
        <p:spPr bwMode="auto">
          <a:xfrm>
            <a:off x="6156176" y="4221088"/>
            <a:ext cx="2771928" cy="206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34" t="33580" b="36600"/>
          <a:stretch/>
        </p:blipFill>
        <p:spPr bwMode="auto">
          <a:xfrm>
            <a:off x="6156176" y="1962742"/>
            <a:ext cx="2771929" cy="1898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259632" y="1962742"/>
            <a:ext cx="48242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Calibri" panose="020F0502020204030204" pitchFamily="34" charset="0"/>
              </a:rPr>
              <a:t>Разработанная проектная модель дороги содержит в себе информацию по каждому запроектированному слою дорожной одежды и земляного полотна</a:t>
            </a:r>
            <a:endParaRPr lang="ru-RU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12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3200" dirty="0">
                <a:latin typeface="Calibri" pitchFamily="34" charset="0"/>
              </a:rPr>
              <a:t>Заключение</a:t>
            </a:r>
            <a:endParaRPr lang="ru-RU" altLang="ru-RU" sz="32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0825" y="6165850"/>
            <a:ext cx="601663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5F1E5DD-6970-4871-8489-85461228C3B5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28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331913" y="852488"/>
            <a:ext cx="7669212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000" dirty="0" smtClean="0"/>
              <a:t>Преимущества:</a:t>
            </a:r>
            <a:endParaRPr lang="ru-RU" altLang="ru-RU" sz="2000" dirty="0"/>
          </a:p>
          <a:p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AutoNum type="arabicPeriod"/>
            </a:pPr>
            <a:r>
              <a:rPr lang="ru-RU" sz="2000" dirty="0"/>
              <a:t>Возможность представления и обработки большого объема </a:t>
            </a:r>
            <a:r>
              <a:rPr lang="ru-RU" sz="2000" dirty="0" smtClean="0"/>
              <a:t>данных (фактически вся проектная документация);</a:t>
            </a:r>
            <a:endParaRPr lang="ru-RU" sz="2000" dirty="0"/>
          </a:p>
          <a:p>
            <a:pPr marL="457200" indent="-457200">
              <a:buFontTx/>
              <a:buAutoNum type="arabicPeriod"/>
            </a:pPr>
            <a:r>
              <a:rPr lang="ru-RU" sz="2000" dirty="0"/>
              <a:t>Современное электронное рецензирование документов всеми участниками проекта;</a:t>
            </a:r>
          </a:p>
          <a:p>
            <a:pPr marL="457200" indent="-457200">
              <a:buFontTx/>
              <a:buAutoNum type="arabicPeriod"/>
            </a:pPr>
            <a:r>
              <a:rPr lang="ru-RU" sz="2000" dirty="0"/>
              <a:t>Оперативность обновления проекта согласно последним изменениям;</a:t>
            </a:r>
          </a:p>
          <a:p>
            <a:pPr marL="457200" indent="-457200">
              <a:buFontTx/>
              <a:buAutoNum type="arabicPeriod"/>
            </a:pPr>
            <a:r>
              <a:rPr lang="ru-RU" sz="2000" dirty="0"/>
              <a:t>Экономия времени, финансов, человеческого ресурса.</a:t>
            </a:r>
          </a:p>
          <a:p>
            <a:endParaRPr lang="ru-RU" sz="2000" dirty="0"/>
          </a:p>
          <a:p>
            <a:r>
              <a:rPr lang="ru-RU" sz="2000" dirty="0" smtClean="0"/>
              <a:t>Вопросы требующие дополнительной проработки:</a:t>
            </a:r>
            <a:endParaRPr lang="ru-RU" sz="2000" dirty="0"/>
          </a:p>
          <a:p>
            <a:endParaRPr lang="ru-RU" sz="2000" dirty="0"/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Нормативное обеспечение;</a:t>
            </a:r>
            <a:endParaRPr lang="ru-RU" sz="2000" dirty="0"/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Выработка </a:t>
            </a:r>
            <a:r>
              <a:rPr lang="ru-RU" sz="2000" dirty="0"/>
              <a:t>единых подходов к формированию </a:t>
            </a:r>
            <a:r>
              <a:rPr lang="ru-RU" sz="2000" dirty="0" smtClean="0"/>
              <a:t>модели и определение приоритетных программных комплексов;</a:t>
            </a:r>
            <a:endParaRPr lang="ru-RU" sz="2000" dirty="0"/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Подготовка </a:t>
            </a:r>
            <a:r>
              <a:rPr lang="ru-RU" sz="2000" dirty="0"/>
              <a:t>квалифицированных специалистов в области разработки </a:t>
            </a:r>
            <a:r>
              <a:rPr lang="en-US" sz="2000" dirty="0"/>
              <a:t>BIM –</a:t>
            </a:r>
            <a:r>
              <a:rPr lang="ru-RU" sz="2000" dirty="0"/>
              <a:t> </a:t>
            </a:r>
            <a:r>
              <a:rPr lang="ru-RU" sz="2000" dirty="0" smtClean="0"/>
              <a:t>моделей.</a:t>
            </a:r>
            <a:endParaRPr lang="ru-RU" sz="2000" dirty="0"/>
          </a:p>
          <a:p>
            <a:pPr marL="457200" indent="-457200">
              <a:buFont typeface="+mj-lt"/>
              <a:buAutoNum type="arabicPeriod"/>
            </a:pPr>
            <a:endParaRPr lang="ru-RU" sz="2000" dirty="0"/>
          </a:p>
        </p:txBody>
      </p:sp>
      <p:sp>
        <p:nvSpPr>
          <p:cNvPr id="14" name="Прямоугольник с двумя скругленными соседними углами 13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15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91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547813" y="2133600"/>
            <a:ext cx="6624637" cy="18002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0">
                <a:latin typeface="Calibri" pitchFamily="34" charset="0"/>
              </a:rPr>
              <a:t>Спасибо за внимание!</a:t>
            </a:r>
          </a:p>
        </p:txBody>
      </p:sp>
      <p:sp>
        <p:nvSpPr>
          <p:cNvPr id="3" name="Прямоугольник с двумя скругленными соседними углами 2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4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Предпосылки совместной работы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461962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6" descr="inter_soob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352" y="2132856"/>
            <a:ext cx="3419475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1331913" y="5517232"/>
            <a:ext cx="7669212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900" dirty="0">
                <a:latin typeface="Calibri" pitchFamily="34" charset="0"/>
              </a:rPr>
              <a:t>Семинар с </a:t>
            </a:r>
            <a:r>
              <a:rPr lang="ru-RU" altLang="ru-RU" sz="1900" dirty="0" smtClean="0">
                <a:latin typeface="Calibri" pitchFamily="34" charset="0"/>
              </a:rPr>
              <a:t>участием ряда ведущих </a:t>
            </a:r>
            <a:r>
              <a:rPr lang="ru-RU" altLang="ru-RU" sz="1900" dirty="0">
                <a:latin typeface="Calibri" pitchFamily="34" charset="0"/>
              </a:rPr>
              <a:t>проектных организаций.</a:t>
            </a:r>
          </a:p>
          <a:p>
            <a:r>
              <a:rPr lang="ru-RU" altLang="ru-RU" sz="1900" dirty="0">
                <a:latin typeface="Calibri" pitchFamily="34" charset="0"/>
              </a:rPr>
              <a:t>Тема:  Информационное моделирование автомобильных дорог: изыскания, проектирование, строительство, эксплуатация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1003412"/>
            <a:ext cx="1606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>
                <a:latin typeface="Calibri" pitchFamily="34" charset="0"/>
              </a:rPr>
              <a:t>Август 2016 г. 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941" y="2729477"/>
            <a:ext cx="3419475" cy="257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346"/>
          <a:stretch/>
        </p:blipFill>
        <p:spPr bwMode="auto">
          <a:xfrm>
            <a:off x="6617836" y="858394"/>
            <a:ext cx="2402987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993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Совместная работа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461962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4283967" y="5285175"/>
            <a:ext cx="471715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dirty="0">
                <a:latin typeface="Calibri" pitchFamily="34" charset="0"/>
              </a:rPr>
              <a:t>Капитальный ремонт  автомобильной дороги Р-255 «Сибирь» Новосибирск – Кемерово – Красноярск – Иркутск. Подъезд к г. Томск км 98+000 – км 110+000, Томская область.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13260" y="1003412"/>
            <a:ext cx="1906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>
                <a:latin typeface="Calibri" pitchFamily="34" charset="0"/>
              </a:rPr>
              <a:t>Сентябрь 2016 г.  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412" y="2348880"/>
            <a:ext cx="2964915" cy="389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348880"/>
            <a:ext cx="3962077" cy="2825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346"/>
          <a:stretch/>
        </p:blipFill>
        <p:spPr bwMode="auto">
          <a:xfrm>
            <a:off x="6617836" y="858394"/>
            <a:ext cx="2402987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376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Среда общих данных (СОД)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461962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4"/>
          <a:stretch>
            <a:fillRect/>
          </a:stretch>
        </p:blipFill>
        <p:spPr bwMode="auto">
          <a:xfrm>
            <a:off x="1224334" y="2636912"/>
            <a:ext cx="7379841" cy="3636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115616" y="852488"/>
            <a:ext cx="766921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000" dirty="0">
                <a:solidFill>
                  <a:srgbClr val="FF0000"/>
                </a:solidFill>
                <a:latin typeface="Calibri" pitchFamily="34" charset="0"/>
              </a:rPr>
              <a:t>Среда общих данных (СОД)</a:t>
            </a:r>
            <a:r>
              <a:rPr lang="ru-RU" altLang="ru-RU" sz="2000" dirty="0">
                <a:solidFill>
                  <a:srgbClr val="FFFFFF"/>
                </a:solidFill>
                <a:latin typeface="Calibri" pitchFamily="34" charset="0"/>
              </a:rPr>
              <a:t> - это структурированное хранилище информационных моделей, обеспечивающее сбор, хранение и предоставление всех проектных и эксплуатационных материалов для всех участников технологических процессов и являющееся единственным достоверным источником данных.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740" y="2636912"/>
            <a:ext cx="3405451" cy="363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7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Среда общих данных (СОД)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461962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331913" y="1844824"/>
            <a:ext cx="76692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ru-RU" sz="2000" dirty="0">
                <a:solidFill>
                  <a:srgbClr val="FEFEFE"/>
                </a:solidFill>
                <a:latin typeface="Calibri" pitchFamily="34" charset="0"/>
              </a:rPr>
              <a:t>BIM – </a:t>
            </a:r>
            <a:r>
              <a:rPr lang="ru-RU" altLang="ru-RU" sz="2000" dirty="0">
                <a:solidFill>
                  <a:srgbClr val="FEFEFE"/>
                </a:solidFill>
                <a:latin typeface="Calibri" pitchFamily="34" charset="0"/>
              </a:rPr>
              <a:t>сервер (решение от ООО «</a:t>
            </a:r>
            <a:r>
              <a:rPr lang="ru-RU" altLang="ru-RU" sz="2000" dirty="0" err="1">
                <a:solidFill>
                  <a:srgbClr val="FEFEFE"/>
                </a:solidFill>
                <a:latin typeface="Calibri" pitchFamily="34" charset="0"/>
              </a:rPr>
              <a:t>ИндорСофт</a:t>
            </a:r>
            <a:r>
              <a:rPr lang="ru-RU" altLang="ru-RU" sz="2000" dirty="0">
                <a:solidFill>
                  <a:srgbClr val="FEFEFE"/>
                </a:solidFill>
                <a:latin typeface="Calibri" pitchFamily="34" charset="0"/>
              </a:rPr>
              <a:t>» для обеспечения совместной работы по созданию информационной модели)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565848"/>
            <a:ext cx="6552728" cy="3914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49" y="1052736"/>
            <a:ext cx="619872" cy="6302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91629" y="1128941"/>
            <a:ext cx="168828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Calibri" panose="020F0502020204030204" pitchFamily="34" charset="0"/>
                <a:cs typeface="Segoe UI" panose="020B0502040204020203" pitchFamily="34" charset="0"/>
              </a:rPr>
              <a:t>IndorCAD</a:t>
            </a:r>
            <a:endParaRPr lang="ru-RU" sz="3000" dirty="0">
              <a:latin typeface="Calibri" panose="020F050202020403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77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Среда общих данных (СОД)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461962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331913" y="1844824"/>
            <a:ext cx="403284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FEFEFE"/>
                </a:solidFill>
                <a:latin typeface="Calibri" pitchFamily="34" charset="0"/>
              </a:rPr>
              <a:t>Возможности </a:t>
            </a:r>
            <a:r>
              <a:rPr lang="en-US" altLang="ru-RU" sz="2000" dirty="0">
                <a:solidFill>
                  <a:srgbClr val="FEFEFE"/>
                </a:solidFill>
                <a:latin typeface="Calibri" pitchFamily="34" charset="0"/>
              </a:rPr>
              <a:t>BIM –</a:t>
            </a:r>
            <a:r>
              <a:rPr lang="ru-RU" altLang="ru-RU" sz="2000" dirty="0">
                <a:solidFill>
                  <a:srgbClr val="FEFEFE"/>
                </a:solidFill>
                <a:latin typeface="Calibri" pitchFamily="34" charset="0"/>
              </a:rPr>
              <a:t> сервера</a:t>
            </a:r>
          </a:p>
          <a:p>
            <a:pPr marL="457200" indent="-457200">
              <a:buFont typeface="+mj-lt"/>
              <a:buAutoNum type="arabicPeriod"/>
            </a:pPr>
            <a:r>
              <a:rPr lang="ru-RU" altLang="ru-RU" sz="2000" dirty="0">
                <a:solidFill>
                  <a:srgbClr val="FEFEFE"/>
                </a:solidFill>
                <a:latin typeface="Calibri" pitchFamily="34" charset="0"/>
              </a:rPr>
              <a:t>Свободный выбор опубликованных проектов </a:t>
            </a:r>
          </a:p>
          <a:p>
            <a:pPr marL="457200" indent="-457200">
              <a:buFont typeface="+mj-lt"/>
              <a:buAutoNum type="arabicPeriod"/>
            </a:pPr>
            <a:r>
              <a:rPr lang="ru-RU" altLang="ru-RU" sz="2000" dirty="0">
                <a:solidFill>
                  <a:srgbClr val="FEFEFE"/>
                </a:solidFill>
                <a:latin typeface="Calibri" pitchFamily="34" charset="0"/>
              </a:rPr>
              <a:t>Создание комментариев к любому элементу проекта</a:t>
            </a:r>
          </a:p>
          <a:p>
            <a:pPr marL="457200" indent="-457200">
              <a:buFont typeface="+mj-lt"/>
              <a:buAutoNum type="arabicPeriod"/>
            </a:pPr>
            <a:r>
              <a:rPr lang="ru-RU" altLang="ru-RU" sz="2000" dirty="0">
                <a:solidFill>
                  <a:srgbClr val="FEFEFE"/>
                </a:solidFill>
                <a:latin typeface="Calibri" pitchFamily="34" charset="0"/>
              </a:rPr>
              <a:t>Назначение ответственных исполнителей</a:t>
            </a:r>
          </a:p>
          <a:p>
            <a:pPr marL="457200" indent="-457200">
              <a:buFont typeface="+mj-lt"/>
              <a:buAutoNum type="arabicPeriod"/>
            </a:pPr>
            <a:r>
              <a:rPr lang="ru-RU" altLang="ru-RU" sz="2000" dirty="0">
                <a:solidFill>
                  <a:srgbClr val="FEFEFE"/>
                </a:solidFill>
                <a:latin typeface="Calibri" pitchFamily="34" charset="0"/>
              </a:rPr>
              <a:t>Группировка комментариев по различным критериям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49" y="1052736"/>
            <a:ext cx="619872" cy="6302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91629" y="1128941"/>
            <a:ext cx="168828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Calibri" panose="020F0502020204030204" pitchFamily="34" charset="0"/>
                <a:cs typeface="Segoe UI" panose="020B0502040204020203" pitchFamily="34" charset="0"/>
              </a:rPr>
              <a:t>IndorCAD</a:t>
            </a:r>
            <a:endParaRPr lang="ru-RU" sz="3000" dirty="0">
              <a:latin typeface="Calibri" panose="020F0502020204030204" pitchFamily="34" charset="0"/>
              <a:cs typeface="Segoe UI" panose="020B0502040204020203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44824"/>
            <a:ext cx="3456384" cy="973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617" y="2618811"/>
            <a:ext cx="2507357" cy="2394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412" y="4990252"/>
            <a:ext cx="5483151" cy="156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461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Модель инженерных изысканий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461962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538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3600" dirty="0">
                <a:solidFill>
                  <a:srgbClr val="FFFFFF"/>
                </a:solidFill>
                <a:latin typeface="Calibri" pitchFamily="34" charset="0"/>
              </a:rPr>
              <a:t>Составные элементы модели инженерных изысканий:</a:t>
            </a:r>
          </a:p>
          <a:p>
            <a:endParaRPr lang="ru-RU" altLang="ru-RU" sz="3600" dirty="0">
              <a:solidFill>
                <a:srgbClr val="FFFFFF"/>
              </a:solidFill>
              <a:latin typeface="Calibri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Calibri" panose="020F0502020204030204" pitchFamily="34" charset="0"/>
              </a:rPr>
              <a:t>Цифровая модель рельефа (ЦМР)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>
              <a:latin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Calibri" panose="020F0502020204030204" pitchFamily="34" charset="0"/>
              </a:rPr>
              <a:t>Цифровая модель ситуации (ЦМС)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>
              <a:latin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Calibri" panose="020F0502020204030204" pitchFamily="34" charset="0"/>
              </a:rPr>
              <a:t>Цифровая модель коммуникаций (ЦМК)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>
              <a:latin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Calibri" panose="020F0502020204030204" pitchFamily="34" charset="0"/>
              </a:rPr>
              <a:t>Цифровая модель геологии (ЦМГ)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>
              <a:latin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Calibri" panose="020F0502020204030204" pitchFamily="34" charset="0"/>
              </a:rPr>
              <a:t>Цифровая модель планировки и межевания (ЦМЗ)</a:t>
            </a:r>
          </a:p>
          <a:p>
            <a:endParaRPr lang="ru-RU" altLang="ru-RU" sz="2000" dirty="0">
              <a:solidFill>
                <a:srgbClr val="FFFFFF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68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331913" y="0"/>
            <a:ext cx="7739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dirty="0">
                <a:solidFill>
                  <a:schemeClr val="tx2"/>
                </a:solidFill>
                <a:latin typeface="Calibri" pitchFamily="34" charset="0"/>
              </a:rPr>
              <a:t>Модель инженерных изысканий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6165850"/>
            <a:ext cx="461962" cy="400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0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72000" rIns="72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AC005D-A29B-45B8-9A59-C6AA6FA47F38}" type="slidenum">
              <a:rPr lang="ru-RU" sz="2000" b="1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913" y="714375"/>
            <a:ext cx="7740650" cy="36513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 rot="5400000">
            <a:off x="226700" y="510228"/>
            <a:ext cx="551165" cy="1000100"/>
          </a:xfrm>
          <a:prstGeom prst="round2SameRect">
            <a:avLst>
              <a:gd name="adj1" fmla="val 16570"/>
              <a:gd name="adj2" fmla="val 0"/>
            </a:avLst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100" b="1" dirty="0">
                <a:latin typeface="Calibri" pitchFamily="34" charset="0"/>
              </a:rPr>
              <a:t>Современные технологии</a:t>
            </a:r>
          </a:p>
        </p:txBody>
      </p:sp>
      <p:pic>
        <p:nvPicPr>
          <p:cNvPr id="8" name="Picture 6" descr="C:\Users\oichome\Desktop\Безымянный.jp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051050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331913" y="852488"/>
            <a:ext cx="7669212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dirty="0">
                <a:latin typeface="Calibri" panose="020F0502020204030204" pitchFamily="34" charset="0"/>
              </a:rPr>
              <a:t>Цифровая модель рельефа (ЦМР)</a:t>
            </a:r>
          </a:p>
          <a:p>
            <a:r>
              <a:rPr lang="ru-RU" sz="2000" dirty="0">
                <a:latin typeface="Calibri" panose="020F0502020204030204" pitchFamily="34" charset="0"/>
              </a:rPr>
              <a:t>Поверхность, характеризующая текущее состояние рельефа местности, включая поверхность существующей дороги (дорог), но не включающая объекты обустройства, искусственные сооружения, здания и другие объекты инженерной инфраструктуры</a:t>
            </a:r>
          </a:p>
          <a:p>
            <a:pPr marL="457200" indent="-457200">
              <a:buFont typeface="+mj-lt"/>
              <a:buAutoNum type="arabicPeriod"/>
            </a:pPr>
            <a:endParaRPr lang="ru-RU" sz="2000" dirty="0">
              <a:latin typeface="Calibri" panose="020F050202020403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33" y="3284984"/>
            <a:ext cx="5242515" cy="2761768"/>
          </a:xfrm>
          <a:prstGeom prst="rect">
            <a:avLst/>
          </a:prstGeom>
        </p:spPr>
      </p:pic>
      <p:pic>
        <p:nvPicPr>
          <p:cNvPr id="11" name="Рисунок 10" descr="D:\Проекты\Томская область\Кап. ремонты\Р-255 Сибирь 98-110\Трассирование\Фото геология\репер-общий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284983"/>
            <a:ext cx="3491880" cy="35541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080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умерки">
  <a:themeElements>
    <a:clrScheme name="Сумерки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Сумерки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умерки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22195</TotalTime>
  <Words>974</Words>
  <Application>Microsoft Office PowerPoint</Application>
  <PresentationFormat>Экран (4:3)</PresentationFormat>
  <Paragraphs>236</Paragraphs>
  <Slides>29</Slides>
  <Notes>27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Сумерки</vt:lpstr>
      <vt:lpstr>Точечный рисунок</vt:lpstr>
      <vt:lpstr>Опыт применения BIM технологий при проектировании автомобильных дорог, от  инженерных изысканий до сдачи заказчику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ИндорСофт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Дмитрий Сарычев</dc:creator>
  <cp:lastModifiedBy>Байгулов Андрей Николаевич</cp:lastModifiedBy>
  <cp:revision>487</cp:revision>
  <cp:lastPrinted>2018-03-21T11:19:22Z</cp:lastPrinted>
  <dcterms:created xsi:type="dcterms:W3CDTF">2007-11-01T09:55:49Z</dcterms:created>
  <dcterms:modified xsi:type="dcterms:W3CDTF">2018-03-21T11:21:54Z</dcterms:modified>
</cp:coreProperties>
</file>