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804" r:id="rId2"/>
    <p:sldMasterId id="2147483816" r:id="rId3"/>
  </p:sldMasterIdLst>
  <p:handoutMasterIdLst>
    <p:handoutMasterId r:id="rId16"/>
  </p:handoutMasterIdLst>
  <p:sldIdLst>
    <p:sldId id="265" r:id="rId4"/>
    <p:sldId id="271" r:id="rId5"/>
    <p:sldId id="266" r:id="rId6"/>
    <p:sldId id="274" r:id="rId7"/>
    <p:sldId id="272" r:id="rId8"/>
    <p:sldId id="267" r:id="rId9"/>
    <p:sldId id="275" r:id="rId10"/>
    <p:sldId id="280" r:id="rId11"/>
    <p:sldId id="269" r:id="rId12"/>
    <p:sldId id="281" r:id="rId13"/>
    <p:sldId id="270" r:id="rId14"/>
    <p:sldId id="277" r:id="rId15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B1E"/>
    <a:srgbClr val="00823B"/>
    <a:srgbClr val="00CCFF"/>
    <a:srgbClr val="003374"/>
    <a:srgbClr val="C9A093"/>
    <a:srgbClr val="F1F1F1"/>
    <a:srgbClr val="385592"/>
    <a:srgbClr val="3A5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-1548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AAFC37E-4DEE-4B61-B2C7-A8A9999AA536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D2AB94E-A057-4BDF-B38A-9D7AE12FE9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46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36B17-59E7-43DB-B185-EC3AA23BA0F1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66D27-3476-4E8A-90DB-78C8DBED6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1643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15BB2-5988-43FC-AD72-F014ED5F2E20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E6133-055B-4A73-B575-82E9B5217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97053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DED49-1B21-4FFC-904D-C3C5F63137A5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1BC7F-D03E-4D9C-BC65-93A80A87D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3499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216D1-C5FE-44CC-82EA-4E4FCFAD3C6D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89D90-5A41-40C4-8436-7F4CFC10F9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41763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4A4-46EB-4EE5-BF42-D7A8299DE573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69E18-052E-4234-B76F-8425B2FE45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56911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90514-53E8-4949-97B9-E08E6BB0C1CB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7E732-E3BE-4FCF-B58A-FF833E2D9D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038081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29382-04A6-4053-8617-1E0E9AA29092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1C2C6-0309-402C-A49F-EF4244DE3E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0430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316D2-6FFD-4F72-8325-036354936D30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51C77-2C67-4354-8390-8B299E269F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3710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CAF02-B01E-40F3-A74C-34968B042160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2DBA6-892D-404C-8DC6-A8EB35DA9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61644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2E25D-00CA-4B8A-AB25-A3ECEEC2A1A2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1A80F-B67F-411E-B04D-20D84F675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529530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D24EB-F7F3-4AD9-AC6C-AC01DC8E28A5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D81FB-D8F1-4567-94EB-25CD3E81A7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3515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A2723-1ABD-414C-804E-CF65140F372B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EF8CE-5866-4C27-974A-6B4DB1330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433844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53C6-58C4-4A20-A575-CAD485609701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7216E-7730-424B-986C-095A72904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107828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6B548-3C90-4910-9269-9B2B6C4B53CF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B231C-B4AB-48CA-BF76-1E767A38D3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615832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AF57C-B2A0-4FB1-8494-A1E08EE9B451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936B2-CA02-407E-AF46-6D49ABC6B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89149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6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19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F329FE7-4A2A-449F-8FE8-E0CFDD1700E0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1E76B12-568D-4E70-8103-F16645C45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112259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1B47A9-F589-404C-B1B0-6DF781A25CF0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1598083-3E58-4184-8636-A9248658B6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849181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2D873D-4070-456F-AE6B-A3CECCE323F8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B2CDC5-94CA-4D2A-AFEE-8D163F74F1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53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3A6F1A-9A3C-426D-B2EA-1A42B2DCFA9B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E6E2021-33EA-43AF-9A44-442DA2742D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721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44A697-3827-4D97-9328-FD5C3C9765E6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F48428-9D68-4F61-8A61-53EBCB3FE6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840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3E840E-0C9C-44D0-BBD1-5BC825ABCFB0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48F9E3-F5DB-4419-BAAF-33BECFD95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79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185EBC-EA37-45D6-84E0-24B8249EAE50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07D4FA-7D96-40BA-9F9C-A43556C08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8150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13B99-3712-46EC-A7CB-52A738099202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107B6-264C-47CF-BF07-21C0E54B3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954872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6530D69-DEF0-4E89-A00F-D0112DBB4231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0B9720-BCF0-4928-9759-A973F67FB5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38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16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0A16E21-2B6D-4F6E-8D18-8C0037A12519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2F7E5FE-59F8-4C34-A69F-4650A297B1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921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3D84A0-27F8-4B6B-A24A-F158D401C164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D4C23B-6B63-460A-ADCB-D533CACEA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78863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7B5F366-24EE-460D-AC17-CFED628302A1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190B15-BF30-4188-B554-B46C15EED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0450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1AB49-FC64-420D-91C9-DC4A6AA195B7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A843B-DE29-451F-AF1D-9E6CEC2A07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251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33673-132D-44D1-B18E-728F01B7C27C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7C6A6-CAB0-4E62-B5B0-BA932673B4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389768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4C51C-91CC-4B58-B3AF-4682BB414BBF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D6149-B2F7-4A94-9EA2-A1DE733B7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33292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5F6F6-7553-412C-B528-4D96D8E3F6F7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C4741-1949-4D4F-8E4F-7E6FBE6F02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560801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0FDE3-D51D-403F-9818-3185483BC89B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43130-14E6-4560-8045-FBE28096B1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13430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0A8F8-4E8E-421B-9D35-B4E0F0F34005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D5191-1928-4A45-95CB-AFE9448C61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811106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7B082C-7F64-452E-A382-11542FFC0277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0E7D31-2B8A-455A-A9E3-C32A99AE3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B5E43E-C4DB-4A83-A2E2-059F763D465B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0E0355-3953-4552-8649-FABE5544B1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75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6D8A904-8A5B-41A6-9694-8AFE19220F9A}" type="datetimeFigureOut">
              <a:rPr lang="en-US"/>
              <a:pPr>
                <a:defRPr/>
              </a:pPr>
              <a:t>3/21/2018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0B2759A-2599-4175-9BA8-4062EBB74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3085" name="Рисунок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ransition spd="med">
    <p:fade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jpeg"/><Relationship Id="rId5" Type="http://schemas.openxmlformats.org/officeDocument/2006/relationships/image" Target="../media/image7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4764088"/>
            <a:ext cx="33258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ый треугольник 10"/>
          <p:cNvSpPr/>
          <p:nvPr/>
        </p:nvSpPr>
        <p:spPr>
          <a:xfrm rot="10800000">
            <a:off x="0" y="392113"/>
            <a:ext cx="5037138" cy="6465887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AutoShape 17" descr="Картинки по запросу росавтодор лого"/>
          <p:cNvSpPr>
            <a:spLocks noChangeAspect="1" noChangeArrowheads="1"/>
          </p:cNvSpPr>
          <p:nvPr/>
        </p:nvSpPr>
        <p:spPr bwMode="auto">
          <a:xfrm>
            <a:off x="511175" y="985838"/>
            <a:ext cx="207963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503" tIns="31252" rIns="62503" bIns="31252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30"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088" y="0"/>
            <a:ext cx="8951912" cy="220663"/>
          </a:xfrm>
          <a:prstGeom prst="rect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589713"/>
            <a:ext cx="5037138" cy="268287"/>
          </a:xfrm>
          <a:prstGeom prst="rect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 rot="10800000">
            <a:off x="0" y="0"/>
            <a:ext cx="5037138" cy="64182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 rot="10800000">
            <a:off x="8820150" y="6380163"/>
            <a:ext cx="323850" cy="496887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 rot="10800000">
            <a:off x="8820150" y="6143625"/>
            <a:ext cx="323850" cy="492125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75375" y="6324600"/>
            <a:ext cx="1773238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www.tent-sklad.ru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0191" y="1763204"/>
            <a:ext cx="3880441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 prst="cross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+mn-cs"/>
              </a:rPr>
              <a:t>  </a:t>
            </a:r>
            <a:r>
              <a:rPr lang="ru-RU" sz="2800" b="1" dirty="0">
                <a:latin typeface="+mj-lt"/>
                <a:ea typeface="Adobe Song Std L" pitchFamily="18" charset="-128"/>
                <a:cs typeface="Arial" pitchFamily="34" charset="0"/>
              </a:rPr>
              <a:t>КАРКАСНО-ТЕНТОВЫЕ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j-lt"/>
                <a:ea typeface="Adobe Song Std L" pitchFamily="18" charset="-128"/>
                <a:cs typeface="Arial" pitchFamily="34" charset="0"/>
              </a:rPr>
              <a:t> СООРУЖЕНИЯ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130925" y="6072188"/>
            <a:ext cx="18637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8 (499) 398-41-80</a:t>
            </a:r>
          </a:p>
        </p:txBody>
      </p:sp>
      <p:pic>
        <p:nvPicPr>
          <p:cNvPr id="37901" name="Picture 2" descr="C:\Users\Nezhniy\Desktop\karkasno-tentovye-angary копи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0" y="3208338"/>
            <a:ext cx="3938588" cy="23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 flipV="1">
            <a:off x="0" y="-800"/>
            <a:ext cx="9157474" cy="110977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-1" y="346764"/>
            <a:ext cx="323849" cy="496840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10177"/>
            <a:ext cx="323849" cy="493185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43604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7033" y="6559070"/>
            <a:ext cx="223023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7639" y="6410325"/>
            <a:ext cx="256361" cy="297489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-1" y="6854346"/>
            <a:ext cx="9157475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3577" y="211716"/>
            <a:ext cx="833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libri" pitchFamily="34" charset="0"/>
                <a:cs typeface="Times New Roman" pitchFamily="18" charset="0"/>
              </a:rPr>
              <a:t>Другие сферы применения тентовых сооружений</a:t>
            </a:r>
            <a:endParaRPr lang="ru-RU" sz="2800" b="1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27" name="Picture 6" descr="http://tentforum.ru/upload/resize_cache/iblock/94e/1000_750_175511db9cefbc414a902a46f1b8fae16/94e30a7b61487b239965f3adb5e7f89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335" y="1329071"/>
            <a:ext cx="2847716" cy="1926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" name="Picture 14" descr="http://www.ring-agro.ru/wp-content/uploads/new08-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37" y="3793043"/>
            <a:ext cx="2847717" cy="1875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4" name="TextBox 43"/>
          <p:cNvSpPr txBox="1"/>
          <p:nvPr/>
        </p:nvSpPr>
        <p:spPr>
          <a:xfrm>
            <a:off x="895320" y="3337541"/>
            <a:ext cx="1422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Складские ангары</a:t>
            </a:r>
            <a:endParaRPr lang="ru-RU" sz="12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3614048" y="3343260"/>
            <a:ext cx="2215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Производственные площади</a:t>
            </a:r>
            <a:endParaRPr lang="ru-RU" sz="12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895320" y="5774746"/>
            <a:ext cx="1627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Сельское хозяйство</a:t>
            </a:r>
            <a:endParaRPr lang="ru-RU" sz="12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6536129" y="3343260"/>
            <a:ext cx="2293142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Животноводческие комплексы</a:t>
            </a:r>
            <a:endParaRPr lang="ru-RU" sz="1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614048" y="5774747"/>
            <a:ext cx="22695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Спортивные сооружения</a:t>
            </a:r>
            <a:endParaRPr lang="ru-RU" sz="12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713267" y="5774747"/>
            <a:ext cx="19388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Хранение спецтехники</a:t>
            </a:r>
            <a:endParaRPr lang="ru-RU" sz="1200" b="1" dirty="0"/>
          </a:p>
        </p:txBody>
      </p:sp>
      <p:pic>
        <p:nvPicPr>
          <p:cNvPr id="3076" name="Picture 4" descr="E:\Работа\!ВостокМ\Фотографии_Тентовые сооружения\Воронеж_есть фото складов\P52959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822" y="1329070"/>
            <a:ext cx="2781298" cy="1920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9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6961" cy="4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b2ba64c5471a2d84b590bbc595296c90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822" y="3793043"/>
            <a:ext cx="2781298" cy="1875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4" descr="http://atilla.ua/media/cache/second_thumbnail/uploads/gallery/file136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3793043"/>
            <a:ext cx="2813012" cy="1875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http://avrial.ru/d/977208/d/%D0%A2%D0%B5%D0%BD%D1%82%D0%BE%D0%B2%D1%8B%D0%B9__%D1%81%D0%BA%D0%BB%D0%B0%D0%B4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329070"/>
            <a:ext cx="2813012" cy="1920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1385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9" name="TextBox 15"/>
          <p:cNvSpPr txBox="1">
            <a:spLocks noChangeArrowheads="1"/>
          </p:cNvSpPr>
          <p:nvPr/>
        </p:nvSpPr>
        <p:spPr bwMode="auto">
          <a:xfrm>
            <a:off x="684213" y="211138"/>
            <a:ext cx="833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b="1">
                <a:cs typeface="Times New Roman" pitchFamily="18" charset="0"/>
              </a:rPr>
              <a:t>Технические данные</a:t>
            </a:r>
          </a:p>
        </p:txBody>
      </p:sp>
      <p:pic>
        <p:nvPicPr>
          <p:cNvPr id="46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5" y="1023938"/>
            <a:ext cx="2820988" cy="582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91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2" name="Picture 4" descr="C:\Users\Nezhniy\Desktop\Angar_v_razreze_v_sloya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09638"/>
            <a:ext cx="5472113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3" name="TextBox 15"/>
          <p:cNvSpPr txBox="1">
            <a:spLocks noChangeArrowheads="1"/>
          </p:cNvSpPr>
          <p:nvPr/>
        </p:nvSpPr>
        <p:spPr bwMode="auto">
          <a:xfrm>
            <a:off x="684213" y="211138"/>
            <a:ext cx="833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b="1">
                <a:cs typeface="Times New Roman" pitchFamily="18" charset="0"/>
              </a:rPr>
              <a:t>Монтаж</a:t>
            </a:r>
          </a:p>
        </p:txBody>
      </p:sp>
      <p:pic>
        <p:nvPicPr>
          <p:cNvPr id="47114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E:\Работа\!ВостокМ\Фотографии_Тентовые сооружения\Торфяновка дек 2010\DSCN03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623" y="3627608"/>
            <a:ext cx="3427878" cy="2335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711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2525"/>
            <a:ext cx="2444750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64798" y="1095375"/>
          <a:ext cx="6096000" cy="22504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Грунт/Фундамент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Ленточный фундамент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Буронабивные сваи с ростверком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Винтовые сваи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Ж/б</a:t>
                      </a:r>
                      <a:r>
                        <a:rPr lang="ru-RU" sz="1000" baseline="0" dirty="0" smtClean="0"/>
                        <a:t> плиты, асфальт, </a:t>
                      </a:r>
                      <a:endParaRPr lang="ru-RU" sz="1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Глинистый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Песчаный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Хрящеватый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Каменистый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Болотистый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71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3781425"/>
            <a:ext cx="236220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0" y="1905000"/>
            <a:ext cx="9144000" cy="739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8915" name="Picture 4" descr="https://tent-sklad.ru/local/templates/vostok/img/section_5-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905125"/>
            <a:ext cx="9144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AutoShape 17" descr="Картинки по запросу росавтодор лого"/>
          <p:cNvSpPr>
            <a:spLocks noChangeAspect="1" noChangeArrowheads="1"/>
          </p:cNvSpPr>
          <p:nvPr/>
        </p:nvSpPr>
        <p:spPr bwMode="auto">
          <a:xfrm>
            <a:off x="1147763" y="901700"/>
            <a:ext cx="209550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503" tIns="31252" rIns="62503" bIns="31252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30">
              <a:latin typeface="+mn-lt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23" name="TextBox 15"/>
          <p:cNvSpPr txBox="1">
            <a:spLocks noChangeArrowheads="1"/>
          </p:cNvSpPr>
          <p:nvPr/>
        </p:nvSpPr>
        <p:spPr bwMode="auto">
          <a:xfrm>
            <a:off x="3625850" y="222250"/>
            <a:ext cx="2216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>
                <a:cs typeface="Times New Roman" pitchFamily="18" charset="0"/>
              </a:rPr>
              <a:t>О компании</a:t>
            </a:r>
          </a:p>
        </p:txBody>
      </p:sp>
      <p:pic>
        <p:nvPicPr>
          <p:cNvPr id="38924" name="Picture 8" descr="C:\Users\Nezhniy\Dropbox\Работа\!Восток М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3316288"/>
            <a:ext cx="1300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5" name="Группа 19"/>
          <p:cNvGrpSpPr>
            <a:grpSpLocks/>
          </p:cNvGrpSpPr>
          <p:nvPr/>
        </p:nvGrpSpPr>
        <p:grpSpPr bwMode="auto">
          <a:xfrm>
            <a:off x="-495300" y="1152525"/>
            <a:ext cx="4021138" cy="590550"/>
            <a:chOff x="1945481" y="1000125"/>
            <a:chExt cx="3760007" cy="590560"/>
          </a:xfrm>
        </p:grpSpPr>
        <p:sp>
          <p:nvSpPr>
            <p:cNvPr id="19" name="Параллелограмм 18"/>
            <p:cNvSpPr/>
            <p:nvPr/>
          </p:nvSpPr>
          <p:spPr>
            <a:xfrm>
              <a:off x="1972200" y="1057276"/>
              <a:ext cx="3733288" cy="533409"/>
            </a:xfrm>
            <a:prstGeom prst="parallelogram">
              <a:avLst>
                <a:gd name="adj" fmla="val 90605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араллелограмм 17"/>
            <p:cNvSpPr/>
            <p:nvPr/>
          </p:nvSpPr>
          <p:spPr>
            <a:xfrm>
              <a:off x="1945481" y="1000125"/>
              <a:ext cx="3733288" cy="533409"/>
            </a:xfrm>
            <a:prstGeom prst="parallelogram">
              <a:avLst>
                <a:gd name="adj" fmla="val 90605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26" name="Прямоугольник 16"/>
          <p:cNvSpPr>
            <a:spLocks noChangeArrowheads="1"/>
          </p:cNvSpPr>
          <p:nvPr/>
        </p:nvSpPr>
        <p:spPr bwMode="auto">
          <a:xfrm>
            <a:off x="-395288" y="1192213"/>
            <a:ext cx="3937001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Одна из первых начала поставки 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каркасно-тентовых сооружений на рынок РФ</a:t>
            </a:r>
            <a:endParaRPr lang="ru-RU" sz="1200">
              <a:solidFill>
                <a:schemeClr val="bg1"/>
              </a:solidFill>
              <a:latin typeface="Lucida Sans Unicode" pitchFamily="34" charset="0"/>
            </a:endParaRPr>
          </a:p>
        </p:txBody>
      </p:sp>
      <p:grpSp>
        <p:nvGrpSpPr>
          <p:cNvPr id="38927" name="Группа 21"/>
          <p:cNvGrpSpPr>
            <a:grpSpLocks/>
          </p:cNvGrpSpPr>
          <p:nvPr/>
        </p:nvGrpSpPr>
        <p:grpSpPr bwMode="auto">
          <a:xfrm>
            <a:off x="3209925" y="1152525"/>
            <a:ext cx="3365500" cy="590550"/>
            <a:chOff x="1945481" y="1000125"/>
            <a:chExt cx="3760007" cy="590560"/>
          </a:xfrm>
        </p:grpSpPr>
        <p:sp>
          <p:nvSpPr>
            <p:cNvPr id="23" name="Параллелограмм 22"/>
            <p:cNvSpPr/>
            <p:nvPr/>
          </p:nvSpPr>
          <p:spPr>
            <a:xfrm>
              <a:off x="1972085" y="1057276"/>
              <a:ext cx="3733403" cy="533409"/>
            </a:xfrm>
            <a:prstGeom prst="parallelogram">
              <a:avLst>
                <a:gd name="adj" fmla="val 90605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Параллелограмм 23"/>
            <p:cNvSpPr/>
            <p:nvPr/>
          </p:nvSpPr>
          <p:spPr>
            <a:xfrm>
              <a:off x="1945481" y="1000125"/>
              <a:ext cx="3733404" cy="533409"/>
            </a:xfrm>
            <a:prstGeom prst="parallelogram">
              <a:avLst>
                <a:gd name="adj" fmla="val 90605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28" name="Прямоугольник 24"/>
          <p:cNvSpPr>
            <a:spLocks noChangeArrowheads="1"/>
          </p:cNvSpPr>
          <p:nvPr/>
        </p:nvSpPr>
        <p:spPr bwMode="auto">
          <a:xfrm>
            <a:off x="2797175" y="1192213"/>
            <a:ext cx="3937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             Большой опыт работы с компаниями</a:t>
            </a:r>
          </a:p>
          <a:p>
            <a:pPr algn="ctr"/>
            <a:r>
              <a:rPr lang="ru-RU" sz="1200">
                <a:solidFill>
                  <a:schemeClr val="bg1"/>
                </a:solidFill>
              </a:rPr>
              <a:t>Государственного сектора экономики</a:t>
            </a:r>
            <a:endParaRPr lang="ru-RU" sz="1200">
              <a:solidFill>
                <a:schemeClr val="bg1"/>
              </a:solidFill>
              <a:latin typeface="Lucida Sans Unicode" pitchFamily="34" charset="0"/>
            </a:endParaRPr>
          </a:p>
        </p:txBody>
      </p:sp>
      <p:grpSp>
        <p:nvGrpSpPr>
          <p:cNvPr id="38929" name="Группа 25"/>
          <p:cNvGrpSpPr>
            <a:grpSpLocks/>
          </p:cNvGrpSpPr>
          <p:nvPr/>
        </p:nvGrpSpPr>
        <p:grpSpPr bwMode="auto">
          <a:xfrm>
            <a:off x="6265863" y="1152525"/>
            <a:ext cx="3365500" cy="590550"/>
            <a:chOff x="1945481" y="1000125"/>
            <a:chExt cx="3760007" cy="590560"/>
          </a:xfrm>
        </p:grpSpPr>
        <p:sp>
          <p:nvSpPr>
            <p:cNvPr id="27" name="Параллелограмм 26"/>
            <p:cNvSpPr/>
            <p:nvPr/>
          </p:nvSpPr>
          <p:spPr>
            <a:xfrm>
              <a:off x="1972084" y="1057276"/>
              <a:ext cx="3733404" cy="533409"/>
            </a:xfrm>
            <a:prstGeom prst="parallelogram">
              <a:avLst>
                <a:gd name="adj" fmla="val 90605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Параллелограмм 27"/>
            <p:cNvSpPr/>
            <p:nvPr/>
          </p:nvSpPr>
          <p:spPr>
            <a:xfrm>
              <a:off x="1945481" y="1000125"/>
              <a:ext cx="3733403" cy="533409"/>
            </a:xfrm>
            <a:prstGeom prst="parallelogram">
              <a:avLst>
                <a:gd name="adj" fmla="val 90605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30" name="Прямоугольник 29"/>
          <p:cNvSpPr>
            <a:spLocks noChangeArrowheads="1"/>
          </p:cNvSpPr>
          <p:nvPr/>
        </p:nvSpPr>
        <p:spPr bwMode="auto">
          <a:xfrm>
            <a:off x="6324600" y="1268413"/>
            <a:ext cx="3108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Производство на территории РФ</a:t>
            </a:r>
            <a:endParaRPr lang="ru-RU" sz="1200">
              <a:solidFill>
                <a:schemeClr val="bg1"/>
              </a:solidFill>
              <a:latin typeface="Lucida Sans Unicode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325563" y="1931988"/>
            <a:ext cx="66833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Наши объекты с 2005 года зарекомендовали себя с лучшей стороны.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Эксплуатируются на трассах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М-1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М-4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М-7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М-10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 и в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городах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674813" y="2755900"/>
            <a:ext cx="155892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cs typeface="+mn-cs"/>
              </a:rPr>
              <a:t> Скорость сборки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52813" y="2755900"/>
            <a:ext cx="19208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cs typeface="+mn-cs"/>
              </a:rPr>
              <a:t> 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cs typeface="+mn-cs"/>
              </a:rPr>
              <a:t>Пожаробезопасность</a:t>
            </a:r>
            <a:endParaRPr lang="ru-RU" sz="1400" dirty="0">
              <a:solidFill>
                <a:schemeClr val="bg2">
                  <a:lumMod val="25000"/>
                </a:schemeClr>
              </a:solidFill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638800" y="2749550"/>
            <a:ext cx="141922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cs typeface="+mn-cs"/>
              </a:rPr>
              <a:t> Долговечность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17" descr="Картинки по запросу росавтодор лого"/>
          <p:cNvSpPr>
            <a:spLocks noChangeAspect="1" noChangeArrowheads="1"/>
          </p:cNvSpPr>
          <p:nvPr/>
        </p:nvSpPr>
        <p:spPr bwMode="auto">
          <a:xfrm>
            <a:off x="1147763" y="901700"/>
            <a:ext cx="209550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503" tIns="31252" rIns="62503" bIns="31252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30">
              <a:latin typeface="+mn-lt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6" name="TextBox 15"/>
          <p:cNvSpPr txBox="1">
            <a:spLocks noChangeArrowheads="1"/>
          </p:cNvSpPr>
          <p:nvPr/>
        </p:nvSpPr>
        <p:spPr bwMode="auto">
          <a:xfrm>
            <a:off x="1585913" y="214313"/>
            <a:ext cx="6948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>
                <a:cs typeface="Times New Roman" pitchFamily="18" charset="0"/>
              </a:rPr>
              <a:t>Виды быстровозводимых сооружений</a:t>
            </a:r>
          </a:p>
        </p:txBody>
      </p:sp>
      <p:pic>
        <p:nvPicPr>
          <p:cNvPr id="39947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cheboksary.ros-tehnology.ru/wp-content/uploads/2016/01/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4" y="1110301"/>
            <a:ext cx="3954003" cy="2224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9" name="TextBox 24"/>
          <p:cNvSpPr txBox="1">
            <a:spLocks noChangeArrowheads="1"/>
          </p:cNvSpPr>
          <p:nvPr/>
        </p:nvSpPr>
        <p:spPr bwMode="auto">
          <a:xfrm>
            <a:off x="1746250" y="3446463"/>
            <a:ext cx="17938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Бескаркасные ангары</a:t>
            </a:r>
          </a:p>
        </p:txBody>
      </p:sp>
      <p:pic>
        <p:nvPicPr>
          <p:cNvPr id="1030" name="Picture 6" descr="Картинки по запросу каркасные ангар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287" y="1110301"/>
            <a:ext cx="3322113" cy="2224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51" name="TextBox 27"/>
          <p:cNvSpPr txBox="1">
            <a:spLocks noChangeArrowheads="1"/>
          </p:cNvSpPr>
          <p:nvPr/>
        </p:nvSpPr>
        <p:spPr bwMode="auto">
          <a:xfrm>
            <a:off x="5380038" y="3446463"/>
            <a:ext cx="32083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Арочные каркасные ангары с метал. крышей</a:t>
            </a:r>
          </a:p>
        </p:txBody>
      </p:sp>
      <p:pic>
        <p:nvPicPr>
          <p:cNvPr id="1034" name="Picture 10" descr="Картинки по запросу каркасно тентовые ангары строительств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64" y="3894977"/>
            <a:ext cx="4075913" cy="1985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53" name="TextBox 31"/>
          <p:cNvSpPr txBox="1">
            <a:spLocks noChangeArrowheads="1"/>
          </p:cNvSpPr>
          <p:nvPr/>
        </p:nvSpPr>
        <p:spPr bwMode="auto">
          <a:xfrm>
            <a:off x="1585913" y="5864225"/>
            <a:ext cx="21161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Каркасно-тентовые ангары</a:t>
            </a:r>
          </a:p>
        </p:txBody>
      </p:sp>
      <p:pic>
        <p:nvPicPr>
          <p:cNvPr id="1036" name="Picture 12" descr="http://lgz-moscow.ru/wp-content/uploads/2017/08/ang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288" y="3894977"/>
            <a:ext cx="3207812" cy="1985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55" name="TextBox 32"/>
          <p:cNvSpPr txBox="1">
            <a:spLocks noChangeArrowheads="1"/>
          </p:cNvSpPr>
          <p:nvPr/>
        </p:nvSpPr>
        <p:spPr bwMode="auto">
          <a:xfrm>
            <a:off x="5967413" y="5880100"/>
            <a:ext cx="20335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Ангары из сэндвич-панелей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2" descr="http://renewecoblasting.com/wp-content/uploads/2016/05/blackli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2044700"/>
            <a:ext cx="8440737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AutoShape 17" descr="Картинки по запросу росавтодор лого"/>
          <p:cNvSpPr>
            <a:spLocks noChangeAspect="1" noChangeArrowheads="1"/>
          </p:cNvSpPr>
          <p:nvPr/>
        </p:nvSpPr>
        <p:spPr bwMode="auto">
          <a:xfrm>
            <a:off x="1147763" y="901700"/>
            <a:ext cx="209550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503" tIns="31252" rIns="62503" bIns="31252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30">
              <a:latin typeface="+mn-lt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1" name="TextBox 15"/>
          <p:cNvSpPr txBox="1">
            <a:spLocks noChangeArrowheads="1"/>
          </p:cNvSpPr>
          <p:nvPr/>
        </p:nvSpPr>
        <p:spPr bwMode="auto">
          <a:xfrm>
            <a:off x="1147763" y="214313"/>
            <a:ext cx="7386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>
                <a:cs typeface="Times New Roman" pitchFamily="18" charset="0"/>
              </a:rPr>
              <a:t>Сравнение быстровозводимых сооружений</a:t>
            </a:r>
          </a:p>
        </p:txBody>
      </p:sp>
      <p:pic>
        <p:nvPicPr>
          <p:cNvPr id="40972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А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42" y="1006128"/>
            <a:ext cx="3313167" cy="1255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m-sp.ru/images/data/gallery/0_big_1335426222_92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43" y="2620345"/>
            <a:ext cx="3313167" cy="1527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4562475"/>
            <a:ext cx="331311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6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1114425"/>
            <a:ext cx="34290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7" name="Picture 10" descr="edit,remove,minus,red,write,writing,subtract,delete,de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00" y="1076325"/>
            <a:ext cx="34448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8" name="TextBox 29"/>
          <p:cNvSpPr txBox="1">
            <a:spLocks noChangeArrowheads="1"/>
          </p:cNvSpPr>
          <p:nvPr/>
        </p:nvSpPr>
        <p:spPr bwMode="auto">
          <a:xfrm>
            <a:off x="4660900" y="1143000"/>
            <a:ext cx="16859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Бюджет</a:t>
            </a:r>
          </a:p>
        </p:txBody>
      </p:sp>
      <p:pic>
        <p:nvPicPr>
          <p:cNvPr id="40979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1512888"/>
            <a:ext cx="3429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0" name="TextBox 33"/>
          <p:cNvSpPr txBox="1">
            <a:spLocks noChangeArrowheads="1"/>
          </p:cNvSpPr>
          <p:nvPr/>
        </p:nvSpPr>
        <p:spPr bwMode="auto">
          <a:xfrm>
            <a:off x="4660900" y="1547813"/>
            <a:ext cx="16859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Скорость возведения</a:t>
            </a:r>
          </a:p>
        </p:txBody>
      </p:sp>
      <p:pic>
        <p:nvPicPr>
          <p:cNvPr id="40981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1943100"/>
            <a:ext cx="34290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2" name="TextBox 36"/>
          <p:cNvSpPr txBox="1">
            <a:spLocks noChangeArrowheads="1"/>
          </p:cNvSpPr>
          <p:nvPr/>
        </p:nvSpPr>
        <p:spPr bwMode="auto">
          <a:xfrm>
            <a:off x="4660900" y="1976438"/>
            <a:ext cx="1965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Облегченный фундамент</a:t>
            </a:r>
          </a:p>
        </p:txBody>
      </p:sp>
      <p:sp>
        <p:nvSpPr>
          <p:cNvPr id="40983" name="TextBox 37"/>
          <p:cNvSpPr txBox="1">
            <a:spLocks noChangeArrowheads="1"/>
          </p:cNvSpPr>
          <p:nvPr/>
        </p:nvSpPr>
        <p:spPr bwMode="auto">
          <a:xfrm>
            <a:off x="7115175" y="1114425"/>
            <a:ext cx="18288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Наличие «Мертвых зон»</a:t>
            </a:r>
          </a:p>
        </p:txBody>
      </p:sp>
      <p:pic>
        <p:nvPicPr>
          <p:cNvPr id="40984" name="Picture 10" descr="edit,remove,minus,red,write,writing,subtract,delete,de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00" y="1473200"/>
            <a:ext cx="34448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5" name="TextBox 42"/>
          <p:cNvSpPr txBox="1">
            <a:spLocks noChangeArrowheads="1"/>
          </p:cNvSpPr>
          <p:nvPr/>
        </p:nvSpPr>
        <p:spPr bwMode="auto">
          <a:xfrm>
            <a:off x="7115175" y="1512888"/>
            <a:ext cx="18288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Невысокая надежность</a:t>
            </a:r>
          </a:p>
        </p:txBody>
      </p:sp>
      <p:pic>
        <p:nvPicPr>
          <p:cNvPr id="40986" name="Picture 10" descr="edit,remove,minus,red,write,writing,subtract,delete,de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00" y="1909763"/>
            <a:ext cx="344488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7" name="TextBox 44"/>
          <p:cNvSpPr txBox="1">
            <a:spLocks noChangeArrowheads="1"/>
          </p:cNvSpPr>
          <p:nvPr/>
        </p:nvSpPr>
        <p:spPr bwMode="auto">
          <a:xfrm>
            <a:off x="7112000" y="1884363"/>
            <a:ext cx="182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Трудность переноса на другое место</a:t>
            </a:r>
          </a:p>
        </p:txBody>
      </p:sp>
      <p:pic>
        <p:nvPicPr>
          <p:cNvPr id="40988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776538"/>
            <a:ext cx="3429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9" name="TextBox 47"/>
          <p:cNvSpPr txBox="1">
            <a:spLocks noChangeArrowheads="1"/>
          </p:cNvSpPr>
          <p:nvPr/>
        </p:nvSpPr>
        <p:spPr bwMode="auto">
          <a:xfrm>
            <a:off x="4660900" y="2825750"/>
            <a:ext cx="20335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Капитальное строительство</a:t>
            </a:r>
          </a:p>
        </p:txBody>
      </p:sp>
      <p:pic>
        <p:nvPicPr>
          <p:cNvPr id="40990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3205163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1" name="TextBox 52"/>
          <p:cNvSpPr txBox="1">
            <a:spLocks noChangeArrowheads="1"/>
          </p:cNvSpPr>
          <p:nvPr/>
        </p:nvSpPr>
        <p:spPr bwMode="auto">
          <a:xfrm>
            <a:off x="4660900" y="3244850"/>
            <a:ext cx="20335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Самая высокая надежность</a:t>
            </a:r>
          </a:p>
        </p:txBody>
      </p:sp>
      <p:pic>
        <p:nvPicPr>
          <p:cNvPr id="40992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3633788"/>
            <a:ext cx="3429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3" name="TextBox 54"/>
          <p:cNvSpPr txBox="1">
            <a:spLocks noChangeArrowheads="1"/>
          </p:cNvSpPr>
          <p:nvPr/>
        </p:nvSpPr>
        <p:spPr bwMode="auto">
          <a:xfrm>
            <a:off x="4678363" y="3667125"/>
            <a:ext cx="20335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Возможность достройки</a:t>
            </a:r>
          </a:p>
        </p:txBody>
      </p:sp>
      <p:pic>
        <p:nvPicPr>
          <p:cNvPr id="40994" name="Picture 10" descr="edit,remove,minus,red,write,writing,subtract,delete,de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0" y="2792413"/>
            <a:ext cx="3429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5" name="TextBox 56"/>
          <p:cNvSpPr txBox="1">
            <a:spLocks noChangeArrowheads="1"/>
          </p:cNvSpPr>
          <p:nvPr/>
        </p:nvSpPr>
        <p:spPr bwMode="auto">
          <a:xfrm>
            <a:off x="7115175" y="2844800"/>
            <a:ext cx="1828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Высокая стоимость</a:t>
            </a:r>
          </a:p>
        </p:txBody>
      </p:sp>
      <p:pic>
        <p:nvPicPr>
          <p:cNvPr id="40996" name="Picture 10" descr="edit,remove,minus,red,write,writing,subtract,delete,de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0" y="3211513"/>
            <a:ext cx="3429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7" name="TextBox 58"/>
          <p:cNvSpPr txBox="1">
            <a:spLocks noChangeArrowheads="1"/>
          </p:cNvSpPr>
          <p:nvPr/>
        </p:nvSpPr>
        <p:spPr bwMode="auto">
          <a:xfrm>
            <a:off x="7115175" y="3244850"/>
            <a:ext cx="20701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Проблемы с разрешениями</a:t>
            </a:r>
          </a:p>
        </p:txBody>
      </p:sp>
      <p:sp>
        <p:nvSpPr>
          <p:cNvPr id="40998" name="TextBox 59"/>
          <p:cNvSpPr txBox="1">
            <a:spLocks noChangeArrowheads="1"/>
          </p:cNvSpPr>
          <p:nvPr/>
        </p:nvSpPr>
        <p:spPr bwMode="auto">
          <a:xfrm>
            <a:off x="7112000" y="3667125"/>
            <a:ext cx="1828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Трудность переноса на другое место</a:t>
            </a:r>
          </a:p>
        </p:txBody>
      </p:sp>
      <p:pic>
        <p:nvPicPr>
          <p:cNvPr id="40999" name="Picture 10" descr="edit,remove,minus,red,write,writing,subtract,delete,de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0" y="3633788"/>
            <a:ext cx="3429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0" name="Picture 12" descr="http://renewecoblasting.com/wp-content/uploads/2016/05/blackli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3943350"/>
            <a:ext cx="84137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1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4551363"/>
            <a:ext cx="344487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2" name="TextBox 63"/>
          <p:cNvSpPr txBox="1">
            <a:spLocks noChangeArrowheads="1"/>
          </p:cNvSpPr>
          <p:nvPr/>
        </p:nvSpPr>
        <p:spPr bwMode="auto">
          <a:xfrm>
            <a:off x="4678363" y="4619625"/>
            <a:ext cx="2033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Бюджет</a:t>
            </a:r>
          </a:p>
        </p:txBody>
      </p:sp>
      <p:pic>
        <p:nvPicPr>
          <p:cNvPr id="41003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3" y="4921250"/>
            <a:ext cx="34448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4" name="TextBox 65"/>
          <p:cNvSpPr txBox="1">
            <a:spLocks noChangeArrowheads="1"/>
          </p:cNvSpPr>
          <p:nvPr/>
        </p:nvSpPr>
        <p:spPr bwMode="auto">
          <a:xfrm>
            <a:off x="4679950" y="4987925"/>
            <a:ext cx="20351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Естественное освещение</a:t>
            </a:r>
          </a:p>
        </p:txBody>
      </p:sp>
      <p:pic>
        <p:nvPicPr>
          <p:cNvPr id="41005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3" y="5326063"/>
            <a:ext cx="34448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6" name="TextBox 67"/>
          <p:cNvSpPr txBox="1">
            <a:spLocks noChangeArrowheads="1"/>
          </p:cNvSpPr>
          <p:nvPr/>
        </p:nvSpPr>
        <p:spPr bwMode="auto">
          <a:xfrm>
            <a:off x="4678363" y="5326063"/>
            <a:ext cx="2235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Быстрый демонтаж/перенос на другое место</a:t>
            </a:r>
          </a:p>
        </p:txBody>
      </p:sp>
      <p:pic>
        <p:nvPicPr>
          <p:cNvPr id="41007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5756275"/>
            <a:ext cx="34290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8" name="TextBox 69"/>
          <p:cNvSpPr txBox="1">
            <a:spLocks noChangeArrowheads="1"/>
          </p:cNvSpPr>
          <p:nvPr/>
        </p:nvSpPr>
        <p:spPr bwMode="auto">
          <a:xfrm>
            <a:off x="4689475" y="5824538"/>
            <a:ext cx="2235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Вентиляция</a:t>
            </a:r>
          </a:p>
        </p:txBody>
      </p:sp>
      <p:pic>
        <p:nvPicPr>
          <p:cNvPr id="41009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4551363"/>
            <a:ext cx="3429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0" name="TextBox 71"/>
          <p:cNvSpPr txBox="1">
            <a:spLocks noChangeArrowheads="1"/>
          </p:cNvSpPr>
          <p:nvPr/>
        </p:nvSpPr>
        <p:spPr bwMode="auto">
          <a:xfrm>
            <a:off x="7127875" y="4584700"/>
            <a:ext cx="22352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Отсутствие «Мертвых зон»</a:t>
            </a:r>
          </a:p>
        </p:txBody>
      </p:sp>
      <p:pic>
        <p:nvPicPr>
          <p:cNvPr id="41011" name="Picture 10" descr="edit,remove,minus,red,write,writing,subtract,delete,de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5791200"/>
            <a:ext cx="34448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2" name="TextBox 73"/>
          <p:cNvSpPr txBox="1">
            <a:spLocks noChangeArrowheads="1"/>
          </p:cNvSpPr>
          <p:nvPr/>
        </p:nvSpPr>
        <p:spPr bwMode="auto">
          <a:xfrm>
            <a:off x="7124700" y="5824538"/>
            <a:ext cx="1939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Вандализм, повреждения по неосторожности          (доп. решение есть)</a:t>
            </a:r>
          </a:p>
        </p:txBody>
      </p:sp>
      <p:pic>
        <p:nvPicPr>
          <p:cNvPr id="41013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75" y="4921250"/>
            <a:ext cx="34290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4" name="TextBox 75"/>
          <p:cNvSpPr txBox="1">
            <a:spLocks noChangeArrowheads="1"/>
          </p:cNvSpPr>
          <p:nvPr/>
        </p:nvSpPr>
        <p:spPr bwMode="auto">
          <a:xfrm>
            <a:off x="7145338" y="4954588"/>
            <a:ext cx="13731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Внешний вид</a:t>
            </a:r>
          </a:p>
        </p:txBody>
      </p:sp>
      <p:pic>
        <p:nvPicPr>
          <p:cNvPr id="41015" name="Picture 8" descr="list,add,plus,listi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213" y="5326063"/>
            <a:ext cx="34448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6" name="TextBox 77"/>
          <p:cNvSpPr txBox="1">
            <a:spLocks noChangeArrowheads="1"/>
          </p:cNvSpPr>
          <p:nvPr/>
        </p:nvSpPr>
        <p:spPr bwMode="auto">
          <a:xfrm>
            <a:off x="7115175" y="5326063"/>
            <a:ext cx="2092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Не требует специального фундамента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17" descr="Картинки по запросу росавтодор лого"/>
          <p:cNvSpPr>
            <a:spLocks noChangeAspect="1" noChangeArrowheads="1"/>
          </p:cNvSpPr>
          <p:nvPr/>
        </p:nvSpPr>
        <p:spPr bwMode="auto">
          <a:xfrm>
            <a:off x="1147763" y="901700"/>
            <a:ext cx="209550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2503" tIns="31252" rIns="62503" bIns="31252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30">
              <a:latin typeface="+mn-lt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4" name="TextBox 15"/>
          <p:cNvSpPr txBox="1">
            <a:spLocks noChangeArrowheads="1"/>
          </p:cNvSpPr>
          <p:nvPr/>
        </p:nvSpPr>
        <p:spPr bwMode="auto">
          <a:xfrm>
            <a:off x="1147763" y="222250"/>
            <a:ext cx="7559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>
                <a:cs typeface="Times New Roman" pitchFamily="18" charset="0"/>
              </a:rPr>
              <a:t>Преимущества каркасно-тентовых сооружений</a:t>
            </a:r>
          </a:p>
        </p:txBody>
      </p:sp>
      <p:sp>
        <p:nvSpPr>
          <p:cNvPr id="41995" name="TextBox 30"/>
          <p:cNvSpPr txBox="1">
            <a:spLocks noChangeArrowheads="1"/>
          </p:cNvSpPr>
          <p:nvPr/>
        </p:nvSpPr>
        <p:spPr bwMode="auto">
          <a:xfrm>
            <a:off x="1881188" y="996950"/>
            <a:ext cx="6161087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ru-RU" sz="1600">
                <a:cs typeface="Times New Roman" pitchFamily="18" charset="0"/>
              </a:rPr>
              <a:t>Низкие инвестиционные расходы</a:t>
            </a:r>
          </a:p>
          <a:p>
            <a:pPr>
              <a:spcAft>
                <a:spcPts val="800"/>
              </a:spcAft>
            </a:pPr>
            <a:r>
              <a:rPr lang="ru-RU" sz="1600">
                <a:cs typeface="Times New Roman" pitchFamily="18" charset="0"/>
              </a:rPr>
              <a:t>Не требуются разрешения на строительство</a:t>
            </a:r>
          </a:p>
          <a:p>
            <a:pPr>
              <a:spcAft>
                <a:spcPts val="800"/>
              </a:spcAft>
            </a:pPr>
            <a:r>
              <a:rPr lang="ru-RU" sz="1600">
                <a:cs typeface="Times New Roman" pitchFamily="18" charset="0"/>
              </a:rPr>
              <a:t>Возможность установки сооружения без фундамента</a:t>
            </a:r>
          </a:p>
          <a:p>
            <a:pPr>
              <a:spcAft>
                <a:spcPts val="800"/>
              </a:spcAft>
            </a:pPr>
            <a:r>
              <a:rPr lang="ru-RU" sz="1600">
                <a:cs typeface="Times New Roman" pitchFamily="18" charset="0"/>
              </a:rPr>
              <a:t>Самозатухающий или плохогорящий материал ПВХ (Франция)</a:t>
            </a:r>
          </a:p>
          <a:p>
            <a:pPr>
              <a:spcAft>
                <a:spcPts val="800"/>
              </a:spcAft>
            </a:pPr>
            <a:r>
              <a:rPr lang="ru-RU" sz="1600">
                <a:cs typeface="Times New Roman" pitchFamily="18" charset="0"/>
              </a:rPr>
              <a:t>Быстрый монтаж и демонтаж</a:t>
            </a:r>
          </a:p>
          <a:p>
            <a:pPr>
              <a:spcAft>
                <a:spcPts val="800"/>
              </a:spcAft>
            </a:pPr>
            <a:r>
              <a:rPr lang="ru-RU" sz="1600">
                <a:cs typeface="Times New Roman" pitchFamily="18" charset="0"/>
              </a:rPr>
              <a:t>Температура эксплуатации от -60˚ </a:t>
            </a:r>
            <a:r>
              <a:rPr lang="en-US" sz="1600">
                <a:cs typeface="Times New Roman" pitchFamily="18" charset="0"/>
              </a:rPr>
              <a:t>C</a:t>
            </a:r>
            <a:r>
              <a:rPr lang="ru-RU" sz="1600">
                <a:cs typeface="Times New Roman" pitchFamily="18" charset="0"/>
              </a:rPr>
              <a:t> до +70˚ </a:t>
            </a:r>
            <a:r>
              <a:rPr lang="en-US" sz="1600">
                <a:cs typeface="Times New Roman" pitchFamily="18" charset="0"/>
              </a:rPr>
              <a:t>C</a:t>
            </a:r>
            <a:endParaRPr lang="ru-RU" sz="1600">
              <a:cs typeface="Times New Roman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1600">
                <a:cs typeface="Times New Roman" pitchFamily="18" charset="0"/>
              </a:rPr>
              <a:t>Отсутствие налога на имущество</a:t>
            </a:r>
          </a:p>
          <a:p>
            <a:pPr>
              <a:spcAft>
                <a:spcPts val="800"/>
              </a:spcAft>
            </a:pPr>
            <a:r>
              <a:rPr lang="ru-RU" sz="1600">
                <a:cs typeface="Times New Roman" pitchFamily="18" charset="0"/>
              </a:rPr>
              <a:t>ПВХ не поддается коррозии и не реагирует на химикаты</a:t>
            </a:r>
          </a:p>
        </p:txBody>
      </p:sp>
      <p:pic>
        <p:nvPicPr>
          <p:cNvPr id="53" name="Picture 8" descr="C:\Users\Nezhniy\Desktop\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734" y="4244438"/>
            <a:ext cx="2334165" cy="1856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4" name="Picture 9" descr="C:\Users\Nezhniy\Desktop\tkani-s-pokrytiem-pvx-tentovye-sioen-b7119-belgiya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448" y="4244438"/>
            <a:ext cx="2060888" cy="1840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2" descr="E:\Работа\!ВостокМ\Фотографии_Тентовые сооружения\Воронеж_есть фото складов\P52959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80" y="4244438"/>
            <a:ext cx="2526881" cy="18566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999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0" name="Picture 2" descr="C:\Users\Nezhniy\Downloads\ti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1014413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1" name="Picture 2" descr="C:\Users\Nezhniy\Downloads\ti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1357313"/>
            <a:ext cx="323850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2" name="Picture 2" descr="C:\Users\Nezhniy\Downloads\ti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1716088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3" name="Picture 2" descr="C:\Users\Nezhniy\Downloads\ti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2055813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4" name="Picture 2" descr="C:\Users\Nezhniy\Downloads\ti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2400300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5" name="Picture 2" descr="C:\Users\Nezhniy\Downloads\ti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2743200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6" name="Picture 2" descr="C:\Users\Nezhniy\Downloads\ti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3089275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7" name="Picture 2" descr="C:\Users\Nezhniy\Downloads\ti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75" y="3432175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7" name="TextBox 15"/>
          <p:cNvSpPr txBox="1">
            <a:spLocks noChangeArrowheads="1"/>
          </p:cNvSpPr>
          <p:nvPr/>
        </p:nvSpPr>
        <p:spPr bwMode="auto">
          <a:xfrm>
            <a:off x="1058863" y="211138"/>
            <a:ext cx="7678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>
                <a:cs typeface="Times New Roman" pitchFamily="18" charset="0"/>
              </a:rPr>
              <a:t>Внешний вид каркасно-тентовых сооружений</a:t>
            </a:r>
          </a:p>
        </p:txBody>
      </p:sp>
      <p:pic>
        <p:nvPicPr>
          <p:cNvPr id="48138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9" name="Picture 2" descr="E:\Работа\!ВостокМ\новый ангар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4" y="1184275"/>
            <a:ext cx="27019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0" name="Picture 3" descr="E:\Работа\!ВостокМ\новый ангар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123" y="1119186"/>
            <a:ext cx="2808287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1" name="TextBox 24"/>
          <p:cNvSpPr txBox="1">
            <a:spLocks noChangeArrowheads="1"/>
          </p:cNvSpPr>
          <p:nvPr/>
        </p:nvSpPr>
        <p:spPr bwMode="auto">
          <a:xfrm>
            <a:off x="1845365" y="2840037"/>
            <a:ext cx="142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 dirty="0"/>
              <a:t>Каркас тип «</a:t>
            </a:r>
            <a:r>
              <a:rPr lang="en-US" sz="1200" b="1" dirty="0"/>
              <a:t>B</a:t>
            </a:r>
            <a:r>
              <a:rPr lang="ru-RU" sz="1200" b="1" dirty="0"/>
              <a:t>»</a:t>
            </a:r>
          </a:p>
        </p:txBody>
      </p:sp>
      <p:sp>
        <p:nvSpPr>
          <p:cNvPr id="48142" name="TextBox 25"/>
          <p:cNvSpPr txBox="1">
            <a:spLocks noChangeArrowheads="1"/>
          </p:cNvSpPr>
          <p:nvPr/>
        </p:nvSpPr>
        <p:spPr bwMode="auto">
          <a:xfrm>
            <a:off x="5981171" y="2840035"/>
            <a:ext cx="142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 dirty="0"/>
              <a:t>Каркас тип «</a:t>
            </a:r>
            <a:r>
              <a:rPr lang="en-US" sz="1200" b="1" dirty="0"/>
              <a:t>D</a:t>
            </a:r>
            <a:r>
              <a:rPr lang="ru-RU" sz="1200" b="1" dirty="0"/>
              <a:t>»</a:t>
            </a:r>
          </a:p>
        </p:txBody>
      </p:sp>
      <p:pic>
        <p:nvPicPr>
          <p:cNvPr id="4102" name="Picture 6" descr="https://raritek.ru/upload/medialibrary/4c2/4c2f7414a08bb0b5921652f80f4ca5b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" y="3364300"/>
            <a:ext cx="3782061" cy="2518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8147" name="Picture 19" descr="http://www.omsk.build2last.ru/images_material/418066/angary-karkasno-tentovye-oms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754" y="3364300"/>
            <a:ext cx="4449234" cy="2518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C:\Users\KazichkinE\Downloads\245409-P4JXVR-78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738" y="-88900"/>
            <a:ext cx="4437062" cy="700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27025" y="106363"/>
            <a:ext cx="8816975" cy="747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20" name="TextBox 15"/>
          <p:cNvSpPr txBox="1">
            <a:spLocks noChangeArrowheads="1"/>
          </p:cNvSpPr>
          <p:nvPr/>
        </p:nvSpPr>
        <p:spPr bwMode="auto">
          <a:xfrm>
            <a:off x="684213" y="211138"/>
            <a:ext cx="833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>
                <a:cs typeface="Times New Roman" pitchFamily="18" charset="0"/>
              </a:rPr>
              <a:t>Сферы применения каркасно-тентовых сооружений</a:t>
            </a:r>
          </a:p>
        </p:txBody>
      </p:sp>
      <p:sp>
        <p:nvSpPr>
          <p:cNvPr id="43021" name="TextBox 43"/>
          <p:cNvSpPr txBox="1">
            <a:spLocks noChangeArrowheads="1"/>
          </p:cNvSpPr>
          <p:nvPr/>
        </p:nvSpPr>
        <p:spPr bwMode="auto">
          <a:xfrm>
            <a:off x="496888" y="920750"/>
            <a:ext cx="30861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Складские ангары (солебазы)</a:t>
            </a:r>
          </a:p>
        </p:txBody>
      </p:sp>
      <p:sp>
        <p:nvSpPr>
          <p:cNvPr id="43022" name="TextBox 44"/>
          <p:cNvSpPr txBox="1">
            <a:spLocks noChangeArrowheads="1"/>
          </p:cNvSpPr>
          <p:nvPr/>
        </p:nvSpPr>
        <p:spPr bwMode="auto">
          <a:xfrm>
            <a:off x="6611938" y="965200"/>
            <a:ext cx="2216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1200" b="1"/>
              <a:t>Производственные площади</a:t>
            </a:r>
          </a:p>
        </p:txBody>
      </p:sp>
      <p:sp>
        <p:nvSpPr>
          <p:cNvPr id="43023" name="TextBox 46"/>
          <p:cNvSpPr txBox="1">
            <a:spLocks noChangeArrowheads="1"/>
          </p:cNvSpPr>
          <p:nvPr/>
        </p:nvSpPr>
        <p:spPr bwMode="auto">
          <a:xfrm>
            <a:off x="473075" y="3748088"/>
            <a:ext cx="24304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Хранение сыпучих материалов</a:t>
            </a:r>
          </a:p>
        </p:txBody>
      </p:sp>
      <p:sp>
        <p:nvSpPr>
          <p:cNvPr id="43024" name="TextBox 54"/>
          <p:cNvSpPr txBox="1">
            <a:spLocks noChangeArrowheads="1"/>
          </p:cNvSpPr>
          <p:nvPr/>
        </p:nvSpPr>
        <p:spPr bwMode="auto">
          <a:xfrm>
            <a:off x="6740525" y="3730625"/>
            <a:ext cx="200183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1200" b="1"/>
              <a:t>Хранение спецтехники</a:t>
            </a:r>
          </a:p>
        </p:txBody>
      </p:sp>
      <p:pic>
        <p:nvPicPr>
          <p:cNvPr id="3074" name="Picture 2" descr="E:\Работа\!ВостокМ\Фотографии_Тентовые сооружения\готовый склад\склад Павловск 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1" y="4076477"/>
            <a:ext cx="3455669" cy="2034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E:\Работа\!ВостокМ\Фотографии_Тентовые сооружения\ВАД\IMG_78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27" y="1251732"/>
            <a:ext cx="3452124" cy="2357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E:\Работа\!ВостокМ\Фотографии_Тентовые сооружения\Воронеж_есть фото складов\P52959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1269653"/>
            <a:ext cx="3395474" cy="23449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3028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http://www.tent-sklad.ru/images/leningradskaya_obl_20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4068858"/>
            <a:ext cx="3326130" cy="2102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3030" name="Picture 6" descr="C:\Users\KazichkinE\Downloads\252824-P4FZL2-37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200" y="6380163"/>
            <a:ext cx="4159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31" name="Прямоугольник 25"/>
          <p:cNvSpPr>
            <a:spLocks noChangeArrowheads="1"/>
          </p:cNvSpPr>
          <p:nvPr/>
        </p:nvSpPr>
        <p:spPr bwMode="auto">
          <a:xfrm>
            <a:off x="1722438" y="6421438"/>
            <a:ext cx="584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1D3B1E"/>
                </a:solidFill>
              </a:rPr>
              <a:t>МЫ ЗАБОТИМСЯ О СОХРАНЕНИИ ОКРУЖАЮЩЕЙ СРЕДЫ</a:t>
            </a:r>
            <a:endParaRPr lang="ru-RU">
              <a:solidFill>
                <a:srgbClr val="1D3B1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6" descr="Картинки по запросу dickson пв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808288"/>
            <a:ext cx="27686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2" name="TextBox 15"/>
          <p:cNvSpPr txBox="1">
            <a:spLocks noChangeArrowheads="1"/>
          </p:cNvSpPr>
          <p:nvPr/>
        </p:nvSpPr>
        <p:spPr bwMode="auto">
          <a:xfrm>
            <a:off x="1899100" y="228600"/>
            <a:ext cx="6135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>
                <a:cs typeface="Times New Roman" pitchFamily="18" charset="0"/>
              </a:rPr>
              <a:t>Преимущества нашего изготовления</a:t>
            </a:r>
          </a:p>
        </p:txBody>
      </p:sp>
      <p:pic>
        <p:nvPicPr>
          <p:cNvPr id="44043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://stellastroy.ru/wp-content/uploads/2017/02/izgotovlenie-stroitelnyh-metallokonstrukci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6" y="1624005"/>
            <a:ext cx="6018742" cy="4029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5" name="Picture 8" descr="Картинки по запросу Mehler пвх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313" y="3957638"/>
            <a:ext cx="16192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Picture 10" descr="http://promarchive.ru/images/cms/thumbs/bc9da2969b7d8fa3534b851b41340cb4/b8829c20ea27077c4fe8760cfc1580d9_w183_h9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88" y="1624013"/>
            <a:ext cx="17430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 flipV="1">
            <a:off x="0" y="-1588"/>
            <a:ext cx="9156700" cy="111126"/>
          </a:xfrm>
          <a:prstGeom prst="rect">
            <a:avLst/>
          </a:prstGeom>
          <a:gradFill>
            <a:gsLst>
              <a:gs pos="14000">
                <a:srgbClr val="22505D"/>
              </a:gs>
              <a:gs pos="94000">
                <a:srgbClr val="6FC5D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0" y="346075"/>
            <a:ext cx="323850" cy="496888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Прямоугольный треугольник 40"/>
          <p:cNvSpPr/>
          <p:nvPr/>
        </p:nvSpPr>
        <p:spPr>
          <a:xfrm rot="10800000">
            <a:off x="0" y="109538"/>
            <a:ext cx="323850" cy="493712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>
            <a:stCxn id="40" idx="0"/>
          </p:cNvCxnSpPr>
          <p:nvPr/>
        </p:nvCxnSpPr>
        <p:spPr>
          <a:xfrm>
            <a:off x="323848" y="835025"/>
            <a:ext cx="8820152" cy="0"/>
          </a:xfrm>
          <a:prstGeom prst="line">
            <a:avLst/>
          </a:prstGeom>
          <a:ln w="19050">
            <a:gradFill>
              <a:gsLst>
                <a:gs pos="0">
                  <a:srgbClr val="22505D"/>
                </a:gs>
                <a:gs pos="16000">
                  <a:srgbClr val="6FC5D5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ый треугольник 49"/>
          <p:cNvSpPr/>
          <p:nvPr/>
        </p:nvSpPr>
        <p:spPr>
          <a:xfrm rot="10800000">
            <a:off x="8916988" y="6559550"/>
            <a:ext cx="223837" cy="295275"/>
          </a:xfrm>
          <a:prstGeom prst="rtTriangle">
            <a:avLst/>
          </a:prstGeom>
          <a:solidFill>
            <a:srgbClr val="6FC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8888413" y="6410325"/>
            <a:ext cx="255587" cy="296863"/>
          </a:xfrm>
          <a:prstGeom prst="rtTriangle">
            <a:avLst/>
          </a:prstGeom>
          <a:solidFill>
            <a:srgbClr val="225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6854825"/>
            <a:ext cx="9156700" cy="0"/>
          </a:xfrm>
          <a:prstGeom prst="line">
            <a:avLst/>
          </a:prstGeom>
          <a:ln w="19050">
            <a:solidFill>
              <a:srgbClr val="6FC5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5" name="TextBox 15"/>
          <p:cNvSpPr txBox="1">
            <a:spLocks noChangeArrowheads="1"/>
          </p:cNvSpPr>
          <p:nvPr/>
        </p:nvSpPr>
        <p:spPr bwMode="auto">
          <a:xfrm>
            <a:off x="2847975" y="242888"/>
            <a:ext cx="4254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>
                <a:cs typeface="Times New Roman" pitchFamily="18" charset="0"/>
              </a:rPr>
              <a:t>Контактная информация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116513" y="1146175"/>
            <a:ext cx="2713037" cy="8620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649413" y="1146175"/>
            <a:ext cx="2797175" cy="8620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68" name="TextBox 29"/>
          <p:cNvSpPr txBox="1">
            <a:spLocks noChangeArrowheads="1"/>
          </p:cNvSpPr>
          <p:nvPr/>
        </p:nvSpPr>
        <p:spPr bwMode="auto">
          <a:xfrm>
            <a:off x="2493963" y="1323975"/>
            <a:ext cx="1804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b="1"/>
              <a:t>+7 (499) 398-41-80</a:t>
            </a:r>
          </a:p>
          <a:p>
            <a:r>
              <a:rPr lang="ru-RU" sz="1600" b="1"/>
              <a:t>+7 (499) 150-84-08</a:t>
            </a:r>
          </a:p>
        </p:txBody>
      </p:sp>
      <p:pic>
        <p:nvPicPr>
          <p:cNvPr id="45069" name="Picture 7" descr="mail,appt,envelop,message,email,let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025" y="1330325"/>
            <a:ext cx="538163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70" name="TextBox 43"/>
          <p:cNvSpPr txBox="1">
            <a:spLocks noChangeArrowheads="1"/>
          </p:cNvSpPr>
          <p:nvPr/>
        </p:nvSpPr>
        <p:spPr bwMode="auto">
          <a:xfrm>
            <a:off x="5843588" y="1295400"/>
            <a:ext cx="1811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600" b="1">
                <a:solidFill>
                  <a:srgbClr val="0070C0"/>
                </a:solidFill>
              </a:rPr>
              <a:t>info@vst10.ru</a:t>
            </a:r>
          </a:p>
          <a:p>
            <a:r>
              <a:rPr lang="en-US" sz="1600" b="1">
                <a:solidFill>
                  <a:srgbClr val="0070C0"/>
                </a:solidFill>
              </a:rPr>
              <a:t>demidov@vst10.ru</a:t>
            </a:r>
            <a:endParaRPr lang="ru-RU" sz="1600" b="1">
              <a:solidFill>
                <a:srgbClr val="0070C0"/>
              </a:solidFill>
            </a:endParaRPr>
          </a:p>
        </p:txBody>
      </p:sp>
      <p:sp>
        <p:nvSpPr>
          <p:cNvPr id="45071" name="TextBox 46"/>
          <p:cNvSpPr txBox="1">
            <a:spLocks noChangeArrowheads="1"/>
          </p:cNvSpPr>
          <p:nvPr/>
        </p:nvSpPr>
        <p:spPr bwMode="auto">
          <a:xfrm>
            <a:off x="3282950" y="5586413"/>
            <a:ext cx="30495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/>
              <a:t>г.Москва, ул. Космонавта Волкова, 10с1</a:t>
            </a:r>
          </a:p>
        </p:txBody>
      </p:sp>
      <p:sp>
        <p:nvSpPr>
          <p:cNvPr id="45072" name="TextBox 47"/>
          <p:cNvSpPr txBox="1">
            <a:spLocks noChangeArrowheads="1"/>
          </p:cNvSpPr>
          <p:nvPr/>
        </p:nvSpPr>
        <p:spPr bwMode="auto">
          <a:xfrm>
            <a:off x="3700463" y="5808663"/>
            <a:ext cx="2214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b="1" u="sng">
                <a:solidFill>
                  <a:srgbClr val="0070C0"/>
                </a:solidFill>
              </a:rPr>
              <a:t>www.tent-sklad.ru</a:t>
            </a:r>
            <a:endParaRPr lang="ru-RU" b="1" u="sng">
              <a:solidFill>
                <a:srgbClr val="0070C0"/>
              </a:solidFill>
            </a:endParaRPr>
          </a:p>
        </p:txBody>
      </p: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934" y="2311090"/>
            <a:ext cx="7121173" cy="31045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5074" name="Picture 11" descr="C:\Users\Nezhniy\Desktop\Рисуно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0325"/>
            <a:ext cx="827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5" name="Picture 3" descr="C:\Users\Nezhniy\Downloads\telephone_blu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813" y="1273175"/>
            <a:ext cx="711200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стокМ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1882</TotalTime>
  <Words>328</Words>
  <Application>Microsoft Office PowerPoint</Application>
  <PresentationFormat>Экран (4:3)</PresentationFormat>
  <Paragraphs>107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ВостокМ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Nezhniy</cp:lastModifiedBy>
  <cp:revision>174</cp:revision>
  <cp:lastPrinted>2018-03-16T11:28:46Z</cp:lastPrinted>
  <dcterms:created xsi:type="dcterms:W3CDTF">2016-11-18T14:12:19Z</dcterms:created>
  <dcterms:modified xsi:type="dcterms:W3CDTF">2018-03-21T11:17:46Z</dcterms:modified>
</cp:coreProperties>
</file>