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816" r:id="rId1"/>
  </p:sldMasterIdLst>
  <p:notesMasterIdLst>
    <p:notesMasterId r:id="rId21"/>
  </p:notesMasterIdLst>
  <p:handoutMasterIdLst>
    <p:handoutMasterId r:id="rId22"/>
  </p:handoutMasterIdLst>
  <p:sldIdLst>
    <p:sldId id="267" r:id="rId2"/>
    <p:sldId id="278" r:id="rId3"/>
    <p:sldId id="258" r:id="rId4"/>
    <p:sldId id="256" r:id="rId5"/>
    <p:sldId id="257" r:id="rId6"/>
    <p:sldId id="277" r:id="rId7"/>
    <p:sldId id="266" r:id="rId8"/>
    <p:sldId id="264" r:id="rId9"/>
    <p:sldId id="265" r:id="rId10"/>
    <p:sldId id="260" r:id="rId11"/>
    <p:sldId id="263" r:id="rId12"/>
    <p:sldId id="269" r:id="rId13"/>
    <p:sldId id="279" r:id="rId14"/>
    <p:sldId id="271" r:id="rId15"/>
    <p:sldId id="272" r:id="rId16"/>
    <p:sldId id="275" r:id="rId17"/>
    <p:sldId id="276" r:id="rId18"/>
    <p:sldId id="273" r:id="rId19"/>
    <p:sldId id="268" r:id="rId20"/>
  </p:sldIdLst>
  <p:sldSz cx="9144000" cy="5143500" type="screen16x9"/>
  <p:notesSz cx="6797675" cy="9926638"/>
  <p:embeddedFontLst>
    <p:embeddedFont>
      <p:font typeface="Calibri" panose="020F0502020204030204" pitchFamily="34" charset="0"/>
      <p:regular r:id="rId23"/>
      <p:bold r:id="rId24"/>
      <p:italic r:id="rId25"/>
      <p:boldItalic r:id="rId26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8" autoAdjust="0"/>
    <p:restoredTop sz="94686" autoAdjust="0"/>
  </p:normalViewPr>
  <p:slideViewPr>
    <p:cSldViewPr>
      <p:cViewPr varScale="1">
        <p:scale>
          <a:sx n="102" d="100"/>
          <a:sy n="102" d="100"/>
        </p:scale>
        <p:origin x="91" y="20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Погибло в ДТП всего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92</c:v>
                </c:pt>
                <c:pt idx="1">
                  <c:v>119</c:v>
                </c:pt>
                <c:pt idx="2">
                  <c:v>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E6D-4A2D-AAF1-2B174A9AAA0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Погибло в ДТП с ДУ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28</c:v>
                </c:pt>
                <c:pt idx="1">
                  <c:v>26</c:v>
                </c:pt>
                <c:pt idx="2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E6D-4A2D-AAF1-2B174A9AAA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7693184"/>
        <c:axId val="67735936"/>
      </c:barChart>
      <c:catAx>
        <c:axId val="676931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67735936"/>
        <c:crosses val="autoZero"/>
        <c:auto val="1"/>
        <c:lblAlgn val="ctr"/>
        <c:lblOffset val="100"/>
        <c:noMultiLvlLbl val="0"/>
      </c:catAx>
      <c:valAx>
        <c:axId val="677359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67693184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7.1677374294757776E-2"/>
          <c:y val="0.12411079526887051"/>
          <c:w val="0.92832262570524038"/>
          <c:h val="0.69124811421064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ДТП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Нарушение правил расположения ТС на ПЧ</c:v>
                </c:pt>
                <c:pt idx="1">
                  <c:v>Выезд на полосу встречного движения</c:v>
                </c:pt>
                <c:pt idx="2">
                  <c:v>Несоответствие скорости конкретным условиям движения</c:v>
                </c:pt>
                <c:pt idx="3">
                  <c:v>Несоблюдение очередности </c:v>
                </c:pt>
                <c:pt idx="4">
                  <c:v>Неправильный выбор дистанции </c:v>
                </c:pt>
                <c:pt idx="5">
                  <c:v>Другие причины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123</c:v>
                </c:pt>
                <c:pt idx="1">
                  <c:v>89</c:v>
                </c:pt>
                <c:pt idx="2">
                  <c:v>55</c:v>
                </c:pt>
                <c:pt idx="3">
                  <c:v>32</c:v>
                </c:pt>
                <c:pt idx="4">
                  <c:v>29</c:v>
                </c:pt>
                <c:pt idx="5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EA3-4BF4-987E-4B6031E537C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ДТП с ДУ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Нарушение правил расположения ТС на ПЧ</c:v>
                </c:pt>
                <c:pt idx="1">
                  <c:v>Выезд на полосу встречного движения</c:v>
                </c:pt>
                <c:pt idx="2">
                  <c:v>Несоответствие скорости конкретным условиям движения</c:v>
                </c:pt>
                <c:pt idx="3">
                  <c:v>Несоблюдение очередности </c:v>
                </c:pt>
                <c:pt idx="4">
                  <c:v>Неправильный выбор дистанции </c:v>
                </c:pt>
                <c:pt idx="5">
                  <c:v>Другие причины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0</c:v>
                </c:pt>
                <c:pt idx="1">
                  <c:v>17</c:v>
                </c:pt>
                <c:pt idx="2">
                  <c:v>13</c:v>
                </c:pt>
                <c:pt idx="3">
                  <c:v>4</c:v>
                </c:pt>
                <c:pt idx="4">
                  <c:v>3</c:v>
                </c:pt>
                <c:pt idx="5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EA3-4BF4-987E-4B6031E537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1309568"/>
        <c:axId val="71319552"/>
      </c:barChart>
      <c:catAx>
        <c:axId val="713095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71319552"/>
        <c:crosses val="autoZero"/>
        <c:auto val="1"/>
        <c:lblAlgn val="ctr"/>
        <c:lblOffset val="100"/>
        <c:noMultiLvlLbl val="0"/>
      </c:catAx>
      <c:valAx>
        <c:axId val="713195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1309568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317840702636615"/>
          <c:y val="0.13723135352376298"/>
          <c:w val="0.85775331257542164"/>
          <c:h val="0.482773447601013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Общее количество ДТП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Лист1!$A$2:$A$10</c:f>
              <c:strCache>
                <c:ptCount val="9"/>
                <c:pt idx="0">
                  <c:v>Опрокидывание</c:v>
                </c:pt>
                <c:pt idx="1">
                  <c:v>Столкновение</c:v>
                </c:pt>
                <c:pt idx="2">
                  <c:v>Наезд на пешехода</c:v>
                </c:pt>
                <c:pt idx="3">
                  <c:v>Съезд с дороги</c:v>
                </c:pt>
                <c:pt idx="4">
                  <c:v>Наезд на препятствие</c:v>
                </c:pt>
                <c:pt idx="5">
                  <c:v>Наезд на стоящее ТС</c:v>
                </c:pt>
                <c:pt idx="6">
                  <c:v>Наезд на велосипедиста</c:v>
                </c:pt>
                <c:pt idx="7">
                  <c:v>Падение пассажира</c:v>
                </c:pt>
                <c:pt idx="8">
                  <c:v>Иной вид ДТП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150</c:v>
                </c:pt>
                <c:pt idx="1">
                  <c:v>144</c:v>
                </c:pt>
                <c:pt idx="2">
                  <c:v>44</c:v>
                </c:pt>
                <c:pt idx="3">
                  <c:v>30</c:v>
                </c:pt>
                <c:pt idx="4">
                  <c:v>23</c:v>
                </c:pt>
                <c:pt idx="5">
                  <c:v>14</c:v>
                </c:pt>
                <c:pt idx="6">
                  <c:v>13</c:v>
                </c:pt>
                <c:pt idx="7">
                  <c:v>4</c:v>
                </c:pt>
                <c:pt idx="8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096-4343-BF69-430FC50A9E7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ДТП с ДУ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Лист1!$A$2:$A$10</c:f>
              <c:strCache>
                <c:ptCount val="9"/>
                <c:pt idx="0">
                  <c:v>Опрокидывание</c:v>
                </c:pt>
                <c:pt idx="1">
                  <c:v>Столкновение</c:v>
                </c:pt>
                <c:pt idx="2">
                  <c:v>Наезд на пешехода</c:v>
                </c:pt>
                <c:pt idx="3">
                  <c:v>Съезд с дороги</c:v>
                </c:pt>
                <c:pt idx="4">
                  <c:v>Наезд на препятствие</c:v>
                </c:pt>
                <c:pt idx="5">
                  <c:v>Наезд на стоящее ТС</c:v>
                </c:pt>
                <c:pt idx="6">
                  <c:v>Наезд на велосипедиста</c:v>
                </c:pt>
                <c:pt idx="7">
                  <c:v>Падение пассажира</c:v>
                </c:pt>
                <c:pt idx="8">
                  <c:v>Иной вид ДТП</c:v>
                </c:pt>
              </c:strCache>
            </c:strRef>
          </c:cat>
          <c:val>
            <c:numRef>
              <c:f>Лист1!$C$2:$C$10</c:f>
              <c:numCache>
                <c:formatCode>General</c:formatCode>
                <c:ptCount val="9"/>
                <c:pt idx="0">
                  <c:v>16</c:v>
                </c:pt>
                <c:pt idx="1">
                  <c:v>25</c:v>
                </c:pt>
                <c:pt idx="2">
                  <c:v>8</c:v>
                </c:pt>
                <c:pt idx="3">
                  <c:v>5</c:v>
                </c:pt>
                <c:pt idx="4">
                  <c:v>2</c:v>
                </c:pt>
                <c:pt idx="5">
                  <c:v>0</c:v>
                </c:pt>
                <c:pt idx="6">
                  <c:v>1</c:v>
                </c:pt>
                <c:pt idx="7">
                  <c:v>2</c:v>
                </c:pt>
                <c:pt idx="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096-4343-BF69-430FC50A9E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1197824"/>
        <c:axId val="71199360"/>
      </c:barChart>
      <c:catAx>
        <c:axId val="711978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71199360"/>
        <c:crosses val="autoZero"/>
        <c:auto val="1"/>
        <c:lblAlgn val="ctr"/>
        <c:lblOffset val="100"/>
        <c:noMultiLvlLbl val="0"/>
      </c:catAx>
      <c:valAx>
        <c:axId val="711993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1197824"/>
        <c:crosses val="autoZero"/>
        <c:crossBetween val="between"/>
      </c:valAx>
    </c:plotArea>
    <c:legend>
      <c:legendPos val="t"/>
      <c:overlay val="1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7.1677412335268517E-2"/>
          <c:y val="0.12411078903690848"/>
          <c:w val="0.92832262570524027"/>
          <c:h val="0.6912481142106436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ДТП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Опрокидывание</c:v>
                </c:pt>
                <c:pt idx="1">
                  <c:v>Столкновение</c:v>
                </c:pt>
                <c:pt idx="2">
                  <c:v>Наезд на пешехода</c:v>
                </c:pt>
                <c:pt idx="3">
                  <c:v>Съезд с дороги</c:v>
                </c:pt>
                <c:pt idx="4">
                  <c:v>Наезд на препятствие</c:v>
                </c:pt>
                <c:pt idx="5">
                  <c:v>Наезд на велосипедиста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150</c:v>
                </c:pt>
                <c:pt idx="1">
                  <c:v>144</c:v>
                </c:pt>
                <c:pt idx="2">
                  <c:v>44</c:v>
                </c:pt>
                <c:pt idx="3">
                  <c:v>30</c:v>
                </c:pt>
                <c:pt idx="4">
                  <c:v>23</c:v>
                </c:pt>
                <c:pt idx="5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5D-4D6A-A63B-2505044C86E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Общее число погибших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4.2270326253924038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05D-4D6A-A63B-2505044C86E0}"/>
                </c:ext>
              </c:extLst>
            </c:dLbl>
            <c:dLbl>
              <c:idx val="1"/>
              <c:layout>
                <c:manualLayout>
                  <c:x val="4.5185521167987762E-2"/>
                  <c:y val="-9.1620411584860187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05D-4D6A-A63B-2505044C86E0}"/>
                </c:ext>
              </c:extLst>
            </c:dLbl>
            <c:dLbl>
              <c:idx val="2"/>
              <c:layout>
                <c:manualLayout>
                  <c:x val="4.6643118625019533E-2"/>
                  <c:y val="-3.0540137194953374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05D-4D6A-A63B-2505044C86E0}"/>
                </c:ext>
              </c:extLst>
            </c:dLbl>
            <c:dLbl>
              <c:idx val="3"/>
              <c:layout>
                <c:manualLayout>
                  <c:x val="4.8100716082051485E-2"/>
                  <c:y val="1.22160548779813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05D-4D6A-A63B-2505044C86E0}"/>
                </c:ext>
              </c:extLst>
            </c:dLbl>
            <c:dLbl>
              <c:idx val="4"/>
              <c:layout>
                <c:manualLayout>
                  <c:x val="4.2270326253924038E-2"/>
                  <c:y val="3.0540137194953374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05D-4D6A-A63B-2505044C86E0}"/>
                </c:ext>
              </c:extLst>
            </c:dLbl>
            <c:dLbl>
              <c:idx val="5"/>
              <c:layout>
                <c:manualLayout>
                  <c:x val="4.5185521167987762E-2"/>
                  <c:y val="-1.22160548779813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F05D-4D6A-A63B-2505044C86E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Опрокидывание</c:v>
                </c:pt>
                <c:pt idx="1">
                  <c:v>Столкновение</c:v>
                </c:pt>
                <c:pt idx="2">
                  <c:v>Наезд на пешехода</c:v>
                </c:pt>
                <c:pt idx="3">
                  <c:v>Съезд с дороги</c:v>
                </c:pt>
                <c:pt idx="4">
                  <c:v>Наезд на препятствие</c:v>
                </c:pt>
                <c:pt idx="5">
                  <c:v>Наезд на велосипедиста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25</c:v>
                </c:pt>
                <c:pt idx="1">
                  <c:v>27</c:v>
                </c:pt>
                <c:pt idx="2">
                  <c:v>13</c:v>
                </c:pt>
                <c:pt idx="3">
                  <c:v>2</c:v>
                </c:pt>
                <c:pt idx="4">
                  <c:v>3</c:v>
                </c:pt>
                <c:pt idx="5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F05D-4D6A-A63B-2505044C86E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Погибло в ДТП с ДУ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-5.497224695091603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F05D-4D6A-A63B-2505044C86E0}"/>
                </c:ext>
              </c:extLst>
            </c:dLbl>
            <c:dLbl>
              <c:idx val="1"/>
              <c:layout>
                <c:manualLayout>
                  <c:x val="2.9151949140637265E-3"/>
                  <c:y val="-5.802626067041133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05D-4D6A-A63B-2505044C86E0}"/>
                </c:ext>
              </c:extLst>
            </c:dLbl>
            <c:dLbl>
              <c:idx val="2"/>
              <c:layout>
                <c:manualLayout>
                  <c:x val="4.3727923710955904E-3"/>
                  <c:y val="-4.581020579242998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F05D-4D6A-A63B-2505044C86E0}"/>
                </c:ext>
              </c:extLst>
            </c:dLbl>
            <c:dLbl>
              <c:idx val="3"/>
              <c:layout>
                <c:manualLayout>
                  <c:x val="0"/>
                  <c:y val="-3.054013719495336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F05D-4D6A-A63B-2505044C86E0}"/>
                </c:ext>
              </c:extLst>
            </c:dLbl>
            <c:dLbl>
              <c:idx val="4"/>
              <c:layout>
                <c:manualLayout>
                  <c:x val="1.4575974570318632E-3"/>
                  <c:y val="-3.970217835343934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F05D-4D6A-A63B-2505044C86E0}"/>
                </c:ext>
              </c:extLst>
            </c:dLbl>
            <c:dLbl>
              <c:idx val="5"/>
              <c:layout>
                <c:manualLayout>
                  <c:x val="-2.9151949140637265E-3"/>
                  <c:y val="-5.497224695091609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F05D-4D6A-A63B-2505044C86E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Опрокидывание</c:v>
                </c:pt>
                <c:pt idx="1">
                  <c:v>Столкновение</c:v>
                </c:pt>
                <c:pt idx="2">
                  <c:v>Наезд на пешехода</c:v>
                </c:pt>
                <c:pt idx="3">
                  <c:v>Съезд с дороги</c:v>
                </c:pt>
                <c:pt idx="4">
                  <c:v>Наезд на препятствие</c:v>
                </c:pt>
                <c:pt idx="5">
                  <c:v>Наезд на велосипедиста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3</c:v>
                </c:pt>
                <c:pt idx="1">
                  <c:v>9</c:v>
                </c:pt>
                <c:pt idx="2">
                  <c:v>3</c:v>
                </c:pt>
                <c:pt idx="3">
                  <c:v>1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F05D-4D6A-A63B-2505044C86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84158336"/>
        <c:axId val="84159872"/>
      </c:barChart>
      <c:catAx>
        <c:axId val="841583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4159872"/>
        <c:crosses val="autoZero"/>
        <c:auto val="1"/>
        <c:lblAlgn val="ctr"/>
        <c:lblOffset val="100"/>
        <c:noMultiLvlLbl val="0"/>
      </c:catAx>
      <c:valAx>
        <c:axId val="841598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415833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4.999995409141874E-2"/>
          <c:y val="1.8324082316972013E-2"/>
          <c:w val="0.89999997704570989"/>
          <c:h val="8.4764751968396099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7.9501169134840233E-2"/>
          <c:y val="7.3754449948604181E-2"/>
          <c:w val="0.44557698798951895"/>
          <c:h val="0.9165999021825611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 %</c:v>
                </c:pt>
              </c:strCache>
            </c:strRef>
          </c:tx>
          <c:dLbls>
            <c:dLbl>
              <c:idx val="6"/>
              <c:layout>
                <c:manualLayout>
                  <c:x val="8.5462222522262894E-3"/>
                  <c:y val="8.1649321436277336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4C7-4D33-9D58-CC66BFA9B14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Отсутствие, плохая различимость дорожной разметки 20 ДТП</c:v>
                </c:pt>
                <c:pt idx="1">
                  <c:v>Недостатки зимнего содержания 20 ДТП</c:v>
                </c:pt>
                <c:pt idx="2">
                  <c:v>Дефекты дорожного покрытия 6 ДТП</c:v>
                </c:pt>
                <c:pt idx="3">
                  <c:v>Отсутствие тротуаров, освещения 5 ДТП</c:v>
                </c:pt>
                <c:pt idx="4">
                  <c:v>Отсутствие дорожных знаков 5 ДТП</c:v>
                </c:pt>
                <c:pt idx="5">
                  <c:v>Отсутвие направляющих устройств 2 ДТП</c:v>
                </c:pt>
                <c:pt idx="6">
                  <c:v>Неправильное применение дорожных знаков 1 ДТП</c:v>
                </c:pt>
              </c:strCache>
            </c:strRef>
          </c:cat>
          <c:val>
            <c:numRef>
              <c:f>Лист1!$B$2:$B$8</c:f>
              <c:numCache>
                <c:formatCode>0.00%</c:formatCode>
                <c:ptCount val="7"/>
                <c:pt idx="0">
                  <c:v>0.33890000000000042</c:v>
                </c:pt>
                <c:pt idx="1">
                  <c:v>0.33890000000000042</c:v>
                </c:pt>
                <c:pt idx="2">
                  <c:v>0.10160000000000002</c:v>
                </c:pt>
                <c:pt idx="3">
                  <c:v>8.4800000000000028E-2</c:v>
                </c:pt>
                <c:pt idx="4">
                  <c:v>8.4800000000000028E-2</c:v>
                </c:pt>
                <c:pt idx="5">
                  <c:v>3.4000000000000002E-2</c:v>
                </c:pt>
                <c:pt idx="6">
                  <c:v>1.7000000000000001E-2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4C7-4D33-9D58-CC66BFA9B1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6591195586132359"/>
          <c:y val="1.9275135912963207E-2"/>
          <c:w val="0.42473496541693012"/>
          <c:h val="0.91734476910261609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ДТП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148</c:v>
                </c:pt>
                <c:pt idx="1">
                  <c:v>183</c:v>
                </c:pt>
                <c:pt idx="2">
                  <c:v>158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ED8-47AB-BE9C-5B6D22F93CB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ДТП с ДУ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68</c:v>
                </c:pt>
                <c:pt idx="1">
                  <c:v>60</c:v>
                </c:pt>
                <c:pt idx="2">
                  <c:v>33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ED8-47AB-BE9C-5B6D22F93C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0488320"/>
        <c:axId val="100489856"/>
      </c:lineChart>
      <c:catAx>
        <c:axId val="1004883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0489856"/>
        <c:crosses val="autoZero"/>
        <c:auto val="1"/>
        <c:lblAlgn val="ctr"/>
        <c:lblOffset val="100"/>
        <c:noMultiLvlLbl val="0"/>
      </c:catAx>
      <c:valAx>
        <c:axId val="1004898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0488320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8147340829875581E-2"/>
          <c:y val="5.6296270418180194E-2"/>
          <c:w val="0.70105810063587326"/>
          <c:h val="0.80319914513491852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Ранено</c:v>
                </c:pt>
              </c:strCache>
            </c:strRef>
          </c:tx>
          <c:spPr>
            <a:ln>
              <a:solidFill>
                <a:srgbClr val="FFFF00"/>
              </a:solidFill>
            </a:ln>
          </c:spPr>
          <c:marker>
            <c:spPr>
              <a:solidFill>
                <a:srgbClr val="FFFF00"/>
              </a:solidFill>
            </c:spPr>
          </c:marker>
          <c:dLbls>
            <c:spPr>
              <a:noFill/>
              <a:ln>
                <a:noFill/>
              </a:ln>
              <a:effectLst/>
            </c:sp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224</c:v>
                </c:pt>
                <c:pt idx="1">
                  <c:v>250</c:v>
                </c:pt>
                <c:pt idx="2">
                  <c:v>215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BEE-4B17-8038-61C2FD07DEE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Ранено с ДУ</c:v>
                </c:pt>
              </c:strCache>
            </c:strRef>
          </c:tx>
          <c:spPr>
            <a:ln>
              <a:solidFill>
                <a:srgbClr val="FFFF00"/>
              </a:solidFill>
            </a:ln>
          </c:spPr>
          <c:marker>
            <c:spPr>
              <a:solidFill>
                <a:srgbClr val="FFFF00"/>
              </a:solidFill>
            </c:spPr>
          </c:marker>
          <c:dLbls>
            <c:spPr>
              <a:noFill/>
              <a:ln>
                <a:noFill/>
              </a:ln>
              <a:effectLst/>
            </c:spPr>
            <c:dLblPos val="l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103</c:v>
                </c:pt>
                <c:pt idx="1">
                  <c:v>88</c:v>
                </c:pt>
                <c:pt idx="2">
                  <c:v>62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BEE-4B17-8038-61C2FD07DEE5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Погибло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pPr>
              <a:solidFill>
                <a:srgbClr val="FF0000"/>
              </a:solidFill>
            </c:spPr>
          </c:marker>
          <c:dLbls>
            <c:spPr>
              <a:noFill/>
              <a:ln>
                <a:noFill/>
              </a:ln>
              <a:effectLst/>
            </c:sp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18</c:v>
                </c:pt>
                <c:pt idx="1">
                  <c:v>38</c:v>
                </c:pt>
                <c:pt idx="2">
                  <c:v>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BEE-4B17-8038-61C2FD07DEE5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Погибло с ДУ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pPr>
              <a:solidFill>
                <a:srgbClr val="FF0000"/>
              </a:solidFill>
            </c:spPr>
          </c:marker>
          <c:dLbls>
            <c:spPr>
              <a:noFill/>
              <a:ln>
                <a:noFill/>
              </a:ln>
              <a:effectLst/>
            </c:spPr>
            <c:dLblPos val="l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14</c:v>
                </c:pt>
                <c:pt idx="1">
                  <c:v>17</c:v>
                </c:pt>
                <c:pt idx="2">
                  <c:v>10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FBEE-4B17-8038-61C2FD07DE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3734272"/>
        <c:axId val="103817984"/>
      </c:lineChart>
      <c:catAx>
        <c:axId val="1037342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3817984"/>
        <c:crosses val="autoZero"/>
        <c:auto val="1"/>
        <c:lblAlgn val="ctr"/>
        <c:lblOffset val="100"/>
        <c:noMultiLvlLbl val="0"/>
      </c:catAx>
      <c:valAx>
        <c:axId val="1038179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37342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946569616520035"/>
          <c:y val="0.20066676814585055"/>
          <c:w val="0.20379788632937107"/>
          <c:h val="0.54232583080536489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Погибло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13</c:v>
                </c:pt>
                <c:pt idx="1">
                  <c:v>13</c:v>
                </c:pt>
                <c:pt idx="2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3E0-4FA5-B41F-CD6A1C4C3A3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Погибло с ДУ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</c:v>
                </c:pt>
                <c:pt idx="1">
                  <c:v>5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3E0-4FA5-B41F-CD6A1C4C3A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3842176"/>
        <c:axId val="103843712"/>
      </c:barChart>
      <c:catAx>
        <c:axId val="1038421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3843712"/>
        <c:crosses val="autoZero"/>
        <c:auto val="1"/>
        <c:lblAlgn val="ctr"/>
        <c:lblOffset val="100"/>
        <c:noMultiLvlLbl val="0"/>
      </c:catAx>
      <c:valAx>
        <c:axId val="1038437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3842176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7.742985342455376E-2"/>
          <c:y val="0.22860282639751575"/>
          <c:w val="0.90501510368579763"/>
          <c:h val="0.6733631728910031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 ДТП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</c:v>
                </c:pt>
                <c:pt idx="1">
                  <c:v>3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4D-491D-A8F8-CB57539D3D5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Погибло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94D-491D-A8F8-CB57539D3D5F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Ранено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0</c:v>
                </c:pt>
                <c:pt idx="1">
                  <c:v>6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94D-491D-A8F8-CB57539D3D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3905152"/>
        <c:axId val="105398272"/>
      </c:barChart>
      <c:catAx>
        <c:axId val="1039051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05398272"/>
        <c:crosses val="autoZero"/>
        <c:auto val="1"/>
        <c:lblAlgn val="ctr"/>
        <c:lblOffset val="100"/>
        <c:noMultiLvlLbl val="0"/>
      </c:catAx>
      <c:valAx>
        <c:axId val="1053982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390515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8.2464795578269218E-2"/>
          <c:y val="4.7164512585021419E-2"/>
          <c:w val="0.8990366811095063"/>
          <c:h val="0.14763903898444519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6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36268C-2666-4B6C-9879-AAF23F235125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345637-0C78-4E10-A64E-2052034680C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CBFC2F-2802-4C6B-966C-481CBF8028E7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1C93F-7153-4719-9BBC-256DDB4EA59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049BF-70E5-4DF4-9DA1-DC61DFC5BA89}" type="datetime1">
              <a:rPr lang="ru-RU" smtClean="0"/>
              <a:pPr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4D41D-1CA2-44A7-92B6-09335AF67402}" type="datetime1">
              <a:rPr lang="ru-RU" smtClean="0"/>
              <a:pPr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6C394-7E3E-40EB-B487-9D7F97FF4851}" type="datetime1">
              <a:rPr lang="ru-RU" smtClean="0"/>
              <a:pPr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6F26C-B78B-410A-982F-7C41F6A8BB59}" type="datetime1">
              <a:rPr lang="ru-RU" smtClean="0"/>
              <a:pPr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6609D-5CD8-47B3-862F-7DD5A2CA3A84}" type="datetime1">
              <a:rPr lang="ru-RU" smtClean="0"/>
              <a:pPr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386C1-1F08-4427-A6BC-F5B370C24E56}" type="datetime1">
              <a:rPr lang="ru-RU" smtClean="0"/>
              <a:pPr/>
              <a:t>25.03.2019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65095-F36C-4AC3-908F-544553E95D1D}" type="datetime1">
              <a:rPr lang="ru-RU" smtClean="0"/>
              <a:pPr/>
              <a:t>25.03.2019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A543E-D5B1-4D36-87EB-1A7B12A92CB3}" type="datetime1">
              <a:rPr lang="ru-RU" smtClean="0"/>
              <a:pPr/>
              <a:t>25.03.2019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3D59D-F278-4A78-86B8-ABC01F08BDCE}" type="datetime1">
              <a:rPr lang="ru-RU" smtClean="0"/>
              <a:pPr/>
              <a:t>25.03.2019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6F106-3784-4BD6-B0F6-B77EF0D0A4E2}" type="datetime1">
              <a:rPr lang="ru-RU" smtClean="0"/>
              <a:pPr/>
              <a:t>25.03.2019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3C6D4-F811-4F0D-A338-D08934F7F8A8}" type="datetime1">
              <a:rPr lang="ru-RU" smtClean="0"/>
              <a:pPr/>
              <a:t>25.03.2019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EA10F-4AC3-4F70-B88D-DC0549F94E47}" type="datetime1">
              <a:rPr lang="ru-RU" smtClean="0"/>
              <a:pPr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0" y="1563638"/>
            <a:ext cx="6660232" cy="1102519"/>
          </a:xfrm>
        </p:spPr>
        <p:txBody>
          <a:bodyPr>
            <a:noAutofit/>
          </a:bodyPr>
          <a:lstStyle/>
          <a:p>
            <a:pPr algn="r"/>
            <a:r>
              <a:rPr lang="ru-RU" sz="2400" dirty="0" smtClean="0"/>
              <a:t>Анализ аварийности на автомобильных дорогах регионального и межмуниципального значения Алтайского края</a:t>
            </a:r>
            <a:endParaRPr lang="ru-RU" sz="2400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115616" y="2859782"/>
            <a:ext cx="5544616" cy="720080"/>
          </a:xfrm>
        </p:spPr>
        <p:txBody>
          <a:bodyPr>
            <a:normAutofit fontScale="47500" lnSpcReduction="20000"/>
          </a:bodyPr>
          <a:lstStyle/>
          <a:p>
            <a:pPr algn="r"/>
            <a:r>
              <a:rPr lang="ru-RU" altLang="ru-RU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Доклад начальника отдела технического надзора, ремонта и содержания автомобильных дорог</a:t>
            </a:r>
          </a:p>
          <a:p>
            <a:pPr algn="r"/>
            <a:r>
              <a:rPr lang="ru-RU" alt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Александрова Николая Николаевича </a:t>
            </a:r>
            <a:endParaRPr lang="ru-RU" alt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21233\Презентация\Автодор лого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948264" y="1576070"/>
            <a:ext cx="2036505" cy="1926424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7560840" cy="699542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ДТП связанные с наездом на пешеходов за три года</a:t>
            </a:r>
            <a:endParaRPr lang="ru-RU" sz="24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2"/>
          </p:nvPr>
        </p:nvGraphicFramePr>
        <p:xfrm>
          <a:off x="251521" y="843558"/>
          <a:ext cx="8435280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Номер слайда 5"/>
          <p:cNvSpPr txBox="1">
            <a:spLocks/>
          </p:cNvSpPr>
          <p:nvPr/>
        </p:nvSpPr>
        <p:spPr>
          <a:xfrm>
            <a:off x="0" y="57567"/>
            <a:ext cx="719064" cy="707886"/>
          </a:xfrm>
          <a:prstGeom prst="rect">
            <a:avLst/>
          </a:prstGeom>
        </p:spPr>
        <p:txBody>
          <a:bodyPr vert="horz" wrap="square" lIns="9000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 smtClean="0"/>
              <a:t>9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Диаграмма 6"/>
          <p:cNvGraphicFramePr/>
          <p:nvPr/>
        </p:nvGraphicFramePr>
        <p:xfrm>
          <a:off x="251520" y="1113588"/>
          <a:ext cx="8640960" cy="3564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7560840" cy="70958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ДТП в местах производства работ</a:t>
            </a:r>
            <a:endParaRPr lang="ru-RU" sz="2400" dirty="0"/>
          </a:p>
        </p:txBody>
      </p:sp>
      <p:sp>
        <p:nvSpPr>
          <p:cNvPr id="5" name="Номер слайда 5"/>
          <p:cNvSpPr txBox="1">
            <a:spLocks/>
          </p:cNvSpPr>
          <p:nvPr/>
        </p:nvSpPr>
        <p:spPr>
          <a:xfrm>
            <a:off x="0" y="57567"/>
            <a:ext cx="719064" cy="707886"/>
          </a:xfrm>
          <a:prstGeom prst="rect">
            <a:avLst/>
          </a:prstGeom>
        </p:spPr>
        <p:txBody>
          <a:bodyPr vert="horz" wrap="square" lIns="9000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10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827584" y="0"/>
            <a:ext cx="7560840" cy="699542"/>
          </a:xfrm>
        </p:spPr>
        <p:txBody>
          <a:bodyPr>
            <a:noAutofit/>
          </a:bodyPr>
          <a:lstStyle/>
          <a:p>
            <a:r>
              <a:rPr lang="ru-RU" sz="2400" dirty="0" smtClean="0"/>
              <a:t>Алейск-Родино-Кулунда-граница Республики Казахстан км 189+000 - км 189+900</a:t>
            </a:r>
            <a:endParaRPr lang="ru-RU" sz="2400" dirty="0"/>
          </a:p>
        </p:txBody>
      </p:sp>
      <p:sp>
        <p:nvSpPr>
          <p:cNvPr id="14" name="Текст 13"/>
          <p:cNvSpPr>
            <a:spLocks noGrp="1"/>
          </p:cNvSpPr>
          <p:nvPr>
            <p:ph type="body" idx="1"/>
          </p:nvPr>
        </p:nvSpPr>
        <p:spPr>
          <a:xfrm>
            <a:off x="457200" y="1275607"/>
            <a:ext cx="4040188" cy="355550"/>
          </a:xfrm>
        </p:spPr>
        <p:txBody>
          <a:bodyPr>
            <a:normAutofit/>
          </a:bodyPr>
          <a:lstStyle/>
          <a:p>
            <a:pPr algn="ctr"/>
            <a:r>
              <a:rPr lang="ru-RU" sz="1500" dirty="0" smtClean="0"/>
              <a:t>Шумовые полосы</a:t>
            </a:r>
            <a:endParaRPr lang="ru-RU" sz="1500" dirty="0"/>
          </a:p>
        </p:txBody>
      </p:sp>
      <p:pic>
        <p:nvPicPr>
          <p:cNvPr id="8" name="Содержимое 7" descr="1-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" y="2064765"/>
            <a:ext cx="4040188" cy="2095058"/>
          </a:xfrm>
        </p:spPr>
      </p:pic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645030" y="1275606"/>
            <a:ext cx="4041775" cy="479822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ru-RU" dirty="0" smtClean="0"/>
              <a:t>Знаки ограничения скорости с дублированием на покрытии</a:t>
            </a:r>
            <a:endParaRPr lang="ru-RU" dirty="0"/>
          </a:p>
        </p:txBody>
      </p:sp>
      <p:pic>
        <p:nvPicPr>
          <p:cNvPr id="9" name="Содержимое 8" descr="1-2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45025" y="2005147"/>
            <a:ext cx="4041775" cy="2214293"/>
          </a:xfrm>
        </p:spPr>
      </p:pic>
      <p:sp>
        <p:nvSpPr>
          <p:cNvPr id="10" name="Номер слайда 5"/>
          <p:cNvSpPr txBox="1">
            <a:spLocks/>
          </p:cNvSpPr>
          <p:nvPr/>
        </p:nvSpPr>
        <p:spPr>
          <a:xfrm>
            <a:off x="0" y="57567"/>
            <a:ext cx="719064" cy="707886"/>
          </a:xfrm>
          <a:prstGeom prst="rect">
            <a:avLst/>
          </a:prstGeom>
        </p:spPr>
        <p:txBody>
          <a:bodyPr vert="horz" wrap="square" lIns="9000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11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827584" y="0"/>
            <a:ext cx="7560840" cy="699542"/>
          </a:xfrm>
        </p:spPr>
        <p:txBody>
          <a:bodyPr>
            <a:noAutofit/>
          </a:bodyPr>
          <a:lstStyle/>
          <a:p>
            <a:r>
              <a:rPr lang="ru-RU" sz="2400" dirty="0" smtClean="0"/>
              <a:t>Алейск-Родино-Кулунда-граница Республики Казахстан км 189+000 - км 189+900</a:t>
            </a:r>
            <a:endParaRPr lang="ru-RU" sz="2400" dirty="0"/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2627784" y="915566"/>
            <a:ext cx="4041775" cy="479822"/>
          </a:xfrm>
        </p:spPr>
        <p:txBody>
          <a:bodyPr>
            <a:normAutofit/>
          </a:bodyPr>
          <a:lstStyle/>
          <a:p>
            <a:pPr algn="ctr"/>
            <a:r>
              <a:rPr lang="ru-RU" sz="1500" dirty="0" smtClean="0"/>
              <a:t>Информационный щит</a:t>
            </a:r>
            <a:endParaRPr lang="ru-RU" sz="1500" dirty="0"/>
          </a:p>
        </p:txBody>
      </p:sp>
      <p:pic>
        <p:nvPicPr>
          <p:cNvPr id="9" name="Содержимое 8" descr="1-2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2051720" y="1404932"/>
            <a:ext cx="5162400" cy="3501066"/>
          </a:xfrm>
        </p:spPr>
      </p:pic>
      <p:sp>
        <p:nvSpPr>
          <p:cNvPr id="10" name="Номер слайда 5"/>
          <p:cNvSpPr txBox="1">
            <a:spLocks/>
          </p:cNvSpPr>
          <p:nvPr/>
        </p:nvSpPr>
        <p:spPr>
          <a:xfrm>
            <a:off x="0" y="57567"/>
            <a:ext cx="719064" cy="707886"/>
          </a:xfrm>
          <a:prstGeom prst="rect">
            <a:avLst/>
          </a:prstGeom>
        </p:spPr>
        <p:txBody>
          <a:bodyPr vert="horz" wrap="square" lIns="9000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12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827584" y="0"/>
            <a:ext cx="7560840" cy="699542"/>
          </a:xfrm>
        </p:spPr>
        <p:txBody>
          <a:bodyPr>
            <a:noAutofit/>
          </a:bodyPr>
          <a:lstStyle/>
          <a:p>
            <a:r>
              <a:rPr lang="ru-RU" sz="2400" dirty="0" smtClean="0"/>
              <a:t>Барнаул - Камень-на-Оби – граница Новосибирской области км 88+000 - км 88+880</a:t>
            </a:r>
            <a:endParaRPr lang="ru-RU" sz="2400" dirty="0"/>
          </a:p>
        </p:txBody>
      </p:sp>
      <p:sp>
        <p:nvSpPr>
          <p:cNvPr id="14" name="Текст 13"/>
          <p:cNvSpPr>
            <a:spLocks noGrp="1"/>
          </p:cNvSpPr>
          <p:nvPr>
            <p:ph type="body" idx="1"/>
          </p:nvPr>
        </p:nvSpPr>
        <p:spPr>
          <a:xfrm>
            <a:off x="457200" y="1059582"/>
            <a:ext cx="4040188" cy="427559"/>
          </a:xfrm>
        </p:spPr>
        <p:txBody>
          <a:bodyPr>
            <a:normAutofit/>
          </a:bodyPr>
          <a:lstStyle/>
          <a:p>
            <a:pPr algn="ctr"/>
            <a:r>
              <a:rPr lang="ru-RU" sz="1500" smtClean="0"/>
              <a:t>Знаки </a:t>
            </a:r>
            <a:r>
              <a:rPr lang="ru-RU" sz="1500" dirty="0" smtClean="0"/>
              <a:t>ограничения скорости</a:t>
            </a:r>
            <a:endParaRPr lang="ru-RU" sz="1500" dirty="0"/>
          </a:p>
        </p:txBody>
      </p:sp>
      <p:pic>
        <p:nvPicPr>
          <p:cNvPr id="8" name="Содержимое 7" descr="1-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11559" y="1785431"/>
            <a:ext cx="3960000" cy="2946559"/>
          </a:xfrm>
        </p:spPr>
      </p:pic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788024" y="1131590"/>
            <a:ext cx="4041775" cy="479822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ru-RU" dirty="0" smtClean="0"/>
              <a:t>Антивандальные боксы для фиксации нарушений скоростного режима</a:t>
            </a:r>
            <a:endParaRPr lang="ru-RU" dirty="0"/>
          </a:p>
        </p:txBody>
      </p:sp>
      <p:pic>
        <p:nvPicPr>
          <p:cNvPr id="9" name="Содержимое 8" descr="1-2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860032" y="1779662"/>
            <a:ext cx="3960000" cy="2972790"/>
          </a:xfrm>
        </p:spPr>
      </p:pic>
      <p:sp>
        <p:nvSpPr>
          <p:cNvPr id="10" name="Номер слайда 5"/>
          <p:cNvSpPr txBox="1">
            <a:spLocks/>
          </p:cNvSpPr>
          <p:nvPr/>
        </p:nvSpPr>
        <p:spPr>
          <a:xfrm>
            <a:off x="0" y="57567"/>
            <a:ext cx="719064" cy="707886"/>
          </a:xfrm>
          <a:prstGeom prst="rect">
            <a:avLst/>
          </a:prstGeom>
        </p:spPr>
        <p:txBody>
          <a:bodyPr vert="horz" wrap="square" lIns="9000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13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827584" y="0"/>
            <a:ext cx="7560840" cy="699542"/>
          </a:xfrm>
        </p:spPr>
        <p:txBody>
          <a:bodyPr>
            <a:noAutofit/>
          </a:bodyPr>
          <a:lstStyle/>
          <a:p>
            <a:r>
              <a:rPr lang="ru-RU" sz="2400" dirty="0" smtClean="0"/>
              <a:t>Барнаул - Камень-на-Оби – граница Новосибирской области км 88+000 - км 88+880</a:t>
            </a:r>
            <a:endParaRPr lang="ru-RU" sz="2400" dirty="0"/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899592" y="915566"/>
            <a:ext cx="7643197" cy="412303"/>
          </a:xfrm>
        </p:spPr>
        <p:txBody>
          <a:bodyPr>
            <a:normAutofit/>
          </a:bodyPr>
          <a:lstStyle/>
          <a:p>
            <a:pPr algn="ctr"/>
            <a:r>
              <a:rPr lang="ru-RU" sz="1500" dirty="0" smtClean="0"/>
              <a:t>Знаки ограничения скорости и фиксации нарушений </a:t>
            </a:r>
            <a:endParaRPr lang="ru-RU" sz="1500" dirty="0"/>
          </a:p>
        </p:txBody>
      </p:sp>
      <p:pic>
        <p:nvPicPr>
          <p:cNvPr id="9" name="Содержимое 8" descr="1-2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2051720" y="1563638"/>
            <a:ext cx="5163474" cy="3099248"/>
          </a:xfrm>
        </p:spPr>
      </p:pic>
      <p:sp>
        <p:nvSpPr>
          <p:cNvPr id="10" name="Номер слайда 5"/>
          <p:cNvSpPr txBox="1">
            <a:spLocks/>
          </p:cNvSpPr>
          <p:nvPr/>
        </p:nvSpPr>
        <p:spPr>
          <a:xfrm>
            <a:off x="0" y="57567"/>
            <a:ext cx="719064" cy="707886"/>
          </a:xfrm>
          <a:prstGeom prst="rect">
            <a:avLst/>
          </a:prstGeom>
        </p:spPr>
        <p:txBody>
          <a:bodyPr vert="horz" wrap="square" lIns="9000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14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827584" y="0"/>
            <a:ext cx="7560840" cy="699542"/>
          </a:xfrm>
        </p:spPr>
        <p:txBody>
          <a:bodyPr>
            <a:noAutofit/>
          </a:bodyPr>
          <a:lstStyle/>
          <a:p>
            <a:r>
              <a:rPr lang="ru-RU" sz="2400" dirty="0" smtClean="0"/>
              <a:t>Павловск-Ребриха-Буканское </a:t>
            </a:r>
            <a:br>
              <a:rPr lang="ru-RU" sz="2400" dirty="0" smtClean="0"/>
            </a:br>
            <a:r>
              <a:rPr lang="ru-RU" sz="2400" dirty="0" smtClean="0"/>
              <a:t>км 76+250 - км 76+650</a:t>
            </a:r>
            <a:endParaRPr lang="ru-RU" sz="2400" dirty="0"/>
          </a:p>
        </p:txBody>
      </p:sp>
      <p:sp>
        <p:nvSpPr>
          <p:cNvPr id="14" name="Текст 13"/>
          <p:cNvSpPr>
            <a:spLocks noGrp="1"/>
          </p:cNvSpPr>
          <p:nvPr>
            <p:ph type="body" idx="1"/>
          </p:nvPr>
        </p:nvSpPr>
        <p:spPr>
          <a:xfrm>
            <a:off x="457200" y="1083816"/>
            <a:ext cx="4040188" cy="479822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ru-RU" dirty="0" smtClean="0"/>
              <a:t>Знаки ограничения скорости и фиксации нарушений </a:t>
            </a:r>
            <a:endParaRPr lang="ru-RU" dirty="0"/>
          </a:p>
        </p:txBody>
      </p:sp>
      <p:pic>
        <p:nvPicPr>
          <p:cNvPr id="8" name="Содержимое 7" descr="1-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7984" y="1779662"/>
            <a:ext cx="3960000" cy="2970000"/>
          </a:xfrm>
        </p:spPr>
      </p:pic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644008" y="1208088"/>
            <a:ext cx="4041775" cy="355550"/>
          </a:xfrm>
        </p:spPr>
        <p:txBody>
          <a:bodyPr>
            <a:normAutofit/>
          </a:bodyPr>
          <a:lstStyle/>
          <a:p>
            <a:pPr algn="ctr"/>
            <a:r>
              <a:rPr lang="ru-RU" sz="1500" dirty="0" smtClean="0"/>
              <a:t>Шумовые полосы</a:t>
            </a:r>
            <a:endParaRPr lang="ru-RU" sz="1500" dirty="0"/>
          </a:p>
        </p:txBody>
      </p:sp>
      <p:pic>
        <p:nvPicPr>
          <p:cNvPr id="9" name="Содержимое 8" descr="1-2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716016" y="1779662"/>
            <a:ext cx="3960000" cy="2972789"/>
          </a:xfrm>
        </p:spPr>
      </p:pic>
      <p:sp>
        <p:nvSpPr>
          <p:cNvPr id="10" name="Номер слайда 5"/>
          <p:cNvSpPr txBox="1">
            <a:spLocks/>
          </p:cNvSpPr>
          <p:nvPr/>
        </p:nvSpPr>
        <p:spPr>
          <a:xfrm>
            <a:off x="0" y="57567"/>
            <a:ext cx="719064" cy="707886"/>
          </a:xfrm>
          <a:prstGeom prst="rect">
            <a:avLst/>
          </a:prstGeom>
        </p:spPr>
        <p:txBody>
          <a:bodyPr vert="horz" wrap="square" lIns="9000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15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755576" y="0"/>
            <a:ext cx="7632848" cy="699542"/>
          </a:xfrm>
        </p:spPr>
        <p:txBody>
          <a:bodyPr>
            <a:noAutofit/>
          </a:bodyPr>
          <a:lstStyle/>
          <a:p>
            <a:r>
              <a:rPr lang="ru-RU" sz="2400" dirty="0" smtClean="0"/>
              <a:t>Павловск-Ребриха-Буканское </a:t>
            </a:r>
            <a:br>
              <a:rPr lang="ru-RU" sz="2400" dirty="0" smtClean="0"/>
            </a:br>
            <a:r>
              <a:rPr lang="ru-RU" sz="2400" dirty="0" smtClean="0"/>
              <a:t>км 76+250 – км 76+650</a:t>
            </a:r>
            <a:endParaRPr lang="ru-RU" sz="2400" dirty="0"/>
          </a:p>
        </p:txBody>
      </p:sp>
      <p:sp>
        <p:nvSpPr>
          <p:cNvPr id="11" name="Текст 10"/>
          <p:cNvSpPr>
            <a:spLocks noGrp="1"/>
          </p:cNvSpPr>
          <p:nvPr>
            <p:ph type="body" idx="1"/>
          </p:nvPr>
        </p:nvSpPr>
        <p:spPr>
          <a:xfrm>
            <a:off x="467544" y="987574"/>
            <a:ext cx="3968180" cy="360039"/>
          </a:xfrm>
        </p:spPr>
        <p:txBody>
          <a:bodyPr>
            <a:normAutofit/>
          </a:bodyPr>
          <a:lstStyle/>
          <a:p>
            <a:pPr algn="ctr"/>
            <a:r>
              <a:rPr lang="ru-RU" sz="1500" dirty="0" smtClean="0"/>
              <a:t>Шумовые полосы, знак опасный поворот</a:t>
            </a:r>
            <a:endParaRPr lang="ru-RU" sz="1500" dirty="0"/>
          </a:p>
        </p:txBody>
      </p:sp>
      <p:pic>
        <p:nvPicPr>
          <p:cNvPr id="8" name="Содержимое 7" descr="1-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01386" y="1630363"/>
            <a:ext cx="3951815" cy="2963862"/>
          </a:xfrm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645030" y="1059583"/>
            <a:ext cx="4041775" cy="432048"/>
          </a:xfrm>
        </p:spPr>
        <p:txBody>
          <a:bodyPr>
            <a:noAutofit/>
          </a:bodyPr>
          <a:lstStyle/>
          <a:p>
            <a:pPr algn="ctr"/>
            <a:r>
              <a:rPr lang="ru-RU" sz="1500" dirty="0" smtClean="0"/>
              <a:t>Антивандальные боксы для фиксации нарушений скоростного режима</a:t>
            </a:r>
            <a:endParaRPr lang="ru-RU" sz="1500" dirty="0"/>
          </a:p>
        </p:txBody>
      </p:sp>
      <p:pic>
        <p:nvPicPr>
          <p:cNvPr id="12" name="Содержимое 11" descr="126_4976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90004" y="1630363"/>
            <a:ext cx="3951816" cy="2963862"/>
          </a:xfrm>
        </p:spPr>
      </p:pic>
      <p:sp>
        <p:nvSpPr>
          <p:cNvPr id="6" name="Номер слайда 5"/>
          <p:cNvSpPr txBox="1">
            <a:spLocks/>
          </p:cNvSpPr>
          <p:nvPr/>
        </p:nvSpPr>
        <p:spPr>
          <a:xfrm>
            <a:off x="0" y="57567"/>
            <a:ext cx="719064" cy="707886"/>
          </a:xfrm>
          <a:prstGeom prst="rect">
            <a:avLst/>
          </a:prstGeom>
        </p:spPr>
        <p:txBody>
          <a:bodyPr vert="horz" wrap="square" lIns="9000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16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827584" y="0"/>
            <a:ext cx="7560840" cy="699542"/>
          </a:xfrm>
        </p:spPr>
        <p:txBody>
          <a:bodyPr>
            <a:noAutofit/>
          </a:bodyPr>
          <a:lstStyle/>
          <a:p>
            <a:r>
              <a:rPr lang="ru-RU" sz="2400" dirty="0" smtClean="0"/>
              <a:t>Калманка - Новороманово - Лебяжье</a:t>
            </a:r>
            <a:br>
              <a:rPr lang="ru-RU" sz="2400" dirty="0" smtClean="0"/>
            </a:br>
            <a:r>
              <a:rPr lang="ru-RU" sz="2400" dirty="0" smtClean="0"/>
              <a:t> км 48+378 - км 49+200</a:t>
            </a:r>
            <a:endParaRPr lang="ru-RU" sz="2400" dirty="0"/>
          </a:p>
        </p:txBody>
      </p:sp>
      <p:sp>
        <p:nvSpPr>
          <p:cNvPr id="14" name="Текст 13"/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pPr algn="ctr"/>
            <a:r>
              <a:rPr lang="ru-RU" dirty="0" smtClean="0"/>
              <a:t>Антивандальные боксы для фиксации нарушений скоростного режима</a:t>
            </a:r>
            <a:endParaRPr lang="ru-RU" dirty="0"/>
          </a:p>
        </p:txBody>
      </p:sp>
      <p:pic>
        <p:nvPicPr>
          <p:cNvPr id="8" name="Содержимое 7" descr="1-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7544" y="1707654"/>
            <a:ext cx="3960440" cy="2970330"/>
          </a:xfrm>
        </p:spPr>
      </p:pic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645030" y="1131590"/>
            <a:ext cx="4041775" cy="412303"/>
          </a:xfrm>
        </p:spPr>
        <p:txBody>
          <a:bodyPr>
            <a:normAutofit/>
          </a:bodyPr>
          <a:lstStyle/>
          <a:p>
            <a:pPr algn="ctr"/>
            <a:r>
              <a:rPr lang="ru-RU" sz="1500" dirty="0" smtClean="0"/>
              <a:t>Знаки ограничения скорости</a:t>
            </a:r>
            <a:endParaRPr lang="ru-RU" sz="1500" dirty="0"/>
          </a:p>
        </p:txBody>
      </p:sp>
      <p:pic>
        <p:nvPicPr>
          <p:cNvPr id="9" name="Содержимое 8" descr="1-2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716016" y="1711627"/>
            <a:ext cx="3943746" cy="2957809"/>
          </a:xfrm>
        </p:spPr>
      </p:pic>
      <p:sp>
        <p:nvSpPr>
          <p:cNvPr id="10" name="Номер слайда 5"/>
          <p:cNvSpPr txBox="1">
            <a:spLocks/>
          </p:cNvSpPr>
          <p:nvPr/>
        </p:nvSpPr>
        <p:spPr>
          <a:xfrm>
            <a:off x="0" y="57567"/>
            <a:ext cx="719064" cy="707886"/>
          </a:xfrm>
          <a:prstGeom prst="rect">
            <a:avLst/>
          </a:prstGeom>
        </p:spPr>
        <p:txBody>
          <a:bodyPr vert="horz" wrap="square" lIns="9000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17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21233\Презентация\Автодор лог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1707654"/>
            <a:ext cx="1900920" cy="1798191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79512" y="1597821"/>
            <a:ext cx="6408712" cy="1910033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43608" y="3723878"/>
            <a:ext cx="5616624" cy="720080"/>
          </a:xfrm>
        </p:spPr>
        <p:txBody>
          <a:bodyPr>
            <a:normAutofit fontScale="70000" lnSpcReduction="20000"/>
          </a:bodyPr>
          <a:lstStyle/>
          <a:p>
            <a:pPr algn="r"/>
            <a:r>
              <a:rPr lang="ru-RU" dirty="0" smtClean="0"/>
              <a:t>Докладчик</a:t>
            </a:r>
            <a:r>
              <a:rPr lang="en-US" dirty="0" smtClean="0"/>
              <a:t>:</a:t>
            </a:r>
            <a:endParaRPr lang="ru-RU" dirty="0" smtClean="0"/>
          </a:p>
          <a:p>
            <a:pPr algn="r"/>
            <a:r>
              <a:rPr lang="ru-RU" dirty="0" smtClean="0"/>
              <a:t>Александров Николай Николаевич</a:t>
            </a: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7560840" cy="699542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Статистика ДТП</a:t>
            </a:r>
            <a:endParaRPr lang="ru-RU" sz="2400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half" idx="2"/>
          </p:nvPr>
        </p:nvGraphicFramePr>
        <p:xfrm>
          <a:off x="468313" y="1131888"/>
          <a:ext cx="8218490" cy="34560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740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40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40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40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740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40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740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76014">
                <a:tc rowSpan="3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Годы</a:t>
                      </a:r>
                      <a:endParaRPr lang="ru-RU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Всего ДТП</a:t>
                      </a:r>
                      <a:endParaRPr lang="ru-RU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 ДТП по сопутствующим ДУ</a:t>
                      </a:r>
                      <a:endParaRPr lang="ru-RU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601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Кол-во</a:t>
                      </a:r>
                      <a:endParaRPr lang="ru-RU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пострадало</a:t>
                      </a:r>
                      <a:endParaRPr lang="ru-RU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Кол-во</a:t>
                      </a:r>
                      <a:endParaRPr lang="ru-RU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пострадало</a:t>
                      </a:r>
                      <a:endParaRPr lang="ru-RU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601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погибло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ранено</a:t>
                      </a:r>
                      <a:endParaRPr lang="ru-RU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погибло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ранено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601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2016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507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92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745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107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28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173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601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2017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582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119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826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118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26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170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601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2018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427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89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655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59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18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118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0" y="57567"/>
            <a:ext cx="719064" cy="707886"/>
          </a:xfrm>
        </p:spPr>
        <p:txBody>
          <a:bodyPr wrap="square" lIns="90000">
            <a:sp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1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7474"/>
            <a:ext cx="8229600" cy="432048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Количество погибших в  ДТП за три года</a:t>
            </a:r>
            <a:endParaRPr lang="ru-RU" sz="24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2"/>
          </p:nvPr>
        </p:nvGraphicFramePr>
        <p:xfrm>
          <a:off x="251521" y="843558"/>
          <a:ext cx="8435280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Номер слайда 5"/>
          <p:cNvSpPr txBox="1">
            <a:spLocks/>
          </p:cNvSpPr>
          <p:nvPr/>
        </p:nvSpPr>
        <p:spPr>
          <a:xfrm>
            <a:off x="0" y="57567"/>
            <a:ext cx="719064" cy="707886"/>
          </a:xfrm>
          <a:prstGeom prst="rect">
            <a:avLst/>
          </a:prstGeom>
        </p:spPr>
        <p:txBody>
          <a:bodyPr vert="horz" wrap="square" lIns="9000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87474"/>
            <a:ext cx="8229600" cy="432048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Причины ДТП в 2018г.</a:t>
            </a:r>
            <a:endParaRPr lang="ru-RU" sz="2400" dirty="0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sz="half" idx="2"/>
          </p:nvPr>
        </p:nvGraphicFramePr>
        <p:xfrm>
          <a:off x="179512" y="843558"/>
          <a:ext cx="8712968" cy="4158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0" y="114238"/>
            <a:ext cx="719064" cy="523220"/>
          </a:xfrm>
        </p:spPr>
        <p:txBody>
          <a:bodyPr wrap="square" lIns="90000">
            <a:sp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3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7474"/>
            <a:ext cx="8229600" cy="432048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Основные виды ДТП</a:t>
            </a:r>
            <a:endParaRPr lang="ru-RU" sz="2400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2"/>
          </p:nvPr>
        </p:nvGraphicFramePr>
        <p:xfrm>
          <a:off x="395288" y="843558"/>
          <a:ext cx="8291512" cy="41044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Номер слайда 5"/>
          <p:cNvSpPr txBox="1">
            <a:spLocks/>
          </p:cNvSpPr>
          <p:nvPr/>
        </p:nvSpPr>
        <p:spPr>
          <a:xfrm>
            <a:off x="0" y="57567"/>
            <a:ext cx="719064" cy="707886"/>
          </a:xfrm>
          <a:prstGeom prst="rect">
            <a:avLst/>
          </a:prstGeom>
        </p:spPr>
        <p:txBody>
          <a:bodyPr vert="horz" wrap="square" lIns="9000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 smtClean="0"/>
              <a:t>4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7584" y="0"/>
            <a:ext cx="7560840" cy="699542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Виды ДТП с погибшими в 2018г.</a:t>
            </a:r>
            <a:endParaRPr lang="ru-RU" sz="2400" dirty="0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sz="half" idx="2"/>
          </p:nvPr>
        </p:nvGraphicFramePr>
        <p:xfrm>
          <a:off x="179512" y="843558"/>
          <a:ext cx="8712968" cy="4158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0" y="57567"/>
            <a:ext cx="719064" cy="707886"/>
          </a:xfrm>
        </p:spPr>
        <p:txBody>
          <a:bodyPr wrap="square" lIns="90000">
            <a:sp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5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7560840" cy="699542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>Недостатки</a:t>
            </a:r>
            <a:r>
              <a:rPr lang="ru-RU" sz="2400" dirty="0" smtClean="0"/>
              <a:t> транспортно-эксплуатационного состояния ДТП</a:t>
            </a:r>
            <a:endParaRPr lang="ru-RU" sz="2400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2"/>
          </p:nvPr>
        </p:nvGraphicFramePr>
        <p:xfrm>
          <a:off x="467544" y="987574"/>
          <a:ext cx="8147050" cy="39604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Номер слайда 5"/>
          <p:cNvSpPr txBox="1">
            <a:spLocks/>
          </p:cNvSpPr>
          <p:nvPr/>
        </p:nvSpPr>
        <p:spPr>
          <a:xfrm>
            <a:off x="0" y="57567"/>
            <a:ext cx="719064" cy="707886"/>
          </a:xfrm>
          <a:prstGeom prst="rect">
            <a:avLst/>
          </a:prstGeom>
        </p:spPr>
        <p:txBody>
          <a:bodyPr vert="horz" wrap="square" lIns="9000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 smtClean="0"/>
              <a:t>6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7560840" cy="699542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Статистика ДТП с ДУ в зимний период</a:t>
            </a:r>
            <a:endParaRPr lang="ru-RU" sz="2400" dirty="0"/>
          </a:p>
        </p:txBody>
      </p:sp>
      <p:sp>
        <p:nvSpPr>
          <p:cNvPr id="6" name="Номер слайда 5"/>
          <p:cNvSpPr txBox="1">
            <a:spLocks/>
          </p:cNvSpPr>
          <p:nvPr/>
        </p:nvSpPr>
        <p:spPr>
          <a:xfrm>
            <a:off x="0" y="57567"/>
            <a:ext cx="719064" cy="707886"/>
          </a:xfrm>
          <a:prstGeom prst="rect">
            <a:avLst/>
          </a:prstGeom>
        </p:spPr>
        <p:txBody>
          <a:bodyPr vert="horz" wrap="square" lIns="9000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noProof="0" dirty="0" smtClean="0"/>
              <a:t>7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3" name="Содержимое 12"/>
          <p:cNvGraphicFramePr>
            <a:graphicFrameLocks noGrp="1"/>
          </p:cNvGraphicFramePr>
          <p:nvPr>
            <p:ph idx="1"/>
          </p:nvPr>
        </p:nvGraphicFramePr>
        <p:xfrm>
          <a:off x="457200" y="1200150"/>
          <a:ext cx="8229600" cy="3394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0"/>
            <a:ext cx="7632848" cy="699542"/>
          </a:xfrm>
        </p:spPr>
        <p:txBody>
          <a:bodyPr>
            <a:noAutofit/>
          </a:bodyPr>
          <a:lstStyle/>
          <a:p>
            <a:r>
              <a:rPr lang="ru-RU" sz="2400" dirty="0" smtClean="0"/>
              <a:t>Погибшие и раненые в ДТП с ДУ в зимний период</a:t>
            </a:r>
            <a:endParaRPr lang="ru-RU" sz="2400" dirty="0"/>
          </a:p>
        </p:txBody>
      </p:sp>
      <p:sp>
        <p:nvSpPr>
          <p:cNvPr id="6" name="Номер слайда 5"/>
          <p:cNvSpPr txBox="1">
            <a:spLocks/>
          </p:cNvSpPr>
          <p:nvPr/>
        </p:nvSpPr>
        <p:spPr>
          <a:xfrm>
            <a:off x="0" y="57567"/>
            <a:ext cx="719064" cy="707886"/>
          </a:xfrm>
          <a:prstGeom prst="rect">
            <a:avLst/>
          </a:prstGeom>
        </p:spPr>
        <p:txBody>
          <a:bodyPr vert="horz" wrap="square" lIns="9000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noProof="0" dirty="0" smtClean="0"/>
              <a:t>8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quarter" idx="4"/>
          </p:nvPr>
        </p:nvGraphicFramePr>
        <p:xfrm>
          <a:off x="467545" y="987574"/>
          <a:ext cx="8219256" cy="36066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1007</TotalTime>
  <Words>252</Words>
  <Application>Microsoft Office PowerPoint</Application>
  <PresentationFormat>Экран (16:9)</PresentationFormat>
  <Paragraphs>84</Paragraphs>
  <Slides>19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2" baseType="lpstr">
      <vt:lpstr>Calibri</vt:lpstr>
      <vt:lpstr>Arial</vt:lpstr>
      <vt:lpstr>Тема Office</vt:lpstr>
      <vt:lpstr>Анализ аварийности на автомобильных дорогах регионального и межмуниципального значения Алтайского края</vt:lpstr>
      <vt:lpstr>Статистика ДТП</vt:lpstr>
      <vt:lpstr>Количество погибших в  ДТП за три года</vt:lpstr>
      <vt:lpstr>Причины ДТП в 2018г.</vt:lpstr>
      <vt:lpstr>Основные виды ДТП</vt:lpstr>
      <vt:lpstr>Виды ДТП с погибшими в 2018г.</vt:lpstr>
      <vt:lpstr>Недостатки транспортно-эксплуатационного состояния ДТП</vt:lpstr>
      <vt:lpstr>Статистика ДТП с ДУ в зимний период</vt:lpstr>
      <vt:lpstr>Погибшие и раненые в ДТП с ДУ в зимний период</vt:lpstr>
      <vt:lpstr>ДТП связанные с наездом на пешеходов за три года</vt:lpstr>
      <vt:lpstr>ДТП в местах производства работ</vt:lpstr>
      <vt:lpstr>Алейск-Родино-Кулунда-граница Республики Казахстан км 189+000 - км 189+900</vt:lpstr>
      <vt:lpstr>Алейск-Родино-Кулунда-граница Республики Казахстан км 189+000 - км 189+900</vt:lpstr>
      <vt:lpstr>Барнаул - Камень-на-Оби – граница Новосибирской области км 88+000 - км 88+880</vt:lpstr>
      <vt:lpstr>Барнаул - Камень-на-Оби – граница Новосибирской области км 88+000 - км 88+880</vt:lpstr>
      <vt:lpstr>Павловск-Ребриха-Буканское  км 76+250 - км 76+650</vt:lpstr>
      <vt:lpstr>Павловск-Ребриха-Буканское  км 76+250 – км 76+650</vt:lpstr>
      <vt:lpstr>Калманка - Новороманово - Лебяжье  км 48+378 - км 49+200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Причины возникновения ДТП</dc:title>
  <dc:creator>Диспетчерская</dc:creator>
  <cp:lastModifiedBy>Пользователь Windows</cp:lastModifiedBy>
  <cp:revision>116</cp:revision>
  <dcterms:created xsi:type="dcterms:W3CDTF">2019-03-13T06:56:20Z</dcterms:created>
  <dcterms:modified xsi:type="dcterms:W3CDTF">2019-03-25T02:32:43Z</dcterms:modified>
</cp:coreProperties>
</file>