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charts/chart3.xml" ContentType="application/vnd.openxmlformats-officedocument.drawingml.chart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8.xml" ContentType="application/vnd.openxmlformats-officedocument.drawingml.chart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charts/chart6.xml" ContentType="application/vnd.openxmlformats-officedocument.drawingml.chart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charts/chart10.xml" ContentType="application/vnd.openxmlformats-officedocument.drawingml.chart+xml"/>
  <Override PartName="/ppt/diagrams/colors1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charts/chart4.xml" ContentType="application/vnd.openxmlformats-officedocument.drawingml.chart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drawing20.xml" ContentType="application/vnd.ms-office.drawingml.diagramDrawing+xml"/>
  <Override PartName="/ppt/diagrams/quickStyle21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charts/chart9.xml" ContentType="application/vnd.openxmlformats-officedocument.drawingml.chart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charts/chart5.xml" ContentType="application/vnd.openxmlformats-officedocument.drawingml.chart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charts/chart1.xml" ContentType="application/vnd.openxmlformats-officedocument.drawingml.chart+xml"/>
  <Override PartName="/ppt/diagrams/colors14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0" r:id="rId3"/>
    <p:sldId id="291" r:id="rId4"/>
    <p:sldId id="280" r:id="rId5"/>
    <p:sldId id="262" r:id="rId6"/>
    <p:sldId id="286" r:id="rId7"/>
    <p:sldId id="263" r:id="rId8"/>
    <p:sldId id="268" r:id="rId9"/>
    <p:sldId id="284" r:id="rId10"/>
    <p:sldId id="283" r:id="rId11"/>
    <p:sldId id="287" r:id="rId12"/>
    <p:sldId id="279" r:id="rId13"/>
    <p:sldId id="285" r:id="rId14"/>
    <p:sldId id="289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00" autoAdjust="0"/>
    <p:restoredTop sz="94713" autoAdjust="0"/>
  </p:normalViewPr>
  <p:slideViewPr>
    <p:cSldViewPr>
      <p:cViewPr>
        <p:scale>
          <a:sx n="70" d="100"/>
          <a:sy n="70" d="100"/>
        </p:scale>
        <p:origin x="-1694" y="-29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8;&#1077;&#1083;&#1077;&#1079;&#1086;&#1073;&#1077;&#1090;&#1086;&#1085;&#1085;&#1099;&#1077;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8;&#1077;&#1083;&#1077;&#1079;&#1086;&#1073;&#1077;&#1090;&#1086;&#1085;&#1085;&#1099;&#1077;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8;&#1077;&#1083;&#1077;&#1079;&#1086;&#1073;&#1077;&#1090;&#1086;&#1085;&#1085;&#1099;&#1077;)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8;&#1077;&#1083;&#1077;&#1079;&#1086;&#1073;&#1077;&#1090;&#1086;&#1085;&#1085;&#1099;&#1077;)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YandexDisk\&#1056;&#1040;&#1041;&#1054;&#1058;&#1040;\&#1041;&#1056;&#1048;&#1047;-&#1047;&#1040;&#1055;&#1040;&#1044;\2&#1056;&#1072;&#1089;&#1095;&#1077;&#1090;%20&#1089;&#1090;-&#1090;&#1080;%20&#1086;&#1073;&#1091;&#1089;&#1090;&#1088;&#1086;&#1081;&#1089;&#1090;&#1074;&#1072;%20&#1084;&#1077;&#1089;&#1090;%20&#1087;&#1088;-&#1074;&#1072;%20&#1088;&#1072;&#1073;&#1086;&#1090;%202017\&#1056;&#1072;&#1089;&#1095;&#1077;&#1090;%20&#1041;-3%20&#1041;&#1056;&#1048;&#1047;%20(&#1074;&#1086;&#1076;&#1086;&#1085;&#1072;&#1083;&#1080;&#1074;&#1085;&#1099;&#1077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Собственные силы подрядчика</a:t>
            </a:r>
          </a:p>
        </c:rich>
      </c:tx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rotY val="40"/>
      <c:perspective val="30"/>
    </c:view3D>
    <c:plotArea>
      <c:layout/>
      <c:pie3DChart>
        <c:varyColors val="1"/>
        <c:ser>
          <c:idx val="0"/>
          <c:order val="0"/>
          <c:tx>
            <c:v>Покупка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('Б.3-1мес'!$C$91;'Б.3-1мес'!$C$97;'Б.3-1мес'!$C$101;'Б.3-1мес'!$C$105)</c:f>
              <c:numCache>
                <c:formatCode>_-* #,##0.00\ _₽_-;\-* #,##0.00\ _₽_-;_-* "-"??\ _₽_-;_-@_-</c:formatCode>
                <c:ptCount val="4"/>
                <c:pt idx="0">
                  <c:v>1042925.5</c:v>
                </c:pt>
                <c:pt idx="1">
                  <c:v>259253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Аренда</a:t>
            </a:r>
            <a:r>
              <a:rPr lang="ru-RU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8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на 1 мес</a:t>
            </a:r>
            <a:r>
              <a:rPr lang="ru-RU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c:rich>
      </c:tx>
      <c:layout>
        <c:manualLayout>
          <c:xMode val="edge"/>
          <c:yMode val="edge"/>
          <c:x val="0.39161223719118032"/>
          <c:y val="0.15351507784538129"/>
        </c:manualLayout>
      </c:layout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rotY val="40"/>
      <c:perspective val="30"/>
    </c:view3D>
    <c:plotArea>
      <c:layout/>
      <c:pie3DChart>
        <c:varyColors val="1"/>
        <c:ser>
          <c:idx val="0"/>
          <c:order val="0"/>
          <c:tx>
            <c:v>Аренда на 1 мес.</c:v>
          </c:tx>
          <c:explosion val="25"/>
          <c:dPt>
            <c:idx val="1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17 035,02</a:t>
                    </a:r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('Б.34-1 мес'!$B$41:$D$41;'Б.34-1 мес'!$B$46:$D$46)</c:f>
              <c:strCache>
                <c:ptCount val="2"/>
                <c:pt idx="0">
                  <c:v>Технические средства организации дорожного движения</c:v>
                </c:pt>
                <c:pt idx="1">
                  <c:v>Затраты на монтаж/демонтаж</c:v>
                </c:pt>
              </c:strCache>
            </c:strRef>
          </c:cat>
          <c:val>
            <c:numRef>
              <c:f>('Б.34-1 мес'!$D$45;'Б.34-1 мес'!$D$50)</c:f>
              <c:numCache>
                <c:formatCode>_-* #,##0.00\ _₽_-;\-* #,##0.00\ _₽_-;_-* "-"??\ _₽_-;_-@_-</c:formatCode>
                <c:ptCount val="2"/>
                <c:pt idx="0">
                  <c:v>15945.32</c:v>
                </c:pt>
                <c:pt idx="1">
                  <c:v>286200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603875825060564"/>
          <c:y val="0.38259456678726594"/>
          <c:w val="0.33946513553288665"/>
          <c:h val="0.39852757906126468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rotY val="30"/>
      <c:perspective val="30"/>
    </c:view3D>
    <c:plotArea>
      <c:layout/>
      <c:pie3DChart>
        <c:varyColors val="1"/>
        <c:ser>
          <c:idx val="0"/>
          <c:order val="0"/>
          <c:tx>
            <c:v>Аренда на 1 мес.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('Б.3-1мес'!$D$91;'Б.3-1мес'!$D$97;'Б.3-1мес'!$D$101;'Б.3-1мес'!$D$105)</c:f>
              <c:numCache>
                <c:formatCode>_-* #,##0.00\ _₽_-;\-* #,##0.00\ _₽_-;_-* "-"??\ _₽_-;_-@_-</c:formatCode>
                <c:ptCount val="4"/>
                <c:pt idx="0">
                  <c:v>179196.375</c:v>
                </c:pt>
                <c:pt idx="1">
                  <c:v>259253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rotY val="10"/>
      <c:perspective val="30"/>
    </c:view3D>
    <c:plotArea>
      <c:layout/>
      <c:pie3DChart>
        <c:varyColors val="1"/>
        <c:ser>
          <c:idx val="0"/>
          <c:order val="0"/>
          <c:tx>
            <c:v>Аренда на 2 мес.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('Б.3-1мес'!$E$91;'Б.3-1мес'!$E$97;'Б.3-1мес'!$E$101;'Б.3-1мес'!$E$105)</c:f>
              <c:numCache>
                <c:formatCode>_-* #,##0.00\ _₽_-;\-* #,##0.00\ _₽_-;_-* "-"??\ _₽_-;_-@_-</c:formatCode>
                <c:ptCount val="4"/>
                <c:pt idx="0" formatCode="#,##0.00">
                  <c:v>333736.15999999986</c:v>
                </c:pt>
                <c:pt idx="1">
                  <c:v>259253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rotY val="30"/>
      <c:perspective val="30"/>
    </c:view3D>
    <c:plotArea>
      <c:layout/>
      <c:pie3DChart>
        <c:varyColors val="1"/>
        <c:ser>
          <c:idx val="0"/>
          <c:order val="0"/>
          <c:tx>
            <c:v>Аренда на 3 мес.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('Б.3-1мес'!$F$91;'Б.3-1мес'!$F$97;'Б.3-1мес'!$F$101;'Б.3-1мес'!$F$105)</c:f>
              <c:numCache>
                <c:formatCode>_-* #,##0.00\ _₽_-;\-* #,##0.00\ _₽_-;_-* "-"??\ _₽_-;_-@_-</c:formatCode>
                <c:ptCount val="4"/>
                <c:pt idx="0" formatCode="#,##0.00">
                  <c:v>469316.47499999998</c:v>
                </c:pt>
                <c:pt idx="1">
                  <c:v>259253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Собственные силы подрядчика</a:t>
            </a:r>
          </a:p>
        </c:rich>
      </c:tx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rotY val="30"/>
      <c:perspective val="30"/>
    </c:view3D>
    <c:plotArea>
      <c:layout/>
      <c:pie3DChart>
        <c:varyColors val="1"/>
        <c:ser>
          <c:idx val="0"/>
          <c:order val="0"/>
          <c:tx>
            <c:v>Покупка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('Б.3-1мес'!$C$91;'Б.3-1мес'!$C$97;'Б.3-1мес'!$C$101;'Б.3-1мес'!$C$105)</c:f>
              <c:numCache>
                <c:formatCode>_-* #,##0.00\ _₽_-;\-* #,##0.00\ _₽_-;_-* "-"??\ _₽_-;_-@_-</c:formatCode>
                <c:ptCount val="4"/>
                <c:pt idx="0">
                  <c:v>1859295.5</c:v>
                </c:pt>
                <c:pt idx="1">
                  <c:v>537280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rotY val="30"/>
      <c:perspective val="30"/>
    </c:view3D>
    <c:plotArea>
      <c:layout/>
      <c:pie3DChart>
        <c:varyColors val="1"/>
        <c:ser>
          <c:idx val="0"/>
          <c:order val="0"/>
          <c:tx>
            <c:v>Аренда на 1 мес.</c:v>
          </c:tx>
          <c:explosion val="25"/>
          <c:dLbls>
            <c:showVal val="1"/>
            <c:showLeaderLines val="1"/>
          </c:dLbls>
          <c:cat>
            <c:strRef>
              <c:f>('Б.3-1мес'!$B$86:$F$86;'Б.3-1мес'!$B$92:$F$92;'Б.3-1мес'!$B$98:$F$98;'Б.3-1мес'!$B$102:$F$102)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('Б.3-1мес'!$D$91;'Б.3-1мес'!$D$97;'Б.3-1мес'!$D$101;'Б.3-1мес'!$D$105)</c:f>
              <c:numCache>
                <c:formatCode>_-* #,##0.00\ _₽_-;\-* #,##0.00\ _₽_-;_-* "-"??\ _₽_-;_-@_-</c:formatCode>
                <c:ptCount val="4"/>
                <c:pt idx="0">
                  <c:v>205283.32499999975</c:v>
                </c:pt>
                <c:pt idx="1">
                  <c:v>537280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rotY val="30"/>
      <c:perspective val="30"/>
    </c:view3D>
    <c:plotArea>
      <c:layout/>
      <c:pie3DChart>
        <c:varyColors val="1"/>
        <c:ser>
          <c:idx val="0"/>
          <c:order val="0"/>
          <c:tx>
            <c:v>Аренда на 3 мес.</c:v>
          </c:tx>
          <c:explosion val="25"/>
          <c:dLbls>
            <c:showVal val="1"/>
            <c:showLeaderLines val="1"/>
          </c:dLbls>
          <c:cat>
            <c:strRef>
              <c:f>('Б.3-1мес'!$B$86:$F$86,'Б.3-1мес'!$B$92:$F$92,'Б.3-1мес'!$B$98:$F$98,'Б.3-1мес'!$B$102:$F$102)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('Б.3-1мес'!$F$91,'Б.3-1мес'!$F$97,'Б.3-1мес'!$F$101,'Б.3-1мес'!$F$105)</c:f>
              <c:numCache>
                <c:formatCode>_-* #,##0.00\ _₽_-;\-* #,##0.00\ _₽_-;_-* "-"??\ _₽_-;_-@_-</c:formatCode>
                <c:ptCount val="4"/>
                <c:pt idx="0" formatCode="#,##0.00">
                  <c:v>498595.04999999993</c:v>
                </c:pt>
                <c:pt idx="1">
                  <c:v>537280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rotY val="10"/>
      <c:perspective val="30"/>
    </c:view3D>
    <c:plotArea>
      <c:layout/>
      <c:pie3DChart>
        <c:varyColors val="1"/>
        <c:ser>
          <c:idx val="0"/>
          <c:order val="0"/>
          <c:tx>
            <c:v>Аренда на 2 мес.</c:v>
          </c:tx>
          <c:explosion val="25"/>
          <c:dLbls>
            <c:showVal val="1"/>
            <c:showLeaderLines val="1"/>
          </c:dLbls>
          <c:cat>
            <c:strRef>
              <c:f>('Б.3-1мес'!$B$86:$F$86,'Б.3-1мес'!$B$92:$F$92,'Б.3-1мес'!$B$98:$F$98,'Б.3-1мес'!$B$102:$F$102)</c:f>
              <c:strCache>
                <c:ptCount val="4"/>
                <c:pt idx="0">
                  <c:v>Технические средства организации дорожного движения</c:v>
                </c:pt>
                <c:pt idx="1">
                  <c:v>Работы по установке,монтажу и демонтажу</c:v>
                </c:pt>
                <c:pt idx="2">
                  <c:v>Нанесение и демаркировка временной разметки</c:v>
                </c:pt>
                <c:pt idx="3">
                  <c:v>Транспортные расходы и проживани, суточные</c:v>
                </c:pt>
              </c:strCache>
            </c:strRef>
          </c:cat>
          <c:val>
            <c:numRef>
              <c:f>('Б.3-1мес'!$E$91,'Б.3-1мес'!$E$97,'Б.3-1мес'!$E$101,'Б.3-1мес'!$E$105)</c:f>
              <c:numCache>
                <c:formatCode>_-* #,##0.00\ _₽_-;\-* #,##0.00\ _₽_-;_-* "-"??\ _₽_-;_-@_-</c:formatCode>
                <c:ptCount val="4"/>
                <c:pt idx="0" formatCode="#,##0.00">
                  <c:v>369582.61</c:v>
                </c:pt>
                <c:pt idx="1">
                  <c:v>537280</c:v>
                </c:pt>
                <c:pt idx="2">
                  <c:v>44180</c:v>
                </c:pt>
                <c:pt idx="3">
                  <c:v>104400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Собственные силы подрядчика</a:t>
            </a:r>
          </a:p>
        </c:rich>
      </c:tx>
      <c:layout>
        <c:manualLayout>
          <c:xMode val="edge"/>
          <c:yMode val="edge"/>
          <c:x val="0.21556695003440582"/>
          <c:y val="0.11894673201685607"/>
        </c:manualLayout>
      </c:layout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v>Покупка</c:v>
          </c:tx>
          <c:explosion val="25"/>
          <c:dLbls>
            <c:showVal val="1"/>
            <c:showLeaderLines val="1"/>
          </c:dLbls>
          <c:cat>
            <c:strRef>
              <c:f>('Б.34-1 мес'!$B$41:$D$41;'Б.34-1 мес'!$B$46:$D$46)</c:f>
              <c:strCache>
                <c:ptCount val="2"/>
                <c:pt idx="0">
                  <c:v>Технические средства организации дорожного движения</c:v>
                </c:pt>
                <c:pt idx="1">
                  <c:v>Затраты на монтаж/демонтаж</c:v>
                </c:pt>
              </c:strCache>
            </c:strRef>
          </c:cat>
          <c:val>
            <c:numRef>
              <c:f>('Б.34-1 мес'!$C$45;'Б.34-1 мес'!$C$50)</c:f>
              <c:numCache>
                <c:formatCode>_-* #,##0.00\ _₽_-;\-* #,##0.00\ _₽_-;_-* "-"??\ _₽_-;_-@_-</c:formatCode>
                <c:ptCount val="2"/>
                <c:pt idx="0">
                  <c:v>100206</c:v>
                </c:pt>
                <c:pt idx="1">
                  <c:v>286200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874489958345817"/>
          <c:y val="0.37440349005149298"/>
          <c:w val="0.3262434456987866"/>
          <c:h val="0.39351893717235653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 sz="1200"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cntd.ru/document/1200119651" TargetMode="External"/><Relationship Id="rId2" Type="http://schemas.openxmlformats.org/officeDocument/2006/relationships/hyperlink" Target="http://docs.cntd.ru/document/1200122915" TargetMode="External"/><Relationship Id="rId1" Type="http://schemas.openxmlformats.org/officeDocument/2006/relationships/hyperlink" Target="http://docs.cntd.ru/document/1200119656" TargetMode="External"/><Relationship Id="rId4" Type="http://schemas.openxmlformats.org/officeDocument/2006/relationships/hyperlink" Target="http://docs.cntd.ru/document/1200119825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cntd.ru/document/1200119651" TargetMode="External"/><Relationship Id="rId2" Type="http://schemas.openxmlformats.org/officeDocument/2006/relationships/hyperlink" Target="http://docs.cntd.ru/document/1200122915" TargetMode="External"/><Relationship Id="rId1" Type="http://schemas.openxmlformats.org/officeDocument/2006/relationships/hyperlink" Target="http://docs.cntd.ru/document/1200119656" TargetMode="External"/><Relationship Id="rId4" Type="http://schemas.openxmlformats.org/officeDocument/2006/relationships/hyperlink" Target="http://docs.cntd.ru/document/1200119825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3ED519-F0C3-4525-A286-459E3C8D1E94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338DFCE6-2915-400D-80FE-7071C7AEF63C}">
      <dgm:prSet/>
      <dgm:spPr/>
      <dgm:t>
        <a:bodyPr/>
        <a:lstStyle/>
        <a:p>
          <a:pPr algn="ctr" rtl="0"/>
          <a:r>
            <a:rPr lang="ru-RU" b="1" i="1" dirty="0" smtClean="0"/>
            <a:t>«Специализированные организации для обеспечения Безопасности движения в местах производства дорожно-мостовых работ»</a:t>
          </a:r>
          <a:endParaRPr lang="ru-RU" b="1" i="1" dirty="0"/>
        </a:p>
      </dgm:t>
    </dgm:pt>
    <dgm:pt modelId="{A2DBA42E-39D9-48DD-98C9-9C8E448B86F8}" type="parTrans" cxnId="{47BD1C2B-CA3C-4A0C-9413-2FA2DBAE7E0E}">
      <dgm:prSet/>
      <dgm:spPr/>
      <dgm:t>
        <a:bodyPr/>
        <a:lstStyle/>
        <a:p>
          <a:endParaRPr lang="ru-RU"/>
        </a:p>
      </dgm:t>
    </dgm:pt>
    <dgm:pt modelId="{8C360121-A5FF-4114-80FE-50C1BF5CEFAF}" type="sibTrans" cxnId="{47BD1C2B-CA3C-4A0C-9413-2FA2DBAE7E0E}">
      <dgm:prSet/>
      <dgm:spPr/>
      <dgm:t>
        <a:bodyPr/>
        <a:lstStyle/>
        <a:p>
          <a:endParaRPr lang="ru-RU"/>
        </a:p>
      </dgm:t>
    </dgm:pt>
    <dgm:pt modelId="{AEC259C4-8B4C-4A2A-81C7-65883C955A28}" type="pres">
      <dgm:prSet presAssocID="{093ED519-F0C3-4525-A286-459E3C8D1E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896A49-4880-4353-A521-3AAB5F27F14E}" type="pres">
      <dgm:prSet presAssocID="{338DFCE6-2915-400D-80FE-7071C7AEF63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D1C2B-CA3C-4A0C-9413-2FA2DBAE7E0E}" srcId="{093ED519-F0C3-4525-A286-459E3C8D1E94}" destId="{338DFCE6-2915-400D-80FE-7071C7AEF63C}" srcOrd="0" destOrd="0" parTransId="{A2DBA42E-39D9-48DD-98C9-9C8E448B86F8}" sibTransId="{8C360121-A5FF-4114-80FE-50C1BF5CEFAF}"/>
    <dgm:cxn modelId="{0E0392C4-452A-4D6C-914E-8E674157F8F5}" type="presOf" srcId="{093ED519-F0C3-4525-A286-459E3C8D1E94}" destId="{AEC259C4-8B4C-4A2A-81C7-65883C955A28}" srcOrd="0" destOrd="0" presId="urn:microsoft.com/office/officeart/2005/8/layout/vList2"/>
    <dgm:cxn modelId="{4283A60E-F5AF-4BC2-B67E-48737CE5FAEB}" type="presOf" srcId="{338DFCE6-2915-400D-80FE-7071C7AEF63C}" destId="{DA896A49-4880-4353-A521-3AAB5F27F14E}" srcOrd="0" destOrd="0" presId="urn:microsoft.com/office/officeart/2005/8/layout/vList2"/>
    <dgm:cxn modelId="{B3068B21-5234-4858-A99E-8EDFD2B425C7}" type="presParOf" srcId="{AEC259C4-8B4C-4A2A-81C7-65883C955A28}" destId="{DA896A49-4880-4353-A521-3AAB5F27F1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5358531-1A2D-40EA-A563-F63B9EE049C3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B1B586DE-87DF-45F0-8B54-52941080EB93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Схема Б.3 ОДМ 218.6.019–2016. (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долговременных работ на полосе движения. Пропуск транспортных средств встречных направлений по одной полосе с помощью светофорного регулирования)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44DB61B-663C-4413-A67A-96BA491C376F}" type="parTrans" cxnId="{DF6C9132-ACE7-4A50-BA08-5D8CD160313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DA02743-2F4F-40E0-8F6D-8754EA881324}" type="sibTrans" cxnId="{DF6C9132-ACE7-4A50-BA08-5D8CD160313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C448F94-E881-431E-B0EE-3B4FE9E9BC91}" type="pres">
      <dgm:prSet presAssocID="{F5358531-1A2D-40EA-A563-F63B9EE049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C9AE52-EAF4-4052-ADA1-11A7D48C3D3A}" type="pres">
      <dgm:prSet presAssocID="{B1B586DE-87DF-45F0-8B54-52941080EB93}" presName="parentText" presStyleLbl="node1" presStyleIdx="0" presStyleCnt="1" custLinFactNeighborX="855" custLinFactNeighborY="12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6373BE-F9DE-4022-9FDB-BD316CECD22D}" type="presOf" srcId="{F5358531-1A2D-40EA-A563-F63B9EE049C3}" destId="{AC448F94-E881-431E-B0EE-3B4FE9E9BC91}" srcOrd="0" destOrd="0" presId="urn:microsoft.com/office/officeart/2005/8/layout/vList2"/>
    <dgm:cxn modelId="{23932CA4-3E68-4A50-BA8C-D801B4137600}" type="presOf" srcId="{B1B586DE-87DF-45F0-8B54-52941080EB93}" destId="{1BC9AE52-EAF4-4052-ADA1-11A7D48C3D3A}" srcOrd="0" destOrd="0" presId="urn:microsoft.com/office/officeart/2005/8/layout/vList2"/>
    <dgm:cxn modelId="{DF6C9132-ACE7-4A50-BA08-5D8CD160313A}" srcId="{F5358531-1A2D-40EA-A563-F63B9EE049C3}" destId="{B1B586DE-87DF-45F0-8B54-52941080EB93}" srcOrd="0" destOrd="0" parTransId="{B44DB61B-663C-4413-A67A-96BA491C376F}" sibTransId="{3DA02743-2F4F-40E0-8F6D-8754EA881324}"/>
    <dgm:cxn modelId="{0322249B-CA92-432F-96E7-0B5C4E2B69B2}" type="presParOf" srcId="{AC448F94-E881-431E-B0EE-3B4FE9E9BC91}" destId="{1BC9AE52-EAF4-4052-ADA1-11A7D48C3D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019325A-30AE-4892-9050-769C5E20DB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7E4DF4-DA82-4A7F-8352-3605A2A2EF82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Вариант 1 - Расчет стоимости затрат собственных сил подрядчика и аренды технических средств организации дорожного движения (с использованием </a:t>
          </a:r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ВОДОНАЛИВНЫХ БЛОКОВ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D1C6796-DE57-46F0-8AD6-86DF7339162D}" type="parTrans" cxnId="{69C4FDFC-B1B5-4D19-B96A-19F01A67796F}">
      <dgm:prSet/>
      <dgm:spPr/>
      <dgm:t>
        <a:bodyPr/>
        <a:lstStyle/>
        <a:p>
          <a:endParaRPr lang="ru-RU"/>
        </a:p>
      </dgm:t>
    </dgm:pt>
    <dgm:pt modelId="{5BB9BACB-7CE2-4155-9FF7-774C96E02B79}" type="sibTrans" cxnId="{69C4FDFC-B1B5-4D19-B96A-19F01A67796F}">
      <dgm:prSet/>
      <dgm:spPr/>
      <dgm:t>
        <a:bodyPr/>
        <a:lstStyle/>
        <a:p>
          <a:endParaRPr lang="ru-RU"/>
        </a:p>
      </dgm:t>
    </dgm:pt>
    <dgm:pt modelId="{349B6D77-C7AD-40F3-98F7-047A7166ACDB}" type="pres">
      <dgm:prSet presAssocID="{E019325A-30AE-4892-9050-769C5E20DB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5FFB1A-5127-4FCA-85AE-54A001B7D81E}" type="pres">
      <dgm:prSet presAssocID="{C47E4DF4-DA82-4A7F-8352-3605A2A2EF8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C4FDFC-B1B5-4D19-B96A-19F01A67796F}" srcId="{E019325A-30AE-4892-9050-769C5E20DBD8}" destId="{C47E4DF4-DA82-4A7F-8352-3605A2A2EF82}" srcOrd="0" destOrd="0" parTransId="{AD1C6796-DE57-46F0-8AD6-86DF7339162D}" sibTransId="{5BB9BACB-7CE2-4155-9FF7-774C96E02B79}"/>
    <dgm:cxn modelId="{2EDECF87-AB4C-4C94-8C9C-3E70E46DCD22}" type="presOf" srcId="{E019325A-30AE-4892-9050-769C5E20DBD8}" destId="{349B6D77-C7AD-40F3-98F7-047A7166ACDB}" srcOrd="0" destOrd="0" presId="urn:microsoft.com/office/officeart/2005/8/layout/vList2"/>
    <dgm:cxn modelId="{8EE322E2-D3D6-4EB2-AA8F-1247FA0635D3}" type="presOf" srcId="{C47E4DF4-DA82-4A7F-8352-3605A2A2EF82}" destId="{8D5FFB1A-5127-4FCA-85AE-54A001B7D81E}" srcOrd="0" destOrd="0" presId="urn:microsoft.com/office/officeart/2005/8/layout/vList2"/>
    <dgm:cxn modelId="{54F0EA87-9FCC-44B8-BC1D-45D80FC1140F}" type="presParOf" srcId="{349B6D77-C7AD-40F3-98F7-047A7166ACDB}" destId="{8D5FFB1A-5127-4FCA-85AE-54A001B7D8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34BF7D-A341-454D-B316-2001C8D7348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DB931F-DFB2-462C-9782-25F7EE98A164}">
      <dgm:prSet/>
      <dgm:spPr/>
      <dgm:t>
        <a:bodyPr/>
        <a:lstStyle/>
        <a:p>
          <a:pPr algn="ctr"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Вариант 2 - Расчет стоимости затрат собственных сил подрядчика и аренды технических средств организации дорожного движения (с использованием </a:t>
          </a:r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ЖЕЛЕЗОБЕТОННЫХ БЛОКОВ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15E4C7D-A291-45D9-9A61-CFCAE043D59B}" type="parTrans" cxnId="{C9636C3E-6A1C-4772-9728-544F78C3A090}">
      <dgm:prSet/>
      <dgm:spPr/>
      <dgm:t>
        <a:bodyPr/>
        <a:lstStyle/>
        <a:p>
          <a:endParaRPr lang="ru-RU"/>
        </a:p>
      </dgm:t>
    </dgm:pt>
    <dgm:pt modelId="{461B4A3C-3039-4392-B6DF-B0FDE986A909}" type="sibTrans" cxnId="{C9636C3E-6A1C-4772-9728-544F78C3A090}">
      <dgm:prSet/>
      <dgm:spPr/>
      <dgm:t>
        <a:bodyPr/>
        <a:lstStyle/>
        <a:p>
          <a:endParaRPr lang="ru-RU"/>
        </a:p>
      </dgm:t>
    </dgm:pt>
    <dgm:pt modelId="{24FC9DD6-6202-4F93-BE8C-8C25EA953502}" type="pres">
      <dgm:prSet presAssocID="{0834BF7D-A341-454D-B316-2001C8D734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CD216A-EEBA-432B-BC5F-34717F0497EA}" type="pres">
      <dgm:prSet presAssocID="{12DB931F-DFB2-462C-9782-25F7EE98A16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F51BED-663F-4007-A148-4485886655D6}" type="presOf" srcId="{0834BF7D-A341-454D-B316-2001C8D73483}" destId="{24FC9DD6-6202-4F93-BE8C-8C25EA953502}" srcOrd="0" destOrd="0" presId="urn:microsoft.com/office/officeart/2005/8/layout/vList2"/>
    <dgm:cxn modelId="{2556C163-755B-4667-BA80-D14ED4CD7173}" type="presOf" srcId="{12DB931F-DFB2-462C-9782-25F7EE98A164}" destId="{4DCD216A-EEBA-432B-BC5F-34717F0497EA}" srcOrd="0" destOrd="0" presId="urn:microsoft.com/office/officeart/2005/8/layout/vList2"/>
    <dgm:cxn modelId="{C9636C3E-6A1C-4772-9728-544F78C3A090}" srcId="{0834BF7D-A341-454D-B316-2001C8D73483}" destId="{12DB931F-DFB2-462C-9782-25F7EE98A164}" srcOrd="0" destOrd="0" parTransId="{215E4C7D-A291-45D9-9A61-CFCAE043D59B}" sibTransId="{461B4A3C-3039-4392-B6DF-B0FDE986A909}"/>
    <dgm:cxn modelId="{0CCF8F39-AE69-4CB0-A368-D561E9A61919}" type="presParOf" srcId="{24FC9DD6-6202-4F93-BE8C-8C25EA953502}" destId="{4DCD216A-EEBA-432B-BC5F-34717F0497E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120EEE1-626B-405F-A5E6-60CE8EB5780E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1D8BE7B5-1EB0-47D6-ADFF-2D65B6B949C7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Схема организации дорожного движения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7AE1DC8-B6DC-4496-B24B-B73B08FE70B2}" type="parTrans" cxnId="{EBBB178B-1F81-4FBA-8738-8DD26771D76D}">
      <dgm:prSet/>
      <dgm:spPr/>
      <dgm:t>
        <a:bodyPr/>
        <a:lstStyle/>
        <a:p>
          <a:endParaRPr lang="ru-RU" sz="2000"/>
        </a:p>
      </dgm:t>
    </dgm:pt>
    <dgm:pt modelId="{E289CA2F-6075-4E7C-8AC1-0BE33ED153C3}" type="sibTrans" cxnId="{EBBB178B-1F81-4FBA-8738-8DD26771D76D}">
      <dgm:prSet/>
      <dgm:spPr/>
      <dgm:t>
        <a:bodyPr/>
        <a:lstStyle/>
        <a:p>
          <a:endParaRPr lang="ru-RU" sz="2000"/>
        </a:p>
      </dgm:t>
    </dgm:pt>
    <dgm:pt modelId="{FA9EEE3C-8DA8-42E8-806A-1D49F3EFBFE1}" type="pres">
      <dgm:prSet presAssocID="{9120EEE1-626B-405F-A5E6-60CE8EB578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E9092B-EB5C-4472-A852-9357ADA3C61C}" type="pres">
      <dgm:prSet presAssocID="{1D8BE7B5-1EB0-47D6-ADFF-2D65B6B949C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BB178B-1F81-4FBA-8738-8DD26771D76D}" srcId="{9120EEE1-626B-405F-A5E6-60CE8EB5780E}" destId="{1D8BE7B5-1EB0-47D6-ADFF-2D65B6B949C7}" srcOrd="0" destOrd="0" parTransId="{57AE1DC8-B6DC-4496-B24B-B73B08FE70B2}" sibTransId="{E289CA2F-6075-4E7C-8AC1-0BE33ED153C3}"/>
    <dgm:cxn modelId="{3D5BDF57-1E70-4727-80DE-023029738B0A}" type="presOf" srcId="{1D8BE7B5-1EB0-47D6-ADFF-2D65B6B949C7}" destId="{F1E9092B-EB5C-4472-A852-9357ADA3C61C}" srcOrd="0" destOrd="0" presId="urn:microsoft.com/office/officeart/2005/8/layout/vList2"/>
    <dgm:cxn modelId="{D0E43BA9-7C00-496D-A86E-736A44E20E6E}" type="presOf" srcId="{9120EEE1-626B-405F-A5E6-60CE8EB5780E}" destId="{FA9EEE3C-8DA8-42E8-806A-1D49F3EFBFE1}" srcOrd="0" destOrd="0" presId="urn:microsoft.com/office/officeart/2005/8/layout/vList2"/>
    <dgm:cxn modelId="{4F5FE38A-C232-4580-9436-05995F417F65}" type="presParOf" srcId="{FA9EEE3C-8DA8-42E8-806A-1D49F3EFBFE1}" destId="{F1E9092B-EB5C-4472-A852-9357ADA3C6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51A0A74-EE6B-42B0-B90C-1A8AD1D55C1F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89D6F66-64F4-4E08-B5EC-45C7367B1053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Схема Б.34 ОДМ 218.6.019–2016 (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кратковременных работ длиной менее 30 м на полосе движения. Пропуск транспортных средств встречных направлений по одной полосе)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FF3B541-CE5D-4F89-AA80-D52DED6AD82E}" type="parTrans" cxnId="{8869E30D-1627-4857-8503-768A3A5F46C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08FC35BD-34AA-4E60-9AC0-745D53626AB4}" type="sibTrans" cxnId="{8869E30D-1627-4857-8503-768A3A5F46C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6A65726-63D9-44D9-8A39-856C00C3CC48}" type="pres">
      <dgm:prSet presAssocID="{451A0A74-EE6B-42B0-B90C-1A8AD1D55C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2D8117-D195-4998-846B-AF25F08B9755}" type="pres">
      <dgm:prSet presAssocID="{389D6F66-64F4-4E08-B5EC-45C7367B105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69E30D-1627-4857-8503-768A3A5F46CE}" srcId="{451A0A74-EE6B-42B0-B90C-1A8AD1D55C1F}" destId="{389D6F66-64F4-4E08-B5EC-45C7367B1053}" srcOrd="0" destOrd="0" parTransId="{3FF3B541-CE5D-4F89-AA80-D52DED6AD82E}" sibTransId="{08FC35BD-34AA-4E60-9AC0-745D53626AB4}"/>
    <dgm:cxn modelId="{E3A5960D-3AB3-4831-A89E-3F86BD4C2D90}" type="presOf" srcId="{389D6F66-64F4-4E08-B5EC-45C7367B1053}" destId="{262D8117-D195-4998-846B-AF25F08B9755}" srcOrd="0" destOrd="0" presId="urn:microsoft.com/office/officeart/2005/8/layout/vList2"/>
    <dgm:cxn modelId="{7D203AD2-CE7E-4756-9A77-F71947A45973}" type="presOf" srcId="{451A0A74-EE6B-42B0-B90C-1A8AD1D55C1F}" destId="{26A65726-63D9-44D9-8A39-856C00C3CC48}" srcOrd="0" destOrd="0" presId="urn:microsoft.com/office/officeart/2005/8/layout/vList2"/>
    <dgm:cxn modelId="{F628DF04-16B0-46C2-90E2-11265224E923}" type="presParOf" srcId="{26A65726-63D9-44D9-8A39-856C00C3CC48}" destId="{262D8117-D195-4998-846B-AF25F08B975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628C3D7-570F-486B-A522-A4503D0CAD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3C9829-D214-4286-80A0-82975E21C475}">
      <dgm:prSet custT="1"/>
      <dgm:spPr/>
      <dgm:t>
        <a:bodyPr/>
        <a:lstStyle/>
        <a:p>
          <a:pPr algn="ctr" rtl="0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Вариант 3 - Расчет стоимости затрат собственных сил подрядчика и аренды технических средств организации дорожного движения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065DAC7-6845-47B6-8115-38C7843742FF}" type="parTrans" cxnId="{3F2EB518-DAED-4FAC-BFA3-0EECBD8F68C4}">
      <dgm:prSet/>
      <dgm:spPr/>
      <dgm:t>
        <a:bodyPr/>
        <a:lstStyle/>
        <a:p>
          <a:endParaRPr lang="ru-RU"/>
        </a:p>
      </dgm:t>
    </dgm:pt>
    <dgm:pt modelId="{CC6293F0-EA31-4CD3-A5C8-321B36B41B72}" type="sibTrans" cxnId="{3F2EB518-DAED-4FAC-BFA3-0EECBD8F68C4}">
      <dgm:prSet/>
      <dgm:spPr/>
      <dgm:t>
        <a:bodyPr/>
        <a:lstStyle/>
        <a:p>
          <a:endParaRPr lang="ru-RU"/>
        </a:p>
      </dgm:t>
    </dgm:pt>
    <dgm:pt modelId="{3DD986F8-8E2A-47E4-82CC-F64150D7026F}" type="pres">
      <dgm:prSet presAssocID="{B628C3D7-570F-486B-A522-A4503D0CAD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206635-FA38-4D77-8CB9-6496C8D52D0C}" type="pres">
      <dgm:prSet presAssocID="{1F3C9829-D214-4286-80A0-82975E21C47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2EB518-DAED-4FAC-BFA3-0EECBD8F68C4}" srcId="{B628C3D7-570F-486B-A522-A4503D0CAD8A}" destId="{1F3C9829-D214-4286-80A0-82975E21C475}" srcOrd="0" destOrd="0" parTransId="{C065DAC7-6845-47B6-8115-38C7843742FF}" sibTransId="{CC6293F0-EA31-4CD3-A5C8-321B36B41B72}"/>
    <dgm:cxn modelId="{B4565660-3BC2-4BB9-9DFE-2C47B9CFF278}" type="presOf" srcId="{1F3C9829-D214-4286-80A0-82975E21C475}" destId="{66206635-FA38-4D77-8CB9-6496C8D52D0C}" srcOrd="0" destOrd="0" presId="urn:microsoft.com/office/officeart/2005/8/layout/vList2"/>
    <dgm:cxn modelId="{E68C283E-7E30-4501-BC0B-5207A9C565F5}" type="presOf" srcId="{B628C3D7-570F-486B-A522-A4503D0CAD8A}" destId="{3DD986F8-8E2A-47E4-82CC-F64150D7026F}" srcOrd="0" destOrd="0" presId="urn:microsoft.com/office/officeart/2005/8/layout/vList2"/>
    <dgm:cxn modelId="{6E16043B-D915-426F-9203-8F4FBFD9D62C}" type="presParOf" srcId="{3DD986F8-8E2A-47E4-82CC-F64150D7026F}" destId="{66206635-FA38-4D77-8CB9-6496C8D52D0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AF38768-8A30-4AD2-AFDE-4F2F8CE8C3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E6E92D-D8BF-416F-AF9A-A47D0BB40B86}">
      <dgm:prSet custT="1"/>
      <dgm:spPr/>
      <dgm:t>
        <a:bodyPr/>
        <a:lstStyle/>
        <a:p>
          <a:pPr algn="ctr" rtl="0"/>
          <a:r>
            <a:rPr lang="ru-RU" sz="1800" b="1" u="none" dirty="0" smtClean="0">
              <a:latin typeface="Times New Roman" pitchFamily="18" charset="0"/>
              <a:cs typeface="Times New Roman" pitchFamily="18" charset="0"/>
            </a:rPr>
            <a:t>Диаграммы затрат собственных сил подрядчика и аренды ТСОДД</a:t>
          </a:r>
          <a:endParaRPr lang="ru-RU" sz="1800" u="none" dirty="0">
            <a:latin typeface="Times New Roman" pitchFamily="18" charset="0"/>
            <a:cs typeface="Times New Roman" pitchFamily="18" charset="0"/>
          </a:endParaRPr>
        </a:p>
      </dgm:t>
    </dgm:pt>
    <dgm:pt modelId="{8570BE4D-69A6-4948-A71C-46C9264FF524}" type="parTrans" cxnId="{D76C1DAF-0425-4CCE-9B41-B492C70AB012}">
      <dgm:prSet/>
      <dgm:spPr/>
      <dgm:t>
        <a:bodyPr/>
        <a:lstStyle/>
        <a:p>
          <a:pPr algn="ctr"/>
          <a:endParaRPr lang="ru-RU" u="none"/>
        </a:p>
      </dgm:t>
    </dgm:pt>
    <dgm:pt modelId="{88B4D324-47DB-4255-A63F-38407213ECDC}" type="sibTrans" cxnId="{D76C1DAF-0425-4CCE-9B41-B492C70AB012}">
      <dgm:prSet/>
      <dgm:spPr/>
      <dgm:t>
        <a:bodyPr/>
        <a:lstStyle/>
        <a:p>
          <a:pPr algn="ctr"/>
          <a:endParaRPr lang="ru-RU" u="none"/>
        </a:p>
      </dgm:t>
    </dgm:pt>
    <dgm:pt modelId="{2ED06836-5A73-41F9-8E3C-04FA6CBEC3F5}" type="pres">
      <dgm:prSet presAssocID="{DAF38768-8A30-4AD2-AFDE-4F2F8CE8C3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82E3EB-B780-46DD-8297-360D122CDFE0}" type="pres">
      <dgm:prSet presAssocID="{1AE6E92D-D8BF-416F-AF9A-A47D0BB40B8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6C1DAF-0425-4CCE-9B41-B492C70AB012}" srcId="{DAF38768-8A30-4AD2-AFDE-4F2F8CE8C354}" destId="{1AE6E92D-D8BF-416F-AF9A-A47D0BB40B86}" srcOrd="0" destOrd="0" parTransId="{8570BE4D-69A6-4948-A71C-46C9264FF524}" sibTransId="{88B4D324-47DB-4255-A63F-38407213ECDC}"/>
    <dgm:cxn modelId="{9899CF44-F542-454D-95E0-4531ED0D1784}" type="presOf" srcId="{DAF38768-8A30-4AD2-AFDE-4F2F8CE8C354}" destId="{2ED06836-5A73-41F9-8E3C-04FA6CBEC3F5}" srcOrd="0" destOrd="0" presId="urn:microsoft.com/office/officeart/2005/8/layout/vList2"/>
    <dgm:cxn modelId="{E7402DA6-0D64-485C-B73A-0E1857A42593}" type="presOf" srcId="{1AE6E92D-D8BF-416F-AF9A-A47D0BB40B86}" destId="{CE82E3EB-B780-46DD-8297-360D122CDFE0}" srcOrd="0" destOrd="0" presId="urn:microsoft.com/office/officeart/2005/8/layout/vList2"/>
    <dgm:cxn modelId="{F71872B6-58A8-4196-B855-D09A37FAEE37}" type="presParOf" srcId="{2ED06836-5A73-41F9-8E3C-04FA6CBEC3F5}" destId="{CE82E3EB-B780-46DD-8297-360D122CDF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F5C05E-59FF-4133-9D79-52B60D318883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A19543E7-CAC7-4F9B-A2A9-6DD24EE5801A}">
      <dgm:prSet custT="1"/>
      <dgm:spPr/>
      <dgm:t>
        <a:bodyPr/>
        <a:lstStyle/>
        <a:p>
          <a:pPr algn="ctr" rtl="0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Преимущества и недостатки аренды «Технических средств организации дорожного движения»</a:t>
          </a:r>
          <a:endParaRPr lang="ru-RU" sz="1800" b="1" i="0" baseline="0" dirty="0">
            <a:latin typeface="Times New Roman" pitchFamily="18" charset="0"/>
            <a:cs typeface="Times New Roman" pitchFamily="18" charset="0"/>
          </a:endParaRPr>
        </a:p>
      </dgm:t>
    </dgm:pt>
    <dgm:pt modelId="{2972AF21-A5D7-427D-B7C9-CDEE3F617DF8}" type="parTrans" cxnId="{D1986131-4211-4F96-BACE-1A3CFA210F80}">
      <dgm:prSet/>
      <dgm:spPr/>
      <dgm:t>
        <a:bodyPr/>
        <a:lstStyle/>
        <a:p>
          <a:endParaRPr lang="ru-RU"/>
        </a:p>
      </dgm:t>
    </dgm:pt>
    <dgm:pt modelId="{F9D38E05-5651-46E1-A4BD-80DA99DC6EBA}" type="sibTrans" cxnId="{D1986131-4211-4F96-BACE-1A3CFA210F80}">
      <dgm:prSet/>
      <dgm:spPr/>
      <dgm:t>
        <a:bodyPr/>
        <a:lstStyle/>
        <a:p>
          <a:endParaRPr lang="ru-RU"/>
        </a:p>
      </dgm:t>
    </dgm:pt>
    <dgm:pt modelId="{5BF06C74-9067-4824-B6D8-C21EF2A2EF8F}" type="pres">
      <dgm:prSet presAssocID="{1DF5C05E-59FF-4133-9D79-52B60D3188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9D66AE-DE2E-4316-AC85-CD2FE4E1947C}" type="pres">
      <dgm:prSet presAssocID="{A19543E7-CAC7-4F9B-A2A9-6DD24EE5801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AFA353-A254-4FEF-96CB-AF8E171D2637}" type="presOf" srcId="{1DF5C05E-59FF-4133-9D79-52B60D318883}" destId="{5BF06C74-9067-4824-B6D8-C21EF2A2EF8F}" srcOrd="0" destOrd="0" presId="urn:microsoft.com/office/officeart/2005/8/layout/vList2"/>
    <dgm:cxn modelId="{E8560608-D40E-4B2E-A72E-5F7E0C02F051}" type="presOf" srcId="{A19543E7-CAC7-4F9B-A2A9-6DD24EE5801A}" destId="{919D66AE-DE2E-4316-AC85-CD2FE4E1947C}" srcOrd="0" destOrd="0" presId="urn:microsoft.com/office/officeart/2005/8/layout/vList2"/>
    <dgm:cxn modelId="{D1986131-4211-4F96-BACE-1A3CFA210F80}" srcId="{1DF5C05E-59FF-4133-9D79-52B60D318883}" destId="{A19543E7-CAC7-4F9B-A2A9-6DD24EE5801A}" srcOrd="0" destOrd="0" parTransId="{2972AF21-A5D7-427D-B7C9-CDEE3F617DF8}" sibTransId="{F9D38E05-5651-46E1-A4BD-80DA99DC6EBA}"/>
    <dgm:cxn modelId="{66A54AD4-9A47-4870-92F8-E7314405E3B2}" type="presParOf" srcId="{5BF06C74-9067-4824-B6D8-C21EF2A2EF8F}" destId="{919D66AE-DE2E-4316-AC85-CD2FE4E194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F65CA99-DA14-4A73-BA3B-7BC94B064AC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4396A6-6EDC-44BC-9939-8DA7EC8C176F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rtl="0"/>
          <a:r>
            <a:rPr lang="ru-RU" sz="1800" b="1" u="sng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Преимущества для подрядчиков:</a:t>
          </a:r>
          <a:endParaRPr lang="ru-RU" sz="18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054AA8-B22D-4ACB-B649-AB739F339D32}" type="parTrans" cxnId="{57E2255E-0FEB-42E3-B766-3B1C592C739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E0D97A3-83C3-4247-B1E8-B6A49C250228}" type="sibTrans" cxnId="{57E2255E-0FEB-42E3-B766-3B1C592C739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0E80EA2-5123-4F71-8A87-B11B6CBD386C}">
      <dgm:prSet custT="1"/>
      <dgm:spPr/>
      <dgm:t>
        <a:bodyPr/>
        <a:lstStyle/>
        <a:p>
          <a:pPr rt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Согласованием схем организации дорожного движения при производстве работ занимается «специализированная организация»;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E2DB47BC-287E-4DEA-A737-4016B34C7B8B}" type="parTrans" cxnId="{4C07C2E9-1AF4-452A-B70F-938812037B0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843C830-58A7-44E4-874D-DBB2EBAC09EE}" type="sibTrans" cxnId="{4C07C2E9-1AF4-452A-B70F-938812037B0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AD4C6E8-24CD-4904-9B84-C94B7B17BA5E}">
      <dgm:prSet custT="1"/>
      <dgm:spPr/>
      <dgm:t>
        <a:bodyPr/>
        <a:lstStyle/>
        <a:p>
          <a:pPr rt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Вся ответственность по обустройству места производства работ ложится на «специализированную организацию»;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1C53B18A-E9B2-4378-9EFA-E916720C4F0F}" type="parTrans" cxnId="{A3A3FF2E-15AC-4E59-9E77-12EB02B6A60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D925A5E-6797-46E0-A74B-7D9261C68083}" type="sibTrans" cxnId="{A3A3FF2E-15AC-4E59-9E77-12EB02B6A60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2A3A14E-B543-4BE6-A051-2D540AD1A564}">
      <dgm:prSet custT="1"/>
      <dgm:spPr/>
      <dgm:t>
        <a:bodyPr/>
        <a:lstStyle/>
        <a:p>
          <a:pPr rtl="0"/>
          <a:r>
            <a:rPr lang="ru-RU" sz="1400" i="0" baseline="0" dirty="0" smtClean="0">
              <a:latin typeface="Times New Roman" pitchFamily="18" charset="0"/>
              <a:cs typeface="Times New Roman" pitchFamily="18" charset="0"/>
            </a:rPr>
            <a:t>Ответственность за сохранность и восстановление ТСОДД (при порче имущества в результате ДТП, и т.п.) ложится на «специализированную</a:t>
          </a:r>
          <a:r>
            <a:rPr lang="ru-RU" sz="1400" i="0" dirty="0" smtClean="0">
              <a:latin typeface="Times New Roman" pitchFamily="18" charset="0"/>
              <a:cs typeface="Times New Roman" pitchFamily="18" charset="0"/>
            </a:rPr>
            <a:t> организацию».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CBDBD13-2A51-4872-BAA5-C5BE69A05AE5}" type="parTrans" cxnId="{33946763-938D-444D-812B-731627E2185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9BE10DC-3CCF-43C3-B396-0C532224E6D7}" type="sibTrans" cxnId="{33946763-938D-444D-812B-731627E2185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3048741-7D17-4800-BC85-D8B0D87F50AC}" type="pres">
      <dgm:prSet presAssocID="{7F65CA99-DA14-4A73-BA3B-7BC94B064AC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545311-04AF-4BB7-8F9F-4231DE0F6FEE}" type="pres">
      <dgm:prSet presAssocID="{7F65CA99-DA14-4A73-BA3B-7BC94B064ACE}" presName="arrow" presStyleLbl="bgShp" presStyleIdx="0" presStyleCnt="1"/>
      <dgm:spPr/>
    </dgm:pt>
    <dgm:pt modelId="{E758CFAA-3806-45DB-B693-575BB4343187}" type="pres">
      <dgm:prSet presAssocID="{7F65CA99-DA14-4A73-BA3B-7BC94B064ACE}" presName="linearProcess" presStyleCnt="0"/>
      <dgm:spPr/>
    </dgm:pt>
    <dgm:pt modelId="{413C1398-B97A-46B6-940E-92D93CFC6671}" type="pres">
      <dgm:prSet presAssocID="{554396A6-6EDC-44BC-9939-8DA7EC8C176F}" presName="textNode" presStyleLbl="node1" presStyleIdx="0" presStyleCnt="4" custScaleX="107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07C6B-0460-4ACE-9A42-58C61A33A0B9}" type="pres">
      <dgm:prSet presAssocID="{8E0D97A3-83C3-4247-B1E8-B6A49C250228}" presName="sibTrans" presStyleCnt="0"/>
      <dgm:spPr/>
    </dgm:pt>
    <dgm:pt modelId="{18E8E0ED-BE9B-4D28-9365-C921BC0CEB32}" type="pres">
      <dgm:prSet presAssocID="{30E80EA2-5123-4F71-8A87-B11B6CBD386C}" presName="textNode" presStyleLbl="node1" presStyleIdx="1" presStyleCnt="4" custScaleX="120991" custScaleY="157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85F36-EB0D-43E9-995F-1110F05E7264}" type="pres">
      <dgm:prSet presAssocID="{F843C830-58A7-44E4-874D-DBB2EBAC09EE}" presName="sibTrans" presStyleCnt="0"/>
      <dgm:spPr/>
    </dgm:pt>
    <dgm:pt modelId="{874C85DB-9E47-46F6-836B-F977DADF888E}" type="pres">
      <dgm:prSet presAssocID="{9AD4C6E8-24CD-4904-9B84-C94B7B17BA5E}" presName="textNode" presStyleLbl="node1" presStyleIdx="2" presStyleCnt="4" custScaleX="119612" custScaleY="157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2D16B-2326-4F4F-B267-359E5E1972ED}" type="pres">
      <dgm:prSet presAssocID="{6D925A5E-6797-46E0-A74B-7D9261C68083}" presName="sibTrans" presStyleCnt="0"/>
      <dgm:spPr/>
    </dgm:pt>
    <dgm:pt modelId="{AA2FE50F-81D3-4E0F-8053-D9DBE92ED0A9}" type="pres">
      <dgm:prSet presAssocID="{12A3A14E-B543-4BE6-A051-2D540AD1A564}" presName="textNode" presStyleLbl="node1" presStyleIdx="3" presStyleCnt="4" custScaleX="113065" custScaleY="157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D8418E-D39F-4638-9FE1-42D2EA0E505D}" type="presOf" srcId="{9AD4C6E8-24CD-4904-9B84-C94B7B17BA5E}" destId="{874C85DB-9E47-46F6-836B-F977DADF888E}" srcOrd="0" destOrd="0" presId="urn:microsoft.com/office/officeart/2005/8/layout/hProcess9"/>
    <dgm:cxn modelId="{C0D66DE4-FF8F-402D-8D44-1C963E13B924}" type="presOf" srcId="{554396A6-6EDC-44BC-9939-8DA7EC8C176F}" destId="{413C1398-B97A-46B6-940E-92D93CFC6671}" srcOrd="0" destOrd="0" presId="urn:microsoft.com/office/officeart/2005/8/layout/hProcess9"/>
    <dgm:cxn modelId="{4C07C2E9-1AF4-452A-B70F-938812037B07}" srcId="{7F65CA99-DA14-4A73-BA3B-7BC94B064ACE}" destId="{30E80EA2-5123-4F71-8A87-B11B6CBD386C}" srcOrd="1" destOrd="0" parTransId="{E2DB47BC-287E-4DEA-A737-4016B34C7B8B}" sibTransId="{F843C830-58A7-44E4-874D-DBB2EBAC09EE}"/>
    <dgm:cxn modelId="{F2FEF1C3-FD66-4E90-93C4-1A778F26B37C}" type="presOf" srcId="{30E80EA2-5123-4F71-8A87-B11B6CBD386C}" destId="{18E8E0ED-BE9B-4D28-9365-C921BC0CEB32}" srcOrd="0" destOrd="0" presId="urn:microsoft.com/office/officeart/2005/8/layout/hProcess9"/>
    <dgm:cxn modelId="{A3A3FF2E-15AC-4E59-9E77-12EB02B6A60A}" srcId="{7F65CA99-DA14-4A73-BA3B-7BC94B064ACE}" destId="{9AD4C6E8-24CD-4904-9B84-C94B7B17BA5E}" srcOrd="2" destOrd="0" parTransId="{1C53B18A-E9B2-4378-9EFA-E916720C4F0F}" sibTransId="{6D925A5E-6797-46E0-A74B-7D9261C68083}"/>
    <dgm:cxn modelId="{9FDD1B85-1228-45EE-A1C0-8FD5D5375B36}" type="presOf" srcId="{12A3A14E-B543-4BE6-A051-2D540AD1A564}" destId="{AA2FE50F-81D3-4E0F-8053-D9DBE92ED0A9}" srcOrd="0" destOrd="0" presId="urn:microsoft.com/office/officeart/2005/8/layout/hProcess9"/>
    <dgm:cxn modelId="{57E2255E-0FEB-42E3-B766-3B1C592C7391}" srcId="{7F65CA99-DA14-4A73-BA3B-7BC94B064ACE}" destId="{554396A6-6EDC-44BC-9939-8DA7EC8C176F}" srcOrd="0" destOrd="0" parTransId="{AD054AA8-B22D-4ACB-B649-AB739F339D32}" sibTransId="{8E0D97A3-83C3-4247-B1E8-B6A49C250228}"/>
    <dgm:cxn modelId="{33946763-938D-444D-812B-731627E2185B}" srcId="{7F65CA99-DA14-4A73-BA3B-7BC94B064ACE}" destId="{12A3A14E-B543-4BE6-A051-2D540AD1A564}" srcOrd="3" destOrd="0" parTransId="{3CBDBD13-2A51-4872-BAA5-C5BE69A05AE5}" sibTransId="{39BE10DC-3CCF-43C3-B396-0C532224E6D7}"/>
    <dgm:cxn modelId="{07DA2597-8275-4E9F-86AA-033C82E8E5EE}" type="presOf" srcId="{7F65CA99-DA14-4A73-BA3B-7BC94B064ACE}" destId="{93048741-7D17-4800-BC85-D8B0D87F50AC}" srcOrd="0" destOrd="0" presId="urn:microsoft.com/office/officeart/2005/8/layout/hProcess9"/>
    <dgm:cxn modelId="{6A3A3B35-5450-4970-B0E1-F2FE7ADA365E}" type="presParOf" srcId="{93048741-7D17-4800-BC85-D8B0D87F50AC}" destId="{4E545311-04AF-4BB7-8F9F-4231DE0F6FEE}" srcOrd="0" destOrd="0" presId="urn:microsoft.com/office/officeart/2005/8/layout/hProcess9"/>
    <dgm:cxn modelId="{F01AFC7E-48E2-4BC2-B087-EFC92A880D58}" type="presParOf" srcId="{93048741-7D17-4800-BC85-D8B0D87F50AC}" destId="{E758CFAA-3806-45DB-B693-575BB4343187}" srcOrd="1" destOrd="0" presId="urn:microsoft.com/office/officeart/2005/8/layout/hProcess9"/>
    <dgm:cxn modelId="{48271934-5C92-4620-A1D1-D3AE0EBD9B11}" type="presParOf" srcId="{E758CFAA-3806-45DB-B693-575BB4343187}" destId="{413C1398-B97A-46B6-940E-92D93CFC6671}" srcOrd="0" destOrd="0" presId="urn:microsoft.com/office/officeart/2005/8/layout/hProcess9"/>
    <dgm:cxn modelId="{732B3848-82E7-4F73-84BD-607A8DE2971A}" type="presParOf" srcId="{E758CFAA-3806-45DB-B693-575BB4343187}" destId="{01307C6B-0460-4ACE-9A42-58C61A33A0B9}" srcOrd="1" destOrd="0" presId="urn:microsoft.com/office/officeart/2005/8/layout/hProcess9"/>
    <dgm:cxn modelId="{2494F18F-275C-4714-A654-B632B988BCCA}" type="presParOf" srcId="{E758CFAA-3806-45DB-B693-575BB4343187}" destId="{18E8E0ED-BE9B-4D28-9365-C921BC0CEB32}" srcOrd="2" destOrd="0" presId="urn:microsoft.com/office/officeart/2005/8/layout/hProcess9"/>
    <dgm:cxn modelId="{1FD86885-6972-4B6A-A257-A2FC49D845E4}" type="presParOf" srcId="{E758CFAA-3806-45DB-B693-575BB4343187}" destId="{2B785F36-EB0D-43E9-995F-1110F05E7264}" srcOrd="3" destOrd="0" presId="urn:microsoft.com/office/officeart/2005/8/layout/hProcess9"/>
    <dgm:cxn modelId="{F8AD2497-FCD4-4AD4-9E20-60644D501870}" type="presParOf" srcId="{E758CFAA-3806-45DB-B693-575BB4343187}" destId="{874C85DB-9E47-46F6-836B-F977DADF888E}" srcOrd="4" destOrd="0" presId="urn:microsoft.com/office/officeart/2005/8/layout/hProcess9"/>
    <dgm:cxn modelId="{BC9DE466-24FF-4F98-B44A-51E5204FEFE9}" type="presParOf" srcId="{E758CFAA-3806-45DB-B693-575BB4343187}" destId="{5B22D16B-2326-4F4F-B267-359E5E1972ED}" srcOrd="5" destOrd="0" presId="urn:microsoft.com/office/officeart/2005/8/layout/hProcess9"/>
    <dgm:cxn modelId="{289D5044-32B9-4FD3-BC6C-1016CA46DBD0}" type="presParOf" srcId="{E758CFAA-3806-45DB-B693-575BB4343187}" destId="{AA2FE50F-81D3-4E0F-8053-D9DBE92ED0A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064E05C-F0C5-4D0B-BDC0-10DD00748A6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07A8F8-D895-4D01-B836-0C233E59F03C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rtl="0"/>
          <a:r>
            <a:rPr lang="ru-RU" sz="18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Вопросы требующие проработки:</a:t>
          </a:r>
          <a:endParaRPr lang="ru-RU" sz="18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2F0484-4BB1-4BB4-8F52-32004E43B652}" type="parTrans" cxnId="{ACC4A2F4-CDA7-4BDD-9E36-A1E0DDB9B74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4FB1805-CAD0-4808-A6DC-0D60B902099E}" type="sibTrans" cxnId="{ACC4A2F4-CDA7-4BDD-9E36-A1E0DDB9B74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58BB5D05-1369-4CEA-8988-80B4AC57A6A2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Процент износа ТСОДД (приход в негодность за сезон в результате ДТП, хищения, и т.д.);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C65F359B-69A6-48CE-B082-51D7DE2F9800}" type="parTrans" cxnId="{1C799EBB-FF14-4BC6-B4B2-6E09655475E4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9BC939A0-7E02-49B5-8956-A4E932537108}" type="sibTrans" cxnId="{1C799EBB-FF14-4BC6-B4B2-6E09655475E4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1CC3A6F-0B4F-4AE6-9AEE-C344C79E7972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Определение цикличности и необходимого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количества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ТСОДД при кратковременных работах.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04E3B8B-2398-4F82-8DAC-C2223A6DB3E9}" type="parTrans" cxnId="{AFF8627D-3DE9-492B-A804-1EB1DA1748E6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736F754A-7A45-40D1-9FEA-5A25F91212F5}" type="sibTrans" cxnId="{AFF8627D-3DE9-492B-A804-1EB1DA1748E6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B6D2764-0E02-4365-A704-EEF4884D554D}" type="pres">
      <dgm:prSet presAssocID="{9064E05C-F0C5-4D0B-BDC0-10DD00748A6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CD53FD-906F-41DC-A80B-C617C542BAAA}" type="pres">
      <dgm:prSet presAssocID="{9064E05C-F0C5-4D0B-BDC0-10DD00748A63}" presName="arrow" presStyleLbl="bgShp" presStyleIdx="0" presStyleCnt="1"/>
      <dgm:spPr/>
    </dgm:pt>
    <dgm:pt modelId="{B5B8A81C-546F-46E3-A40C-86B8309A6679}" type="pres">
      <dgm:prSet presAssocID="{9064E05C-F0C5-4D0B-BDC0-10DD00748A63}" presName="linearProcess" presStyleCnt="0"/>
      <dgm:spPr/>
    </dgm:pt>
    <dgm:pt modelId="{2A1270BA-3873-45AC-A8E0-FD88DB59C066}" type="pres">
      <dgm:prSet presAssocID="{E707A8F8-D895-4D01-B836-0C233E59F03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F8D4B-4CF9-4047-A291-19FF7FBCE20B}" type="pres">
      <dgm:prSet presAssocID="{24FB1805-CAD0-4808-A6DC-0D60B902099E}" presName="sibTrans" presStyleCnt="0"/>
      <dgm:spPr/>
    </dgm:pt>
    <dgm:pt modelId="{5FF9E963-25F2-4CED-A4B3-8FF034533516}" type="pres">
      <dgm:prSet presAssocID="{58BB5D05-1369-4CEA-8988-80B4AC57A6A2}" presName="textNode" presStyleLbl="node1" presStyleIdx="1" presStyleCnt="3" custScale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CCCA1A-6B6E-4067-AB8F-47C1B575EF6C}" type="pres">
      <dgm:prSet presAssocID="{9BC939A0-7E02-49B5-8956-A4E932537108}" presName="sibTrans" presStyleCnt="0"/>
      <dgm:spPr/>
    </dgm:pt>
    <dgm:pt modelId="{7128C734-A38E-4380-A59F-693E64CAE6E3}" type="pres">
      <dgm:prSet presAssocID="{21CC3A6F-0B4F-4AE6-9AEE-C344C79E7972}" presName="textNode" presStyleLbl="node1" presStyleIdx="2" presStyleCnt="3" custScale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B3AE7B-8DC9-435B-B240-76A4A949F7EB}" type="presOf" srcId="{E707A8F8-D895-4D01-B836-0C233E59F03C}" destId="{2A1270BA-3873-45AC-A8E0-FD88DB59C066}" srcOrd="0" destOrd="0" presId="urn:microsoft.com/office/officeart/2005/8/layout/hProcess9"/>
    <dgm:cxn modelId="{ACC4A2F4-CDA7-4BDD-9E36-A1E0DDB9B74C}" srcId="{9064E05C-F0C5-4D0B-BDC0-10DD00748A63}" destId="{E707A8F8-D895-4D01-B836-0C233E59F03C}" srcOrd="0" destOrd="0" parTransId="{DC2F0484-4BB1-4BB4-8F52-32004E43B652}" sibTransId="{24FB1805-CAD0-4808-A6DC-0D60B902099E}"/>
    <dgm:cxn modelId="{9909A766-A545-4A15-A624-03604DBCB0EF}" type="presOf" srcId="{58BB5D05-1369-4CEA-8988-80B4AC57A6A2}" destId="{5FF9E963-25F2-4CED-A4B3-8FF034533516}" srcOrd="0" destOrd="0" presId="urn:microsoft.com/office/officeart/2005/8/layout/hProcess9"/>
    <dgm:cxn modelId="{63A63941-E0F3-48DA-8A33-5240E1052F35}" type="presOf" srcId="{9064E05C-F0C5-4D0B-BDC0-10DD00748A63}" destId="{4B6D2764-0E02-4365-A704-EEF4884D554D}" srcOrd="0" destOrd="0" presId="urn:microsoft.com/office/officeart/2005/8/layout/hProcess9"/>
    <dgm:cxn modelId="{F0048615-A60B-4D47-B188-E931B7B28CF2}" type="presOf" srcId="{21CC3A6F-0B4F-4AE6-9AEE-C344C79E7972}" destId="{7128C734-A38E-4380-A59F-693E64CAE6E3}" srcOrd="0" destOrd="0" presId="urn:microsoft.com/office/officeart/2005/8/layout/hProcess9"/>
    <dgm:cxn modelId="{AFF8627D-3DE9-492B-A804-1EB1DA1748E6}" srcId="{9064E05C-F0C5-4D0B-BDC0-10DD00748A63}" destId="{21CC3A6F-0B4F-4AE6-9AEE-C344C79E7972}" srcOrd="2" destOrd="0" parTransId="{804E3B8B-2398-4F82-8DAC-C2223A6DB3E9}" sibTransId="{736F754A-7A45-40D1-9FEA-5A25F91212F5}"/>
    <dgm:cxn modelId="{1C799EBB-FF14-4BC6-B4B2-6E09655475E4}" srcId="{9064E05C-F0C5-4D0B-BDC0-10DD00748A63}" destId="{58BB5D05-1369-4CEA-8988-80B4AC57A6A2}" srcOrd="1" destOrd="0" parTransId="{C65F359B-69A6-48CE-B082-51D7DE2F9800}" sibTransId="{9BC939A0-7E02-49B5-8956-A4E932537108}"/>
    <dgm:cxn modelId="{71AEFC5C-591C-4F4B-A358-D5498D9308AF}" type="presParOf" srcId="{4B6D2764-0E02-4365-A704-EEF4884D554D}" destId="{58CD53FD-906F-41DC-A80B-C617C542BAAA}" srcOrd="0" destOrd="0" presId="urn:microsoft.com/office/officeart/2005/8/layout/hProcess9"/>
    <dgm:cxn modelId="{E81D6674-B43B-428D-B6F9-20A1981611FA}" type="presParOf" srcId="{4B6D2764-0E02-4365-A704-EEF4884D554D}" destId="{B5B8A81C-546F-46E3-A40C-86B8309A6679}" srcOrd="1" destOrd="0" presId="urn:microsoft.com/office/officeart/2005/8/layout/hProcess9"/>
    <dgm:cxn modelId="{F87775BF-078A-4C17-8C80-9D44C177BC2B}" type="presParOf" srcId="{B5B8A81C-546F-46E3-A40C-86B8309A6679}" destId="{2A1270BA-3873-45AC-A8E0-FD88DB59C066}" srcOrd="0" destOrd="0" presId="urn:microsoft.com/office/officeart/2005/8/layout/hProcess9"/>
    <dgm:cxn modelId="{C84A9E01-652E-41A1-A927-D62F4833081D}" type="presParOf" srcId="{B5B8A81C-546F-46E3-A40C-86B8309A6679}" destId="{955F8D4B-4CF9-4047-A291-19FF7FBCE20B}" srcOrd="1" destOrd="0" presId="urn:microsoft.com/office/officeart/2005/8/layout/hProcess9"/>
    <dgm:cxn modelId="{0EB3423E-CBE1-49C0-B4F7-66551E50459E}" type="presParOf" srcId="{B5B8A81C-546F-46E3-A40C-86B8309A6679}" destId="{5FF9E963-25F2-4CED-A4B3-8FF034533516}" srcOrd="2" destOrd="0" presId="urn:microsoft.com/office/officeart/2005/8/layout/hProcess9"/>
    <dgm:cxn modelId="{B180552C-422D-42AC-908D-DFB2A940B285}" type="presParOf" srcId="{B5B8A81C-546F-46E3-A40C-86B8309A6679}" destId="{D7CCCA1A-6B6E-4067-AB8F-47C1B575EF6C}" srcOrd="3" destOrd="0" presId="urn:microsoft.com/office/officeart/2005/8/layout/hProcess9"/>
    <dgm:cxn modelId="{49F40B26-BCA5-440F-B591-CDC583A2F3C3}" type="presParOf" srcId="{B5B8A81C-546F-46E3-A40C-86B8309A6679}" destId="{7128C734-A38E-4380-A59F-693E64CAE6E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217783-683A-4127-9644-6AA3908CD1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/>
      <dgm:spPr/>
      <dgm:t>
        <a:bodyPr/>
        <a:lstStyle/>
        <a:p>
          <a:endParaRPr lang="ru-RU"/>
        </a:p>
      </dgm:t>
    </dgm:pt>
    <dgm:pt modelId="{F0AF1FE6-1F5E-4E50-8888-B125974C1947}">
      <dgm:prSet/>
      <dgm:spPr/>
      <dgm:t>
        <a:bodyPr/>
        <a:lstStyle/>
        <a:p>
          <a:pPr rtl="0"/>
          <a:r>
            <a:rPr lang="ru-RU" b="1" i="1" baseline="0" dirty="0" smtClean="0"/>
            <a:t>Директор ООО «БРИЗ-Запад» </a:t>
          </a:r>
          <a:r>
            <a:rPr lang="ru-RU" b="1" i="1" baseline="0" dirty="0" err="1" smtClean="0"/>
            <a:t>Салий</a:t>
          </a:r>
          <a:r>
            <a:rPr lang="ru-RU" b="1" i="1" baseline="0" dirty="0" smtClean="0"/>
            <a:t> Андрей</a:t>
          </a:r>
          <a:r>
            <a:rPr lang="ru-RU" b="1" i="1" dirty="0" smtClean="0"/>
            <a:t> Александрович</a:t>
          </a:r>
          <a:endParaRPr lang="ru-RU" b="1" i="1" dirty="0"/>
        </a:p>
      </dgm:t>
    </dgm:pt>
    <dgm:pt modelId="{249BA620-FC82-44F6-AE1F-07A95A2C48D9}" type="parTrans" cxnId="{2AA1F0CE-395F-4BBE-A230-06926B947777}">
      <dgm:prSet/>
      <dgm:spPr/>
      <dgm:t>
        <a:bodyPr/>
        <a:lstStyle/>
        <a:p>
          <a:endParaRPr lang="ru-RU"/>
        </a:p>
      </dgm:t>
    </dgm:pt>
    <dgm:pt modelId="{1598C011-AD40-440B-9A81-E020345DE902}" type="sibTrans" cxnId="{2AA1F0CE-395F-4BBE-A230-06926B947777}">
      <dgm:prSet/>
      <dgm:spPr/>
      <dgm:t>
        <a:bodyPr/>
        <a:lstStyle/>
        <a:p>
          <a:endParaRPr lang="ru-RU"/>
        </a:p>
      </dgm:t>
    </dgm:pt>
    <dgm:pt modelId="{1153A46D-4889-4F6D-81FE-30EE067E0714}" type="pres">
      <dgm:prSet presAssocID="{85217783-683A-4127-9644-6AA3908CD1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193C0-AC04-4331-86E3-85FCA3661C9D}" type="pres">
      <dgm:prSet presAssocID="{F0AF1FE6-1F5E-4E50-8888-B125974C194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E5F6CD-0045-4415-BAB1-6AC59E4ECC3B}" type="presOf" srcId="{85217783-683A-4127-9644-6AA3908CD139}" destId="{1153A46D-4889-4F6D-81FE-30EE067E0714}" srcOrd="0" destOrd="0" presId="urn:microsoft.com/office/officeart/2005/8/layout/vList2"/>
    <dgm:cxn modelId="{2AA1F0CE-395F-4BBE-A230-06926B947777}" srcId="{85217783-683A-4127-9644-6AA3908CD139}" destId="{F0AF1FE6-1F5E-4E50-8888-B125974C1947}" srcOrd="0" destOrd="0" parTransId="{249BA620-FC82-44F6-AE1F-07A95A2C48D9}" sibTransId="{1598C011-AD40-440B-9A81-E020345DE902}"/>
    <dgm:cxn modelId="{AE32F122-CBD7-4E35-98DE-E5BC39BB2A7A}" type="presOf" srcId="{F0AF1FE6-1F5E-4E50-8888-B125974C1947}" destId="{FDF193C0-AC04-4331-86E3-85FCA3661C9D}" srcOrd="0" destOrd="0" presId="urn:microsoft.com/office/officeart/2005/8/layout/vList2"/>
    <dgm:cxn modelId="{A40D439D-24D3-4F67-9FEF-A0A29B596A6B}" type="presParOf" srcId="{1153A46D-4889-4F6D-81FE-30EE067E0714}" destId="{FDF193C0-AC04-4331-86E3-85FCA3661C9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B46D6C9-E8E8-48EB-9484-6F3383358D2C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7F526A56-EE06-4F0E-A9C7-9E66B07C50FC}">
      <dgm:prSet/>
      <dgm:spPr/>
      <dgm:t>
        <a:bodyPr/>
        <a:lstStyle/>
        <a:p>
          <a:pPr algn="ctr" rtl="0"/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Спасибо за внимание.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8A48068B-5723-455F-B5D2-53877DE95145}" type="parTrans" cxnId="{6FFA2C6F-6604-450B-853F-49226A3F2524}">
      <dgm:prSet/>
      <dgm:spPr/>
      <dgm:t>
        <a:bodyPr/>
        <a:lstStyle/>
        <a:p>
          <a:endParaRPr lang="ru-RU"/>
        </a:p>
      </dgm:t>
    </dgm:pt>
    <dgm:pt modelId="{87914338-2089-4C3B-AB51-E784B4050713}" type="sibTrans" cxnId="{6FFA2C6F-6604-450B-853F-49226A3F2524}">
      <dgm:prSet/>
      <dgm:spPr/>
      <dgm:t>
        <a:bodyPr/>
        <a:lstStyle/>
        <a:p>
          <a:endParaRPr lang="ru-RU"/>
        </a:p>
      </dgm:t>
    </dgm:pt>
    <dgm:pt modelId="{59D3D79E-1796-4DBD-B3EB-08CDCBDF2DE3}" type="pres">
      <dgm:prSet presAssocID="{2B46D6C9-E8E8-48EB-9484-6F3383358D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207FCE-1434-46AE-B651-4F6FE9BD6359}" type="pres">
      <dgm:prSet presAssocID="{7F526A56-EE06-4F0E-A9C7-9E66B07C50FC}" presName="parentText" presStyleLbl="node1" presStyleIdx="0" presStyleCnt="1" custLinFactNeighborY="-8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89E4FC-7227-4584-8EB2-7340E95B7817}" type="presOf" srcId="{2B46D6C9-E8E8-48EB-9484-6F3383358D2C}" destId="{59D3D79E-1796-4DBD-B3EB-08CDCBDF2DE3}" srcOrd="0" destOrd="0" presId="urn:microsoft.com/office/officeart/2005/8/layout/vList2"/>
    <dgm:cxn modelId="{6FFA2C6F-6604-450B-853F-49226A3F2524}" srcId="{2B46D6C9-E8E8-48EB-9484-6F3383358D2C}" destId="{7F526A56-EE06-4F0E-A9C7-9E66B07C50FC}" srcOrd="0" destOrd="0" parTransId="{8A48068B-5723-455F-B5D2-53877DE95145}" sibTransId="{87914338-2089-4C3B-AB51-E784B4050713}"/>
    <dgm:cxn modelId="{BFDCBF78-A3CA-44F6-B93A-E62F7EC3FA14}" type="presOf" srcId="{7F526A56-EE06-4F0E-A9C7-9E66B07C50FC}" destId="{66207FCE-1434-46AE-B651-4F6FE9BD6359}" srcOrd="0" destOrd="0" presId="urn:microsoft.com/office/officeart/2005/8/layout/vList2"/>
    <dgm:cxn modelId="{3E10D3AB-6CA9-47B1-B8D6-31D2E2DBF9F4}" type="presParOf" srcId="{59D3D79E-1796-4DBD-B3EB-08CDCBDF2DE3}" destId="{66207FCE-1434-46AE-B651-4F6FE9BD635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F8DF4E6-3037-4FE2-BCE8-282952C84A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3CD52EF-6A1C-4F98-B29D-12B972B4E07D}">
      <dgm:prSet/>
      <dgm:spPr/>
      <dgm:t>
        <a:bodyPr/>
        <a:lstStyle/>
        <a:p>
          <a:pPr rtl="0"/>
          <a:r>
            <a:rPr lang="ru-RU" b="1" i="1" baseline="0" dirty="0" smtClean="0">
              <a:latin typeface="Times New Roman" pitchFamily="18" charset="0"/>
              <a:cs typeface="Times New Roman" pitchFamily="18" charset="0"/>
            </a:rPr>
            <a:t>Директор ООО «БРИЗ-Запад» </a:t>
          </a:r>
          <a:r>
            <a:rPr lang="ru-RU" b="1" i="1" baseline="0" dirty="0" err="1" smtClean="0">
              <a:latin typeface="Times New Roman" pitchFamily="18" charset="0"/>
              <a:cs typeface="Times New Roman" pitchFamily="18" charset="0"/>
            </a:rPr>
            <a:t>Салий</a:t>
          </a:r>
          <a:r>
            <a:rPr lang="ru-RU" b="1" i="1" baseline="0" dirty="0" smtClean="0">
              <a:latin typeface="Times New Roman" pitchFamily="18" charset="0"/>
              <a:cs typeface="Times New Roman" pitchFamily="18" charset="0"/>
            </a:rPr>
            <a:t> Андрей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Александрович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51F561D1-89BD-4CAC-B543-0674A3FDFB1D}" type="parTrans" cxnId="{22267134-34F0-4DA2-B12B-1F76A7E4F719}">
      <dgm:prSet/>
      <dgm:spPr/>
      <dgm:t>
        <a:bodyPr/>
        <a:lstStyle/>
        <a:p>
          <a:endParaRPr lang="ru-RU"/>
        </a:p>
      </dgm:t>
    </dgm:pt>
    <dgm:pt modelId="{5D829EC2-1713-4065-8786-47A328BE6BE8}" type="sibTrans" cxnId="{22267134-34F0-4DA2-B12B-1F76A7E4F719}">
      <dgm:prSet/>
      <dgm:spPr/>
      <dgm:t>
        <a:bodyPr/>
        <a:lstStyle/>
        <a:p>
          <a:endParaRPr lang="ru-RU"/>
        </a:p>
      </dgm:t>
    </dgm:pt>
    <dgm:pt modelId="{653EF3D7-F537-47C6-B3F3-F254498A46AF}" type="pres">
      <dgm:prSet presAssocID="{5F8DF4E6-3037-4FE2-BCE8-282952C84A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8EB9BF-F447-47C6-9AF5-4E5BF5062EBF}" type="pres">
      <dgm:prSet presAssocID="{43CD52EF-6A1C-4F98-B29D-12B972B4E07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9D9B3E-5461-4710-BFFD-D46A94F5C6DE}" type="presOf" srcId="{5F8DF4E6-3037-4FE2-BCE8-282952C84ADE}" destId="{653EF3D7-F537-47C6-B3F3-F254498A46AF}" srcOrd="0" destOrd="0" presId="urn:microsoft.com/office/officeart/2005/8/layout/vList2"/>
    <dgm:cxn modelId="{22267134-34F0-4DA2-B12B-1F76A7E4F719}" srcId="{5F8DF4E6-3037-4FE2-BCE8-282952C84ADE}" destId="{43CD52EF-6A1C-4F98-B29D-12B972B4E07D}" srcOrd="0" destOrd="0" parTransId="{51F561D1-89BD-4CAC-B543-0674A3FDFB1D}" sibTransId="{5D829EC2-1713-4065-8786-47A328BE6BE8}"/>
    <dgm:cxn modelId="{BECFA71D-B16D-4326-83C8-7A06C4F591A3}" type="presOf" srcId="{43CD52EF-6A1C-4F98-B29D-12B972B4E07D}" destId="{B88EB9BF-F447-47C6-9AF5-4E5BF5062EBF}" srcOrd="0" destOrd="0" presId="urn:microsoft.com/office/officeart/2005/8/layout/vList2"/>
    <dgm:cxn modelId="{54EF2CE3-B318-422A-879C-4436F55F9AEC}" type="presParOf" srcId="{653EF3D7-F537-47C6-B3F3-F254498A46AF}" destId="{B88EB9BF-F447-47C6-9AF5-4E5BF5062E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437814-004C-4C82-9375-56A242985B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72538EF-AE05-4E6C-A8FF-BDED84FE1963}">
      <dgm:prSet custT="1"/>
      <dgm:spPr/>
      <dgm:t>
        <a:bodyPr/>
        <a:lstStyle/>
        <a:p>
          <a:pPr rtl="0"/>
          <a:r>
            <a:rPr lang="ru-RU" sz="2000" b="1" dirty="0" smtClean="0"/>
            <a:t>ПРОБЛЕМЫ ВОЗНИКАЮЩИЕ В СЕЗОН У ПОДРЯДЧИКОВ:</a:t>
          </a:r>
          <a:endParaRPr lang="ru-RU" sz="2000" b="1" dirty="0"/>
        </a:p>
      </dgm:t>
    </dgm:pt>
    <dgm:pt modelId="{F0035B62-42BA-4413-B5AA-A3806859C4A6}" type="parTrans" cxnId="{CB4B33F1-4049-4D3B-9489-1DD52640369D}">
      <dgm:prSet/>
      <dgm:spPr/>
      <dgm:t>
        <a:bodyPr/>
        <a:lstStyle/>
        <a:p>
          <a:endParaRPr lang="ru-RU"/>
        </a:p>
      </dgm:t>
    </dgm:pt>
    <dgm:pt modelId="{2D1E574E-8266-4EEC-87A6-EA7EDA86D8ED}" type="sibTrans" cxnId="{CB4B33F1-4049-4D3B-9489-1DD52640369D}">
      <dgm:prSet/>
      <dgm:spPr/>
      <dgm:t>
        <a:bodyPr/>
        <a:lstStyle/>
        <a:p>
          <a:endParaRPr lang="ru-RU"/>
        </a:p>
      </dgm:t>
    </dgm:pt>
    <dgm:pt modelId="{3A36ADB3-800A-421C-8E7D-5A77552F80A7}" type="pres">
      <dgm:prSet presAssocID="{4C437814-004C-4C82-9375-56A242985B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41702-193A-4FC3-ADD7-BD24DB3A4BB9}" type="pres">
      <dgm:prSet presAssocID="{C72538EF-AE05-4E6C-A8FF-BDED84FE196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4B33F1-4049-4D3B-9489-1DD52640369D}" srcId="{4C437814-004C-4C82-9375-56A242985BB9}" destId="{C72538EF-AE05-4E6C-A8FF-BDED84FE1963}" srcOrd="0" destOrd="0" parTransId="{F0035B62-42BA-4413-B5AA-A3806859C4A6}" sibTransId="{2D1E574E-8266-4EEC-87A6-EA7EDA86D8ED}"/>
    <dgm:cxn modelId="{7B929995-3878-4465-8F79-4CD6C825E518}" type="presOf" srcId="{4C437814-004C-4C82-9375-56A242985BB9}" destId="{3A36ADB3-800A-421C-8E7D-5A77552F80A7}" srcOrd="0" destOrd="0" presId="urn:microsoft.com/office/officeart/2005/8/layout/vList2"/>
    <dgm:cxn modelId="{9948708D-BD02-4A16-BE23-AB96691D37FC}" type="presOf" srcId="{C72538EF-AE05-4E6C-A8FF-BDED84FE1963}" destId="{5A041702-193A-4FC3-ADD7-BD24DB3A4BB9}" srcOrd="0" destOrd="0" presId="urn:microsoft.com/office/officeart/2005/8/layout/vList2"/>
    <dgm:cxn modelId="{A19369E8-F589-4ECF-8023-1E9B104869BD}" type="presParOf" srcId="{3A36ADB3-800A-421C-8E7D-5A77552F80A7}" destId="{5A041702-193A-4FC3-ADD7-BD24DB3A4BB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D40270-E03D-4DE7-A11D-32B0B4F911BE}" type="doc">
      <dgm:prSet loTypeId="urn:microsoft.com/office/officeart/2005/8/layout/vList5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77FDE60C-A87D-44A7-8E03-C8D11DD2DC15}">
      <dgm:prSet custT="1"/>
      <dgm:spPr/>
      <dgm:t>
        <a:bodyPr/>
        <a:lstStyle/>
        <a:p>
          <a:pPr algn="l" rtl="0"/>
          <a:r>
            <a:rPr lang="ru-RU" sz="2400" dirty="0" smtClean="0"/>
            <a:t>- разработка и согласование схем организации дорожного движения в местах производства работ;</a:t>
          </a:r>
          <a:endParaRPr lang="ru-RU" sz="2400" dirty="0"/>
        </a:p>
      </dgm:t>
    </dgm:pt>
    <dgm:pt modelId="{DB1942E1-B643-4189-8DC1-66821F60AC37}" type="parTrans" cxnId="{3730B5BC-2AB6-40E7-8E79-7FA2C0E76088}">
      <dgm:prSet/>
      <dgm:spPr/>
      <dgm:t>
        <a:bodyPr/>
        <a:lstStyle/>
        <a:p>
          <a:pPr algn="l"/>
          <a:endParaRPr lang="ru-RU" sz="2400"/>
        </a:p>
      </dgm:t>
    </dgm:pt>
    <dgm:pt modelId="{7D05FF28-199A-47D9-AE60-19AD662F4A2E}" type="sibTrans" cxnId="{3730B5BC-2AB6-40E7-8E79-7FA2C0E76088}">
      <dgm:prSet/>
      <dgm:spPr/>
      <dgm:t>
        <a:bodyPr/>
        <a:lstStyle/>
        <a:p>
          <a:pPr algn="l"/>
          <a:endParaRPr lang="ru-RU" sz="2400"/>
        </a:p>
      </dgm:t>
    </dgm:pt>
    <dgm:pt modelId="{6B371F1B-6852-49C1-B6E0-ECDB34109DE5}">
      <dgm:prSet custT="1"/>
      <dgm:spPr/>
      <dgm:t>
        <a:bodyPr/>
        <a:lstStyle/>
        <a:p>
          <a:pPr algn="l" rtl="0"/>
          <a:r>
            <a:rPr lang="ru-RU" sz="2400" dirty="0" smtClean="0"/>
            <a:t>- поиск поставщиков и закупка технических средств организации дорожного движения;</a:t>
          </a:r>
          <a:endParaRPr lang="ru-RU" sz="2400" dirty="0"/>
        </a:p>
      </dgm:t>
    </dgm:pt>
    <dgm:pt modelId="{54433501-B81E-42B8-8345-905514050977}" type="parTrans" cxnId="{4042DA7B-5BA8-4367-9EED-07A7B73F6FDB}">
      <dgm:prSet/>
      <dgm:spPr/>
      <dgm:t>
        <a:bodyPr/>
        <a:lstStyle/>
        <a:p>
          <a:pPr algn="l"/>
          <a:endParaRPr lang="ru-RU" sz="2400"/>
        </a:p>
      </dgm:t>
    </dgm:pt>
    <dgm:pt modelId="{E6CFD72E-064B-49C5-923D-A6F709B0B868}" type="sibTrans" cxnId="{4042DA7B-5BA8-4367-9EED-07A7B73F6FDB}">
      <dgm:prSet/>
      <dgm:spPr/>
      <dgm:t>
        <a:bodyPr/>
        <a:lstStyle/>
        <a:p>
          <a:pPr algn="l"/>
          <a:endParaRPr lang="ru-RU" sz="2400"/>
        </a:p>
      </dgm:t>
    </dgm:pt>
    <dgm:pt modelId="{FA490B59-A948-4E6B-B515-F2E6D5C2ABC7}">
      <dgm:prSet custT="1"/>
      <dgm:spPr/>
      <dgm:t>
        <a:bodyPr/>
        <a:lstStyle/>
        <a:p>
          <a:pPr algn="l" rtl="0"/>
          <a:r>
            <a:rPr lang="ru-RU" sz="2400" dirty="0" smtClean="0"/>
            <a:t>- установка технических средств организации дорожного движения в соответствии с нормативной документацией;</a:t>
          </a:r>
          <a:endParaRPr lang="ru-RU" sz="2400" dirty="0"/>
        </a:p>
      </dgm:t>
    </dgm:pt>
    <dgm:pt modelId="{432A6311-7C6E-4EC6-8397-1CBC996C51CF}" type="parTrans" cxnId="{B608908D-6DD4-4197-97C5-771A62F68F93}">
      <dgm:prSet/>
      <dgm:spPr/>
      <dgm:t>
        <a:bodyPr/>
        <a:lstStyle/>
        <a:p>
          <a:pPr algn="l"/>
          <a:endParaRPr lang="ru-RU" sz="2400"/>
        </a:p>
      </dgm:t>
    </dgm:pt>
    <dgm:pt modelId="{A91740C2-84FA-414E-8F00-1712D1F63EFA}" type="sibTrans" cxnId="{B608908D-6DD4-4197-97C5-771A62F68F93}">
      <dgm:prSet/>
      <dgm:spPr/>
      <dgm:t>
        <a:bodyPr/>
        <a:lstStyle/>
        <a:p>
          <a:pPr algn="l"/>
          <a:endParaRPr lang="ru-RU" sz="2400"/>
        </a:p>
      </dgm:t>
    </dgm:pt>
    <dgm:pt modelId="{03EBF6F5-6C98-4584-949A-0BA888AA96ED}">
      <dgm:prSet custT="1"/>
      <dgm:spPr/>
      <dgm:t>
        <a:bodyPr/>
        <a:lstStyle/>
        <a:p>
          <a:pPr algn="l" rtl="0"/>
          <a:r>
            <a:rPr lang="ru-RU" sz="2400" dirty="0" smtClean="0"/>
            <a:t>- постоянная проверка сохранности и при необходимости восстановление технических средств организации дорожного движения.</a:t>
          </a:r>
          <a:endParaRPr lang="ru-RU" sz="2400" dirty="0"/>
        </a:p>
      </dgm:t>
    </dgm:pt>
    <dgm:pt modelId="{867B4883-1B1E-4303-A718-015669A9E536}" type="parTrans" cxnId="{BB5CC0C7-5B6F-472B-920D-37B17987002C}">
      <dgm:prSet/>
      <dgm:spPr/>
      <dgm:t>
        <a:bodyPr/>
        <a:lstStyle/>
        <a:p>
          <a:pPr algn="l"/>
          <a:endParaRPr lang="ru-RU" sz="2400"/>
        </a:p>
      </dgm:t>
    </dgm:pt>
    <dgm:pt modelId="{9C18DC01-8DFA-41C4-AD44-E7487D4198B8}" type="sibTrans" cxnId="{BB5CC0C7-5B6F-472B-920D-37B17987002C}">
      <dgm:prSet/>
      <dgm:spPr/>
      <dgm:t>
        <a:bodyPr/>
        <a:lstStyle/>
        <a:p>
          <a:pPr algn="l"/>
          <a:endParaRPr lang="ru-RU" sz="2400"/>
        </a:p>
      </dgm:t>
    </dgm:pt>
    <dgm:pt modelId="{52D0FFA4-D98B-401F-8EE4-379305E4BCBC}" type="pres">
      <dgm:prSet presAssocID="{BBD40270-E03D-4DE7-A11D-32B0B4F911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C837E7-0F9B-4A24-85D6-9D6FBC60DB01}" type="pres">
      <dgm:prSet presAssocID="{77FDE60C-A87D-44A7-8E03-C8D11DD2DC15}" presName="linNode" presStyleCnt="0"/>
      <dgm:spPr/>
    </dgm:pt>
    <dgm:pt modelId="{6327BFB9-B491-4E2C-BD82-BBF60AA5A6CF}" type="pres">
      <dgm:prSet presAssocID="{77FDE60C-A87D-44A7-8E03-C8D11DD2DC15}" presName="parentText" presStyleLbl="node1" presStyleIdx="0" presStyleCnt="4" custScaleX="2530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C4BC0-4355-4EA4-90A3-288CDC525A0B}" type="pres">
      <dgm:prSet presAssocID="{7D05FF28-199A-47D9-AE60-19AD662F4A2E}" presName="sp" presStyleCnt="0"/>
      <dgm:spPr/>
    </dgm:pt>
    <dgm:pt modelId="{92E51A23-7787-4C92-97AE-C31C0A178C19}" type="pres">
      <dgm:prSet presAssocID="{6B371F1B-6852-49C1-B6E0-ECDB34109DE5}" presName="linNode" presStyleCnt="0"/>
      <dgm:spPr/>
    </dgm:pt>
    <dgm:pt modelId="{B73433DD-19AE-4427-97D6-489D627F07BF}" type="pres">
      <dgm:prSet presAssocID="{6B371F1B-6852-49C1-B6E0-ECDB34109DE5}" presName="parentText" presStyleLbl="node1" presStyleIdx="1" presStyleCnt="4" custScaleX="2530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7CAAA-7E60-4745-9187-C33EAD200AA6}" type="pres">
      <dgm:prSet presAssocID="{E6CFD72E-064B-49C5-923D-A6F709B0B868}" presName="sp" presStyleCnt="0"/>
      <dgm:spPr/>
    </dgm:pt>
    <dgm:pt modelId="{9E62D3E8-D479-4423-B718-4FDAB836847C}" type="pres">
      <dgm:prSet presAssocID="{FA490B59-A948-4E6B-B515-F2E6D5C2ABC7}" presName="linNode" presStyleCnt="0"/>
      <dgm:spPr/>
    </dgm:pt>
    <dgm:pt modelId="{16924E2F-64F2-42D9-A9B9-C311084616BE}" type="pres">
      <dgm:prSet presAssocID="{FA490B59-A948-4E6B-B515-F2E6D5C2ABC7}" presName="parentText" presStyleLbl="node1" presStyleIdx="2" presStyleCnt="4" custScaleX="2529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5B093-4280-42EE-B16E-142D4B48147E}" type="pres">
      <dgm:prSet presAssocID="{A91740C2-84FA-414E-8F00-1712D1F63EFA}" presName="sp" presStyleCnt="0"/>
      <dgm:spPr/>
    </dgm:pt>
    <dgm:pt modelId="{36210411-4966-47AD-A616-86E09A75BCE4}" type="pres">
      <dgm:prSet presAssocID="{03EBF6F5-6C98-4584-949A-0BA888AA96ED}" presName="linNode" presStyleCnt="0"/>
      <dgm:spPr/>
    </dgm:pt>
    <dgm:pt modelId="{1C6BF870-6A44-4DA4-9F72-316ABBAD838E}" type="pres">
      <dgm:prSet presAssocID="{03EBF6F5-6C98-4584-949A-0BA888AA96ED}" presName="parentText" presStyleLbl="node1" presStyleIdx="3" presStyleCnt="4" custScaleX="2530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A960D2-C172-486E-9050-D52526C9C46F}" type="presOf" srcId="{BBD40270-E03D-4DE7-A11D-32B0B4F911BE}" destId="{52D0FFA4-D98B-401F-8EE4-379305E4BCBC}" srcOrd="0" destOrd="0" presId="urn:microsoft.com/office/officeart/2005/8/layout/vList5"/>
    <dgm:cxn modelId="{97067717-E5DE-4146-8F90-DC4AE67D4304}" type="presOf" srcId="{6B371F1B-6852-49C1-B6E0-ECDB34109DE5}" destId="{B73433DD-19AE-4427-97D6-489D627F07BF}" srcOrd="0" destOrd="0" presId="urn:microsoft.com/office/officeart/2005/8/layout/vList5"/>
    <dgm:cxn modelId="{3730B5BC-2AB6-40E7-8E79-7FA2C0E76088}" srcId="{BBD40270-E03D-4DE7-A11D-32B0B4F911BE}" destId="{77FDE60C-A87D-44A7-8E03-C8D11DD2DC15}" srcOrd="0" destOrd="0" parTransId="{DB1942E1-B643-4189-8DC1-66821F60AC37}" sibTransId="{7D05FF28-199A-47D9-AE60-19AD662F4A2E}"/>
    <dgm:cxn modelId="{148AE249-6AF8-4650-975F-9D906202678A}" type="presOf" srcId="{FA490B59-A948-4E6B-B515-F2E6D5C2ABC7}" destId="{16924E2F-64F2-42D9-A9B9-C311084616BE}" srcOrd="0" destOrd="0" presId="urn:microsoft.com/office/officeart/2005/8/layout/vList5"/>
    <dgm:cxn modelId="{BB5CC0C7-5B6F-472B-920D-37B17987002C}" srcId="{BBD40270-E03D-4DE7-A11D-32B0B4F911BE}" destId="{03EBF6F5-6C98-4584-949A-0BA888AA96ED}" srcOrd="3" destOrd="0" parTransId="{867B4883-1B1E-4303-A718-015669A9E536}" sibTransId="{9C18DC01-8DFA-41C4-AD44-E7487D4198B8}"/>
    <dgm:cxn modelId="{C8B0C41F-0A6B-44D7-8D4C-5B8E6EF827E2}" type="presOf" srcId="{77FDE60C-A87D-44A7-8E03-C8D11DD2DC15}" destId="{6327BFB9-B491-4E2C-BD82-BBF60AA5A6CF}" srcOrd="0" destOrd="0" presId="urn:microsoft.com/office/officeart/2005/8/layout/vList5"/>
    <dgm:cxn modelId="{B608908D-6DD4-4197-97C5-771A62F68F93}" srcId="{BBD40270-E03D-4DE7-A11D-32B0B4F911BE}" destId="{FA490B59-A948-4E6B-B515-F2E6D5C2ABC7}" srcOrd="2" destOrd="0" parTransId="{432A6311-7C6E-4EC6-8397-1CBC996C51CF}" sibTransId="{A91740C2-84FA-414E-8F00-1712D1F63EFA}"/>
    <dgm:cxn modelId="{4042DA7B-5BA8-4367-9EED-07A7B73F6FDB}" srcId="{BBD40270-E03D-4DE7-A11D-32B0B4F911BE}" destId="{6B371F1B-6852-49C1-B6E0-ECDB34109DE5}" srcOrd="1" destOrd="0" parTransId="{54433501-B81E-42B8-8345-905514050977}" sibTransId="{E6CFD72E-064B-49C5-923D-A6F709B0B868}"/>
    <dgm:cxn modelId="{26472B44-3BEF-48F2-B674-92CB9D535EDF}" type="presOf" srcId="{03EBF6F5-6C98-4584-949A-0BA888AA96ED}" destId="{1C6BF870-6A44-4DA4-9F72-316ABBAD838E}" srcOrd="0" destOrd="0" presId="urn:microsoft.com/office/officeart/2005/8/layout/vList5"/>
    <dgm:cxn modelId="{6F577746-856B-43B8-847E-28B8ABF51B2D}" type="presParOf" srcId="{52D0FFA4-D98B-401F-8EE4-379305E4BCBC}" destId="{DCC837E7-0F9B-4A24-85D6-9D6FBC60DB01}" srcOrd="0" destOrd="0" presId="urn:microsoft.com/office/officeart/2005/8/layout/vList5"/>
    <dgm:cxn modelId="{E2568ADD-82C3-45B6-95DE-C0EDB3A847CC}" type="presParOf" srcId="{DCC837E7-0F9B-4A24-85D6-9D6FBC60DB01}" destId="{6327BFB9-B491-4E2C-BD82-BBF60AA5A6CF}" srcOrd="0" destOrd="0" presId="urn:microsoft.com/office/officeart/2005/8/layout/vList5"/>
    <dgm:cxn modelId="{C9CC045F-FC74-4064-8BE5-0B080EBE464A}" type="presParOf" srcId="{52D0FFA4-D98B-401F-8EE4-379305E4BCBC}" destId="{A7AC4BC0-4355-4EA4-90A3-288CDC525A0B}" srcOrd="1" destOrd="0" presId="urn:microsoft.com/office/officeart/2005/8/layout/vList5"/>
    <dgm:cxn modelId="{6F5BD00E-0206-48DF-92EF-7F0B787D000B}" type="presParOf" srcId="{52D0FFA4-D98B-401F-8EE4-379305E4BCBC}" destId="{92E51A23-7787-4C92-97AE-C31C0A178C19}" srcOrd="2" destOrd="0" presId="urn:microsoft.com/office/officeart/2005/8/layout/vList5"/>
    <dgm:cxn modelId="{01D89E57-049C-4A7C-8B69-981F51E0E2DC}" type="presParOf" srcId="{92E51A23-7787-4C92-97AE-C31C0A178C19}" destId="{B73433DD-19AE-4427-97D6-489D627F07BF}" srcOrd="0" destOrd="0" presId="urn:microsoft.com/office/officeart/2005/8/layout/vList5"/>
    <dgm:cxn modelId="{46DF171F-96A2-4125-8EEE-B030CA8626D8}" type="presParOf" srcId="{52D0FFA4-D98B-401F-8EE4-379305E4BCBC}" destId="{8517CAAA-7E60-4745-9187-C33EAD200AA6}" srcOrd="3" destOrd="0" presId="urn:microsoft.com/office/officeart/2005/8/layout/vList5"/>
    <dgm:cxn modelId="{C0CE421D-C1E9-41E1-AE61-8344EB4B1838}" type="presParOf" srcId="{52D0FFA4-D98B-401F-8EE4-379305E4BCBC}" destId="{9E62D3E8-D479-4423-B718-4FDAB836847C}" srcOrd="4" destOrd="0" presId="urn:microsoft.com/office/officeart/2005/8/layout/vList5"/>
    <dgm:cxn modelId="{20BE884A-B201-4730-A98C-40D129D99F2E}" type="presParOf" srcId="{9E62D3E8-D479-4423-B718-4FDAB836847C}" destId="{16924E2F-64F2-42D9-A9B9-C311084616BE}" srcOrd="0" destOrd="0" presId="urn:microsoft.com/office/officeart/2005/8/layout/vList5"/>
    <dgm:cxn modelId="{52D9848D-2AF8-42F2-923C-6F95D18EC317}" type="presParOf" srcId="{52D0FFA4-D98B-401F-8EE4-379305E4BCBC}" destId="{1875B093-4280-42EE-B16E-142D4B48147E}" srcOrd="5" destOrd="0" presId="urn:microsoft.com/office/officeart/2005/8/layout/vList5"/>
    <dgm:cxn modelId="{C3D4A4E5-9A21-4F46-B5F8-0B374B37D334}" type="presParOf" srcId="{52D0FFA4-D98B-401F-8EE4-379305E4BCBC}" destId="{36210411-4966-47AD-A616-86E09A75BCE4}" srcOrd="6" destOrd="0" presId="urn:microsoft.com/office/officeart/2005/8/layout/vList5"/>
    <dgm:cxn modelId="{FB23E4AB-E0B2-45F4-AA19-ECD44A084C0B}" type="presParOf" srcId="{36210411-4966-47AD-A616-86E09A75BCE4}" destId="{1C6BF870-6A44-4DA4-9F72-316ABBAD838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B23948B-304F-40E1-A37A-5D2B690D385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B8D28F-2C1B-4885-8907-D3AA9A882895}">
      <dgm:prSet/>
      <dgm:spPr/>
      <dgm:t>
        <a:bodyPr/>
        <a:lstStyle/>
        <a:p>
          <a:pPr rtl="0"/>
          <a:r>
            <a:rPr lang="ru-RU" b="1" i="0" baseline="0" dirty="0" smtClean="0"/>
            <a:t>ЦЕЛЬ:</a:t>
          </a:r>
          <a:endParaRPr lang="ru-RU" b="1" i="0" baseline="0" dirty="0"/>
        </a:p>
      </dgm:t>
    </dgm:pt>
    <dgm:pt modelId="{12BD6D45-5526-483D-AC67-813BC6F49A01}" type="parTrans" cxnId="{25C3E6A9-B2D2-4570-9161-09CE73D4D111}">
      <dgm:prSet/>
      <dgm:spPr/>
      <dgm:t>
        <a:bodyPr/>
        <a:lstStyle/>
        <a:p>
          <a:endParaRPr lang="ru-RU"/>
        </a:p>
      </dgm:t>
    </dgm:pt>
    <dgm:pt modelId="{6B3A8E34-7278-46E3-BD57-45146BE8FA50}" type="sibTrans" cxnId="{25C3E6A9-B2D2-4570-9161-09CE73D4D111}">
      <dgm:prSet/>
      <dgm:spPr/>
      <dgm:t>
        <a:bodyPr/>
        <a:lstStyle/>
        <a:p>
          <a:endParaRPr lang="ru-RU"/>
        </a:p>
      </dgm:t>
    </dgm:pt>
    <dgm:pt modelId="{C8DFA6FF-7309-436F-A41F-4480E3F1B6B6}" type="pres">
      <dgm:prSet presAssocID="{3B23948B-304F-40E1-A37A-5D2B690D385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3E551C-5144-45F4-A115-24A8FDF8D05F}" type="pres">
      <dgm:prSet presAssocID="{38B8D28F-2C1B-4885-8907-D3AA9A88289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599CD5-F88E-4AE7-94D2-2F53E3C78A6D}" type="presOf" srcId="{38B8D28F-2C1B-4885-8907-D3AA9A882895}" destId="{CA3E551C-5144-45F4-A115-24A8FDF8D05F}" srcOrd="0" destOrd="0" presId="urn:microsoft.com/office/officeart/2005/8/layout/vList2"/>
    <dgm:cxn modelId="{4F440D33-4C55-4A88-AB13-F8B4240A63F6}" type="presOf" srcId="{3B23948B-304F-40E1-A37A-5D2B690D3859}" destId="{C8DFA6FF-7309-436F-A41F-4480E3F1B6B6}" srcOrd="0" destOrd="0" presId="urn:microsoft.com/office/officeart/2005/8/layout/vList2"/>
    <dgm:cxn modelId="{25C3E6A9-B2D2-4570-9161-09CE73D4D111}" srcId="{3B23948B-304F-40E1-A37A-5D2B690D3859}" destId="{38B8D28F-2C1B-4885-8907-D3AA9A882895}" srcOrd="0" destOrd="0" parTransId="{12BD6D45-5526-483D-AC67-813BC6F49A01}" sibTransId="{6B3A8E34-7278-46E3-BD57-45146BE8FA50}"/>
    <dgm:cxn modelId="{A44C28FE-DA0F-4A98-A26B-08BEAA04F36C}" type="presParOf" srcId="{C8DFA6FF-7309-436F-A41F-4480E3F1B6B6}" destId="{CA3E551C-5144-45F4-A115-24A8FDF8D0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9E9700-0035-445F-9953-D3478917BC9B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78D73E2C-8483-4D05-AAB2-D418E0B82147}">
      <dgm:prSet/>
      <dgm:spPr/>
      <dgm:t>
        <a:bodyPr/>
        <a:lstStyle/>
        <a:p>
          <a:pPr rtl="0"/>
          <a:r>
            <a:rPr lang="ru-RU" b="1" i="0" baseline="0" dirty="0" smtClean="0"/>
            <a:t>НОРМАТИВНАЯ ТЕХНИЧЕСКАЯ ДОКУМЕНТАЦИЯ</a:t>
          </a:r>
          <a:endParaRPr lang="ru-RU" b="1" dirty="0"/>
        </a:p>
      </dgm:t>
    </dgm:pt>
    <dgm:pt modelId="{5D8B5C1A-EBF9-4EE3-843F-6381FD3CAE0F}" type="parTrans" cxnId="{314D9E36-550C-4206-AEA2-9681E74EA8E0}">
      <dgm:prSet/>
      <dgm:spPr/>
      <dgm:t>
        <a:bodyPr/>
        <a:lstStyle/>
        <a:p>
          <a:endParaRPr lang="ru-RU"/>
        </a:p>
      </dgm:t>
    </dgm:pt>
    <dgm:pt modelId="{A10499BF-07FC-4122-9A60-0B3960C16522}" type="sibTrans" cxnId="{314D9E36-550C-4206-AEA2-9681E74EA8E0}">
      <dgm:prSet/>
      <dgm:spPr/>
      <dgm:t>
        <a:bodyPr/>
        <a:lstStyle/>
        <a:p>
          <a:endParaRPr lang="ru-RU"/>
        </a:p>
      </dgm:t>
    </dgm:pt>
    <dgm:pt modelId="{5E3A8502-F8EF-473E-8291-5736663E5E7A}" type="pres">
      <dgm:prSet presAssocID="{889E9700-0035-445F-9953-D3478917BC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746A26-82B3-487C-986B-C6376AB7AF14}" type="pres">
      <dgm:prSet presAssocID="{78D73E2C-8483-4D05-AAB2-D418E0B82147}" presName="parentText" presStyleLbl="node1" presStyleIdx="0" presStyleCnt="1" custScaleY="91050" custLinFactNeighborY="45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4D9E36-550C-4206-AEA2-9681E74EA8E0}" srcId="{889E9700-0035-445F-9953-D3478917BC9B}" destId="{78D73E2C-8483-4D05-AAB2-D418E0B82147}" srcOrd="0" destOrd="0" parTransId="{5D8B5C1A-EBF9-4EE3-843F-6381FD3CAE0F}" sibTransId="{A10499BF-07FC-4122-9A60-0B3960C16522}"/>
    <dgm:cxn modelId="{37882ECD-C738-460E-8174-9DFFC06E99B6}" type="presOf" srcId="{889E9700-0035-445F-9953-D3478917BC9B}" destId="{5E3A8502-F8EF-473E-8291-5736663E5E7A}" srcOrd="0" destOrd="0" presId="urn:microsoft.com/office/officeart/2005/8/layout/vList2"/>
    <dgm:cxn modelId="{2F9C89EE-604E-45B4-8D27-787C43BC52B1}" type="presOf" srcId="{78D73E2C-8483-4D05-AAB2-D418E0B82147}" destId="{EF746A26-82B3-487C-986B-C6376AB7AF14}" srcOrd="0" destOrd="0" presId="urn:microsoft.com/office/officeart/2005/8/layout/vList2"/>
    <dgm:cxn modelId="{07343530-1375-4FDA-8974-A5826E3827EB}" type="presParOf" srcId="{5E3A8502-F8EF-473E-8291-5736663E5E7A}" destId="{EF746A26-82B3-487C-986B-C6376AB7AF1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3EE76B-63F8-4CB7-BB74-AA0DB8AE0E85}" type="doc">
      <dgm:prSet loTypeId="urn:microsoft.com/office/officeart/2005/8/layout/vList2" loCatId="list" qsTypeId="urn:microsoft.com/office/officeart/2005/8/quickstyle/3d7" qsCatId="3D" csTypeId="urn:microsoft.com/office/officeart/2005/8/colors/accent1_3" csCatId="accent1" phldr="1"/>
      <dgm:spPr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CEE411FD-D25D-4784-A120-265A2555CA4D}">
      <dgm:prSet custT="1"/>
      <dgm:spPr/>
      <dgm:t>
        <a:bodyPr/>
        <a:lstStyle/>
        <a:p>
          <a:pPr rtl="0"/>
          <a:r>
            <a:rPr lang="ru-RU" sz="1400" u="sng" dirty="0" smtClean="0">
              <a:hlinkClick xmlns:r="http://schemas.openxmlformats.org/officeDocument/2006/relationships" r:id="rId1"/>
            </a:rPr>
            <a:t>ГОСТ 32945-2014 </a:t>
          </a:r>
          <a:r>
            <a:rPr lang="ru-RU" sz="1400" dirty="0" smtClean="0"/>
            <a:t>"Дороги автомобильные общего пользования. знаки дорожные. Технические требования"</a:t>
          </a:r>
          <a:endParaRPr lang="ru-RU" sz="1400" dirty="0"/>
        </a:p>
      </dgm:t>
    </dgm:pt>
    <dgm:pt modelId="{5E0BABFB-7903-46DE-B70B-8467BF065D4A}" type="parTrans" cxnId="{52896352-4417-42B5-BB6C-BD553F20F442}">
      <dgm:prSet/>
      <dgm:spPr/>
      <dgm:t>
        <a:bodyPr/>
        <a:lstStyle/>
        <a:p>
          <a:endParaRPr lang="ru-RU" sz="1400"/>
        </a:p>
      </dgm:t>
    </dgm:pt>
    <dgm:pt modelId="{6C9C845C-E3E7-483F-8785-F37603FA71C4}" type="sibTrans" cxnId="{52896352-4417-42B5-BB6C-BD553F20F442}">
      <dgm:prSet/>
      <dgm:spPr/>
      <dgm:t>
        <a:bodyPr/>
        <a:lstStyle/>
        <a:p>
          <a:endParaRPr lang="ru-RU" sz="1400"/>
        </a:p>
      </dgm:t>
    </dgm:pt>
    <dgm:pt modelId="{302C6503-0457-42CC-810C-85A55122E6A9}">
      <dgm:prSet custT="1"/>
      <dgm:spPr/>
      <dgm:t>
        <a:bodyPr/>
        <a:lstStyle/>
        <a:p>
          <a:pPr rtl="0"/>
          <a:r>
            <a:rPr lang="ru-RU" sz="1400" u="sng" dirty="0" smtClean="0">
              <a:hlinkClick xmlns:r="http://schemas.openxmlformats.org/officeDocument/2006/relationships" r:id="rId1"/>
            </a:rPr>
            <a:t>ОДМ 218.6.019–2016 </a:t>
          </a:r>
          <a:r>
            <a:rPr lang="ru-RU" sz="1400" dirty="0" smtClean="0"/>
            <a:t>«Рекомендации по организации движения и ограждению мест производства дорожных работ»</a:t>
          </a:r>
          <a:endParaRPr lang="ru-RU" sz="1400" dirty="0"/>
        </a:p>
      </dgm:t>
    </dgm:pt>
    <dgm:pt modelId="{F21AAA6A-D775-44F1-B018-6D33F1F85DBF}" type="parTrans" cxnId="{755B86FE-2245-4EDC-9AF9-998ABCD6188F}">
      <dgm:prSet/>
      <dgm:spPr/>
      <dgm:t>
        <a:bodyPr/>
        <a:lstStyle/>
        <a:p>
          <a:endParaRPr lang="ru-RU" sz="1400"/>
        </a:p>
      </dgm:t>
    </dgm:pt>
    <dgm:pt modelId="{D3F10746-4476-42BE-9C47-F55EEB725197}" type="sibTrans" cxnId="{755B86FE-2245-4EDC-9AF9-998ABCD6188F}">
      <dgm:prSet/>
      <dgm:spPr/>
      <dgm:t>
        <a:bodyPr/>
        <a:lstStyle/>
        <a:p>
          <a:endParaRPr lang="ru-RU" sz="1400"/>
        </a:p>
      </dgm:t>
    </dgm:pt>
    <dgm:pt modelId="{D0B385A9-33EF-434F-9DDB-643B7BD7A989}">
      <dgm:prSet custT="1"/>
      <dgm:spPr/>
      <dgm:t>
        <a:bodyPr/>
        <a:lstStyle/>
        <a:p>
          <a:pPr rtl="0"/>
          <a:r>
            <a:rPr lang="ru-RU" sz="1400" u="sng" dirty="0" smtClean="0">
              <a:hlinkClick xmlns:r="http://schemas.openxmlformats.org/officeDocument/2006/relationships" r:id="rId1"/>
            </a:rPr>
            <a:t>ГОСТ Р 51256–2018  </a:t>
          </a:r>
          <a:r>
            <a:rPr lang="ru-RU" sz="1400" dirty="0" smtClean="0"/>
            <a:t>«Технические средства организации дорожного движения. Разметка дорожная. Классификация. Технические требования»</a:t>
          </a:r>
          <a:endParaRPr lang="ru-RU" sz="1400" dirty="0"/>
        </a:p>
      </dgm:t>
    </dgm:pt>
    <dgm:pt modelId="{846FCB40-A254-46EC-B82B-5FC91E6CE9E8}" type="parTrans" cxnId="{E8786AC3-BDFC-4F14-81A1-DAE71FBDBEE6}">
      <dgm:prSet/>
      <dgm:spPr/>
      <dgm:t>
        <a:bodyPr/>
        <a:lstStyle/>
        <a:p>
          <a:endParaRPr lang="ru-RU" sz="1400"/>
        </a:p>
      </dgm:t>
    </dgm:pt>
    <dgm:pt modelId="{95775CAF-B2FE-43EA-8944-99B68327D743}" type="sibTrans" cxnId="{E8786AC3-BDFC-4F14-81A1-DAE71FBDBEE6}">
      <dgm:prSet/>
      <dgm:spPr/>
      <dgm:t>
        <a:bodyPr/>
        <a:lstStyle/>
        <a:p>
          <a:endParaRPr lang="ru-RU" sz="1400"/>
        </a:p>
      </dgm:t>
    </dgm:pt>
    <dgm:pt modelId="{02BDF05C-2BDA-4055-AF86-541984B7ECE6}">
      <dgm:prSet custT="1"/>
      <dgm:spPr/>
      <dgm:t>
        <a:bodyPr/>
        <a:lstStyle/>
        <a:p>
          <a:pPr rtl="0"/>
          <a:r>
            <a:rPr lang="ru-RU" sz="1400" u="sng" dirty="0" smtClean="0">
              <a:hlinkClick xmlns:r="http://schemas.openxmlformats.org/officeDocument/2006/relationships" r:id="rId1"/>
            </a:rPr>
            <a:t>ГОСТ 32757–2014 </a:t>
          </a:r>
          <a:r>
            <a:rPr lang="ru-RU" sz="1400" dirty="0" smtClean="0"/>
            <a:t>«Дороги автомобильные общего пользования. Временные технические средства организации дорожного движения. Классификация»</a:t>
          </a:r>
          <a:endParaRPr lang="ru-RU" sz="1400" dirty="0"/>
        </a:p>
      </dgm:t>
    </dgm:pt>
    <dgm:pt modelId="{8580D55C-B785-4A9A-94D6-B040BD83DE34}" type="parTrans" cxnId="{84AD9E7F-131B-4791-8481-73836EBE1CDD}">
      <dgm:prSet/>
      <dgm:spPr/>
      <dgm:t>
        <a:bodyPr/>
        <a:lstStyle/>
        <a:p>
          <a:endParaRPr lang="ru-RU" sz="1400"/>
        </a:p>
      </dgm:t>
    </dgm:pt>
    <dgm:pt modelId="{2ABA0CE5-8311-4979-B4C4-41E6CB7BCF7F}" type="sibTrans" cxnId="{84AD9E7F-131B-4791-8481-73836EBE1CDD}">
      <dgm:prSet/>
      <dgm:spPr/>
      <dgm:t>
        <a:bodyPr/>
        <a:lstStyle/>
        <a:p>
          <a:endParaRPr lang="ru-RU" sz="1400"/>
        </a:p>
      </dgm:t>
    </dgm:pt>
    <dgm:pt modelId="{7B34D22A-3642-43D5-A57C-E326CB315B5B}">
      <dgm:prSet custT="1"/>
      <dgm:spPr/>
      <dgm:t>
        <a:bodyPr/>
        <a:lstStyle/>
        <a:p>
          <a:pPr rtl="0"/>
          <a:r>
            <a:rPr lang="ru-RU" sz="1400" u="sng" dirty="0" smtClean="0">
              <a:hlinkClick xmlns:r="http://schemas.openxmlformats.org/officeDocument/2006/relationships" r:id="rId1"/>
            </a:rPr>
            <a:t>ГОСТ 32953-2014</a:t>
          </a:r>
          <a:r>
            <a:rPr lang="ru-RU" sz="1400" dirty="0" smtClean="0"/>
            <a:t> «Дороги автомобильные общего пользования. Разметка дорожная. Технические требования»</a:t>
          </a:r>
          <a:endParaRPr lang="ru-RU" sz="1400" dirty="0"/>
        </a:p>
      </dgm:t>
    </dgm:pt>
    <dgm:pt modelId="{D54689AD-2357-4FB4-ABCB-E53BE75BE4E8}" type="parTrans" cxnId="{9A3D68CE-2485-4B89-8D37-AB785B8D9EA9}">
      <dgm:prSet/>
      <dgm:spPr/>
      <dgm:t>
        <a:bodyPr/>
        <a:lstStyle/>
        <a:p>
          <a:endParaRPr lang="ru-RU" sz="1400"/>
        </a:p>
      </dgm:t>
    </dgm:pt>
    <dgm:pt modelId="{170D30B4-FDFE-4AB2-BA0B-13DD8240FF72}" type="sibTrans" cxnId="{9A3D68CE-2485-4B89-8D37-AB785B8D9EA9}">
      <dgm:prSet/>
      <dgm:spPr/>
      <dgm:t>
        <a:bodyPr/>
        <a:lstStyle/>
        <a:p>
          <a:endParaRPr lang="ru-RU" sz="1400"/>
        </a:p>
      </dgm:t>
    </dgm:pt>
    <dgm:pt modelId="{2298016B-E3B0-4C7C-9BA0-43C992ED4929}">
      <dgm:prSet custT="1"/>
      <dgm:spPr/>
      <dgm:t>
        <a:bodyPr/>
        <a:lstStyle/>
        <a:p>
          <a:pPr rtl="0"/>
          <a:r>
            <a:rPr lang="ru-RU" sz="1400" dirty="0" smtClean="0">
              <a:hlinkClick xmlns:r="http://schemas.openxmlformats.org/officeDocument/2006/relationships" r:id="rId2"/>
            </a:rPr>
            <a:t>ГОСТ 32758-2014</a:t>
          </a:r>
          <a:r>
            <a:rPr lang="ru-RU" sz="1400" dirty="0" smtClean="0"/>
            <a:t> «Дороги автомобильные общего пользования. Временные технические средства организации дорожного движения. Технические требования и правила применения»</a:t>
          </a:r>
          <a:endParaRPr lang="ru-RU" sz="1400" dirty="0"/>
        </a:p>
      </dgm:t>
    </dgm:pt>
    <dgm:pt modelId="{FC376952-DAE5-4179-A9C2-AF3D7DFE4852}" type="parTrans" cxnId="{8AF6F4BE-613C-45A3-B859-FCF5BFF5963E}">
      <dgm:prSet/>
      <dgm:spPr/>
      <dgm:t>
        <a:bodyPr/>
        <a:lstStyle/>
        <a:p>
          <a:endParaRPr lang="ru-RU" sz="1400"/>
        </a:p>
      </dgm:t>
    </dgm:pt>
    <dgm:pt modelId="{FB0FC7A4-C55B-4CBC-AF4A-814F43D6C2A2}" type="sibTrans" cxnId="{8AF6F4BE-613C-45A3-B859-FCF5BFF5963E}">
      <dgm:prSet/>
      <dgm:spPr/>
      <dgm:t>
        <a:bodyPr/>
        <a:lstStyle/>
        <a:p>
          <a:endParaRPr lang="ru-RU" sz="1400"/>
        </a:p>
      </dgm:t>
    </dgm:pt>
    <dgm:pt modelId="{167440AF-8B8C-4A3C-AAE1-C762C15B1473}">
      <dgm:prSet custT="1"/>
      <dgm:spPr/>
      <dgm:t>
        <a:bodyPr/>
        <a:lstStyle/>
        <a:p>
          <a:pPr rtl="0"/>
          <a:r>
            <a:rPr lang="ru-RU" sz="1400" dirty="0" smtClean="0">
              <a:hlinkClick xmlns:r="http://schemas.openxmlformats.org/officeDocument/2006/relationships" r:id="rId3"/>
            </a:rPr>
            <a:t>ГОСТ 32759-2014</a:t>
          </a:r>
          <a:r>
            <a:rPr lang="ru-RU" sz="1400" dirty="0" smtClean="0"/>
            <a:t> «Дороги автомобильные общего пользования. Дорожные тумбы. Технические требования»</a:t>
          </a:r>
          <a:endParaRPr lang="ru-RU" sz="1400" dirty="0"/>
        </a:p>
      </dgm:t>
    </dgm:pt>
    <dgm:pt modelId="{BC7DD579-62B7-44F6-B67D-2C6B0D27437E}" type="parTrans" cxnId="{68910F93-9DC8-4221-A980-7A52D90CE12E}">
      <dgm:prSet/>
      <dgm:spPr/>
      <dgm:t>
        <a:bodyPr/>
        <a:lstStyle/>
        <a:p>
          <a:endParaRPr lang="ru-RU" sz="1400"/>
        </a:p>
      </dgm:t>
    </dgm:pt>
    <dgm:pt modelId="{A826D21C-A824-4449-B0FF-1806F4F0F81D}" type="sibTrans" cxnId="{68910F93-9DC8-4221-A980-7A52D90CE12E}">
      <dgm:prSet/>
      <dgm:spPr/>
      <dgm:t>
        <a:bodyPr/>
        <a:lstStyle/>
        <a:p>
          <a:endParaRPr lang="ru-RU" sz="1400"/>
        </a:p>
      </dgm:t>
    </dgm:pt>
    <dgm:pt modelId="{E8E17AB3-D44B-482D-B570-FD87934A18C5}">
      <dgm:prSet custT="1"/>
      <dgm:spPr/>
      <dgm:t>
        <a:bodyPr/>
        <a:lstStyle/>
        <a:p>
          <a:pPr rtl="0"/>
          <a:r>
            <a:rPr lang="ru-RU" sz="1400" dirty="0" smtClean="0">
              <a:hlinkClick xmlns:r="http://schemas.openxmlformats.org/officeDocument/2006/relationships" r:id="rId4"/>
            </a:rPr>
            <a:t>ГОСТ 33128-2014</a:t>
          </a:r>
          <a:r>
            <a:rPr lang="ru-RU" sz="1400" dirty="0" smtClean="0"/>
            <a:t> «Дороги автомобильные общего пользования. Ограждения дорожные. Технические требования»</a:t>
          </a:r>
          <a:endParaRPr lang="ru-RU" sz="1400" dirty="0"/>
        </a:p>
      </dgm:t>
    </dgm:pt>
    <dgm:pt modelId="{C56FFBB9-8DA7-4A2D-9D05-666A6D798D8E}" type="parTrans" cxnId="{CB17AF17-3AB4-4C42-8C26-3A80748596D5}">
      <dgm:prSet/>
      <dgm:spPr/>
      <dgm:t>
        <a:bodyPr/>
        <a:lstStyle/>
        <a:p>
          <a:endParaRPr lang="ru-RU" sz="1400"/>
        </a:p>
      </dgm:t>
    </dgm:pt>
    <dgm:pt modelId="{FA031F24-7FD7-4FC2-A0B3-E1138E44C3E5}" type="sibTrans" cxnId="{CB17AF17-3AB4-4C42-8C26-3A80748596D5}">
      <dgm:prSet/>
      <dgm:spPr/>
      <dgm:t>
        <a:bodyPr/>
        <a:lstStyle/>
        <a:p>
          <a:endParaRPr lang="ru-RU" sz="1400"/>
        </a:p>
      </dgm:t>
    </dgm:pt>
    <dgm:pt modelId="{5356002C-2446-4996-AF5D-71A835EDD6A0}" type="pres">
      <dgm:prSet presAssocID="{EA3EE76B-63F8-4CB7-BB74-AA0DB8AE0E8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AA8F86-C21D-4C3D-B0F4-1ABE810822BA}" type="pres">
      <dgm:prSet presAssocID="{CEE411FD-D25D-4784-A120-265A2555CA4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658CA-F810-4EF7-9CF2-B79EC33F9838}" type="pres">
      <dgm:prSet presAssocID="{6C9C845C-E3E7-483F-8785-F37603FA71C4}" presName="spacer" presStyleCnt="0"/>
      <dgm:spPr/>
    </dgm:pt>
    <dgm:pt modelId="{4FC3457D-9E97-4EF3-A28F-C5AC9C6DCF0E}" type="pres">
      <dgm:prSet presAssocID="{302C6503-0457-42CC-810C-85A55122E6A9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E33B7-221C-4A45-B39E-16FA7E3071B9}" type="pres">
      <dgm:prSet presAssocID="{D3F10746-4476-42BE-9C47-F55EEB725197}" presName="spacer" presStyleCnt="0"/>
      <dgm:spPr/>
    </dgm:pt>
    <dgm:pt modelId="{C5F81F61-2147-4AC6-9154-4D96322A6458}" type="pres">
      <dgm:prSet presAssocID="{D0B385A9-33EF-434F-9DDB-643B7BD7A989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5406B-00F0-4022-9737-1517EC76E200}" type="pres">
      <dgm:prSet presAssocID="{95775CAF-B2FE-43EA-8944-99B68327D743}" presName="spacer" presStyleCnt="0"/>
      <dgm:spPr/>
    </dgm:pt>
    <dgm:pt modelId="{D39B6011-4DEA-4150-8482-0FEC5420F9EA}" type="pres">
      <dgm:prSet presAssocID="{02BDF05C-2BDA-4055-AF86-541984B7ECE6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E546F3-3D56-470E-85D1-C68B0E16321A}" type="pres">
      <dgm:prSet presAssocID="{2ABA0CE5-8311-4979-B4C4-41E6CB7BCF7F}" presName="spacer" presStyleCnt="0"/>
      <dgm:spPr/>
    </dgm:pt>
    <dgm:pt modelId="{37267058-D62E-46E2-A8CD-D42CC4778274}" type="pres">
      <dgm:prSet presAssocID="{7B34D22A-3642-43D5-A57C-E326CB315B5B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E9AB1-2F97-458B-B7AD-F64C2D60E793}" type="pres">
      <dgm:prSet presAssocID="{170D30B4-FDFE-4AB2-BA0B-13DD8240FF72}" presName="spacer" presStyleCnt="0"/>
      <dgm:spPr/>
    </dgm:pt>
    <dgm:pt modelId="{18BDB8ED-4644-4FF0-9A72-A6993D18ABBC}" type="pres">
      <dgm:prSet presAssocID="{2298016B-E3B0-4C7C-9BA0-43C992ED4929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EF2C2-DF67-4753-95C5-909077E1B6D1}" type="pres">
      <dgm:prSet presAssocID="{FB0FC7A4-C55B-4CBC-AF4A-814F43D6C2A2}" presName="spacer" presStyleCnt="0"/>
      <dgm:spPr/>
    </dgm:pt>
    <dgm:pt modelId="{679EDF14-11CE-41D1-BDCB-D70F81AF898C}" type="pres">
      <dgm:prSet presAssocID="{167440AF-8B8C-4A3C-AAE1-C762C15B1473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959E1-FC40-42E4-831E-3EB96B70C680}" type="pres">
      <dgm:prSet presAssocID="{A826D21C-A824-4449-B0FF-1806F4F0F81D}" presName="spacer" presStyleCnt="0"/>
      <dgm:spPr/>
    </dgm:pt>
    <dgm:pt modelId="{9EE734E3-DF80-40C2-8165-F1372F39D5CA}" type="pres">
      <dgm:prSet presAssocID="{E8E17AB3-D44B-482D-B570-FD87934A18C5}" presName="parentText" presStyleLbl="node1" presStyleIdx="7" presStyleCnt="8" custLinFactNeighborY="-8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F6F4BE-613C-45A3-B859-FCF5BFF5963E}" srcId="{EA3EE76B-63F8-4CB7-BB74-AA0DB8AE0E85}" destId="{2298016B-E3B0-4C7C-9BA0-43C992ED4929}" srcOrd="5" destOrd="0" parTransId="{FC376952-DAE5-4179-A9C2-AF3D7DFE4852}" sibTransId="{FB0FC7A4-C55B-4CBC-AF4A-814F43D6C2A2}"/>
    <dgm:cxn modelId="{84AD9E7F-131B-4791-8481-73836EBE1CDD}" srcId="{EA3EE76B-63F8-4CB7-BB74-AA0DB8AE0E85}" destId="{02BDF05C-2BDA-4055-AF86-541984B7ECE6}" srcOrd="3" destOrd="0" parTransId="{8580D55C-B785-4A9A-94D6-B040BD83DE34}" sibTransId="{2ABA0CE5-8311-4979-B4C4-41E6CB7BCF7F}"/>
    <dgm:cxn modelId="{04BAB3B2-965D-4C4E-A9D7-F70C07A9AAA2}" type="presOf" srcId="{EA3EE76B-63F8-4CB7-BB74-AA0DB8AE0E85}" destId="{5356002C-2446-4996-AF5D-71A835EDD6A0}" srcOrd="0" destOrd="0" presId="urn:microsoft.com/office/officeart/2005/8/layout/vList2"/>
    <dgm:cxn modelId="{9A3D68CE-2485-4B89-8D37-AB785B8D9EA9}" srcId="{EA3EE76B-63F8-4CB7-BB74-AA0DB8AE0E85}" destId="{7B34D22A-3642-43D5-A57C-E326CB315B5B}" srcOrd="4" destOrd="0" parTransId="{D54689AD-2357-4FB4-ABCB-E53BE75BE4E8}" sibTransId="{170D30B4-FDFE-4AB2-BA0B-13DD8240FF72}"/>
    <dgm:cxn modelId="{52896352-4417-42B5-BB6C-BD553F20F442}" srcId="{EA3EE76B-63F8-4CB7-BB74-AA0DB8AE0E85}" destId="{CEE411FD-D25D-4784-A120-265A2555CA4D}" srcOrd="0" destOrd="0" parTransId="{5E0BABFB-7903-46DE-B70B-8467BF065D4A}" sibTransId="{6C9C845C-E3E7-483F-8785-F37603FA71C4}"/>
    <dgm:cxn modelId="{53DEBD13-181D-486B-A14D-9B232D143C35}" type="presOf" srcId="{D0B385A9-33EF-434F-9DDB-643B7BD7A989}" destId="{C5F81F61-2147-4AC6-9154-4D96322A6458}" srcOrd="0" destOrd="0" presId="urn:microsoft.com/office/officeart/2005/8/layout/vList2"/>
    <dgm:cxn modelId="{59B75781-353E-471B-900D-4DDE1A45DD82}" type="presOf" srcId="{CEE411FD-D25D-4784-A120-265A2555CA4D}" destId="{61AA8F86-C21D-4C3D-B0F4-1ABE810822BA}" srcOrd="0" destOrd="0" presId="urn:microsoft.com/office/officeart/2005/8/layout/vList2"/>
    <dgm:cxn modelId="{68910F93-9DC8-4221-A980-7A52D90CE12E}" srcId="{EA3EE76B-63F8-4CB7-BB74-AA0DB8AE0E85}" destId="{167440AF-8B8C-4A3C-AAE1-C762C15B1473}" srcOrd="6" destOrd="0" parTransId="{BC7DD579-62B7-44F6-B67D-2C6B0D27437E}" sibTransId="{A826D21C-A824-4449-B0FF-1806F4F0F81D}"/>
    <dgm:cxn modelId="{755B86FE-2245-4EDC-9AF9-998ABCD6188F}" srcId="{EA3EE76B-63F8-4CB7-BB74-AA0DB8AE0E85}" destId="{302C6503-0457-42CC-810C-85A55122E6A9}" srcOrd="1" destOrd="0" parTransId="{F21AAA6A-D775-44F1-B018-6D33F1F85DBF}" sibTransId="{D3F10746-4476-42BE-9C47-F55EEB725197}"/>
    <dgm:cxn modelId="{CB17AF17-3AB4-4C42-8C26-3A80748596D5}" srcId="{EA3EE76B-63F8-4CB7-BB74-AA0DB8AE0E85}" destId="{E8E17AB3-D44B-482D-B570-FD87934A18C5}" srcOrd="7" destOrd="0" parTransId="{C56FFBB9-8DA7-4A2D-9D05-666A6D798D8E}" sibTransId="{FA031F24-7FD7-4FC2-A0B3-E1138E44C3E5}"/>
    <dgm:cxn modelId="{28EBE884-7610-47D4-9D37-21A72738503E}" type="presOf" srcId="{2298016B-E3B0-4C7C-9BA0-43C992ED4929}" destId="{18BDB8ED-4644-4FF0-9A72-A6993D18ABBC}" srcOrd="0" destOrd="0" presId="urn:microsoft.com/office/officeart/2005/8/layout/vList2"/>
    <dgm:cxn modelId="{E228ACF6-3E40-4461-9152-3C792B83626F}" type="presOf" srcId="{167440AF-8B8C-4A3C-AAE1-C762C15B1473}" destId="{679EDF14-11CE-41D1-BDCB-D70F81AF898C}" srcOrd="0" destOrd="0" presId="urn:microsoft.com/office/officeart/2005/8/layout/vList2"/>
    <dgm:cxn modelId="{A2FFF171-4ACD-488A-95B2-212878E5AAA0}" type="presOf" srcId="{302C6503-0457-42CC-810C-85A55122E6A9}" destId="{4FC3457D-9E97-4EF3-A28F-C5AC9C6DCF0E}" srcOrd="0" destOrd="0" presId="urn:microsoft.com/office/officeart/2005/8/layout/vList2"/>
    <dgm:cxn modelId="{31DF4EC4-6B46-4395-8E3A-0064EEA50B70}" type="presOf" srcId="{E8E17AB3-D44B-482D-B570-FD87934A18C5}" destId="{9EE734E3-DF80-40C2-8165-F1372F39D5CA}" srcOrd="0" destOrd="0" presId="urn:microsoft.com/office/officeart/2005/8/layout/vList2"/>
    <dgm:cxn modelId="{E8786AC3-BDFC-4F14-81A1-DAE71FBDBEE6}" srcId="{EA3EE76B-63F8-4CB7-BB74-AA0DB8AE0E85}" destId="{D0B385A9-33EF-434F-9DDB-643B7BD7A989}" srcOrd="2" destOrd="0" parTransId="{846FCB40-A254-46EC-B82B-5FC91E6CE9E8}" sibTransId="{95775CAF-B2FE-43EA-8944-99B68327D743}"/>
    <dgm:cxn modelId="{F6268972-3B2F-4CE5-8072-6D3F73F842DE}" type="presOf" srcId="{7B34D22A-3642-43D5-A57C-E326CB315B5B}" destId="{37267058-D62E-46E2-A8CD-D42CC4778274}" srcOrd="0" destOrd="0" presId="urn:microsoft.com/office/officeart/2005/8/layout/vList2"/>
    <dgm:cxn modelId="{5C37282C-641F-402A-AD8D-CC6D30125D8E}" type="presOf" srcId="{02BDF05C-2BDA-4055-AF86-541984B7ECE6}" destId="{D39B6011-4DEA-4150-8482-0FEC5420F9EA}" srcOrd="0" destOrd="0" presId="urn:microsoft.com/office/officeart/2005/8/layout/vList2"/>
    <dgm:cxn modelId="{FD42C529-654F-41FC-B56E-208970834D9B}" type="presParOf" srcId="{5356002C-2446-4996-AF5D-71A835EDD6A0}" destId="{61AA8F86-C21D-4C3D-B0F4-1ABE810822BA}" srcOrd="0" destOrd="0" presId="urn:microsoft.com/office/officeart/2005/8/layout/vList2"/>
    <dgm:cxn modelId="{0329CE8C-6315-4CFA-B9CB-4A59F93A05F2}" type="presParOf" srcId="{5356002C-2446-4996-AF5D-71A835EDD6A0}" destId="{318658CA-F810-4EF7-9CF2-B79EC33F9838}" srcOrd="1" destOrd="0" presId="urn:microsoft.com/office/officeart/2005/8/layout/vList2"/>
    <dgm:cxn modelId="{BCEE455A-3DAA-4123-AD6B-BE2CA7486E8B}" type="presParOf" srcId="{5356002C-2446-4996-AF5D-71A835EDD6A0}" destId="{4FC3457D-9E97-4EF3-A28F-C5AC9C6DCF0E}" srcOrd="2" destOrd="0" presId="urn:microsoft.com/office/officeart/2005/8/layout/vList2"/>
    <dgm:cxn modelId="{533494CD-C36C-46DE-9106-C2741381A681}" type="presParOf" srcId="{5356002C-2446-4996-AF5D-71A835EDD6A0}" destId="{A6FE33B7-221C-4A45-B39E-16FA7E3071B9}" srcOrd="3" destOrd="0" presId="urn:microsoft.com/office/officeart/2005/8/layout/vList2"/>
    <dgm:cxn modelId="{8BCBB2E4-DDD7-41CD-A810-9B8CF55C8C68}" type="presParOf" srcId="{5356002C-2446-4996-AF5D-71A835EDD6A0}" destId="{C5F81F61-2147-4AC6-9154-4D96322A6458}" srcOrd="4" destOrd="0" presId="urn:microsoft.com/office/officeart/2005/8/layout/vList2"/>
    <dgm:cxn modelId="{DF84F8D3-128F-412A-B8EE-36D2668F229E}" type="presParOf" srcId="{5356002C-2446-4996-AF5D-71A835EDD6A0}" destId="{F655406B-00F0-4022-9737-1517EC76E200}" srcOrd="5" destOrd="0" presId="urn:microsoft.com/office/officeart/2005/8/layout/vList2"/>
    <dgm:cxn modelId="{499F42F7-319D-448E-8C0D-09559E7C2060}" type="presParOf" srcId="{5356002C-2446-4996-AF5D-71A835EDD6A0}" destId="{D39B6011-4DEA-4150-8482-0FEC5420F9EA}" srcOrd="6" destOrd="0" presId="urn:microsoft.com/office/officeart/2005/8/layout/vList2"/>
    <dgm:cxn modelId="{1AA48A90-3C34-49F5-A628-D0218781B18A}" type="presParOf" srcId="{5356002C-2446-4996-AF5D-71A835EDD6A0}" destId="{FEE546F3-3D56-470E-85D1-C68B0E16321A}" srcOrd="7" destOrd="0" presId="urn:microsoft.com/office/officeart/2005/8/layout/vList2"/>
    <dgm:cxn modelId="{6547F2B2-A06A-4F00-BD1F-53F57F7D9025}" type="presParOf" srcId="{5356002C-2446-4996-AF5D-71A835EDD6A0}" destId="{37267058-D62E-46E2-A8CD-D42CC4778274}" srcOrd="8" destOrd="0" presId="urn:microsoft.com/office/officeart/2005/8/layout/vList2"/>
    <dgm:cxn modelId="{A2B6951F-E0A8-46B0-9A83-A34299C54C03}" type="presParOf" srcId="{5356002C-2446-4996-AF5D-71A835EDD6A0}" destId="{96AE9AB1-2F97-458B-B7AD-F64C2D60E793}" srcOrd="9" destOrd="0" presId="urn:microsoft.com/office/officeart/2005/8/layout/vList2"/>
    <dgm:cxn modelId="{72A0E710-43F7-4636-9678-1EF19E9527AB}" type="presParOf" srcId="{5356002C-2446-4996-AF5D-71A835EDD6A0}" destId="{18BDB8ED-4644-4FF0-9A72-A6993D18ABBC}" srcOrd="10" destOrd="0" presId="urn:microsoft.com/office/officeart/2005/8/layout/vList2"/>
    <dgm:cxn modelId="{C8A2805D-D38D-4D81-9CD1-9127EE0B540E}" type="presParOf" srcId="{5356002C-2446-4996-AF5D-71A835EDD6A0}" destId="{814EF2C2-DF67-4753-95C5-909077E1B6D1}" srcOrd="11" destOrd="0" presId="urn:microsoft.com/office/officeart/2005/8/layout/vList2"/>
    <dgm:cxn modelId="{ACF308EE-2516-4275-B14E-E29C24A30895}" type="presParOf" srcId="{5356002C-2446-4996-AF5D-71A835EDD6A0}" destId="{679EDF14-11CE-41D1-BDCB-D70F81AF898C}" srcOrd="12" destOrd="0" presId="urn:microsoft.com/office/officeart/2005/8/layout/vList2"/>
    <dgm:cxn modelId="{43DD1E8F-8E18-43DA-B23D-7F862A04406D}" type="presParOf" srcId="{5356002C-2446-4996-AF5D-71A835EDD6A0}" destId="{CC7959E1-FC40-42E4-831E-3EB96B70C680}" srcOrd="13" destOrd="0" presId="urn:microsoft.com/office/officeart/2005/8/layout/vList2"/>
    <dgm:cxn modelId="{5808BF87-721D-404E-86C9-5B147633E4AA}" type="presParOf" srcId="{5356002C-2446-4996-AF5D-71A835EDD6A0}" destId="{9EE734E3-DF80-40C2-8165-F1372F39D5CA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7ECC7FE-D03E-421D-8044-B436B553B1FF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7C86AE-A48E-458C-94F1-27558FFABC30}">
      <dgm:prSet custT="1"/>
      <dgm:spPr/>
      <dgm:t>
        <a:bodyPr/>
        <a:lstStyle/>
        <a:p>
          <a:pPr algn="ctr" rtl="0">
            <a:lnSpc>
              <a:spcPct val="90000"/>
            </a:lnSpc>
          </a:pPr>
          <a:r>
            <a:rPr lang="ru-RU" sz="1600" b="1" i="1" u="sng" dirty="0" smtClean="0">
              <a:latin typeface="Times New Roman" pitchFamily="18" charset="0"/>
              <a:cs typeface="Times New Roman" pitchFamily="18" charset="0"/>
            </a:rPr>
            <a:t>Долговременные:</a:t>
          </a:r>
        </a:p>
        <a:p>
          <a:pPr algn="just" rtl="0">
            <a:lnSpc>
              <a:spcPct val="100000"/>
            </a:lnSpc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работы, проводимые на проезжей части дорог в сроки, определенные проектными решениями, технологическими картами или другими документами и рассчитанные на срок свыше одних суток (строительство, капитальный ремонт и т.п.).</a:t>
          </a:r>
        </a:p>
        <a:p>
          <a:pPr algn="just" rtl="0">
            <a:lnSpc>
              <a:spcPct val="100000"/>
            </a:lnSpc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За основу расчета взята схема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Б.3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долговременных работ на полосе движения. Пропуск транспортных средств встречных направлений по одной полосе с помощью светофорного регулирования).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6ACAD9D-C4CA-4365-9042-5212EA7F27A1}" type="parTrans" cxnId="{94104C72-CA0F-47EA-A12A-C50378C4C781}">
      <dgm:prSet/>
      <dgm:spPr/>
      <dgm:t>
        <a:bodyPr/>
        <a:lstStyle/>
        <a:p>
          <a:endParaRPr lang="ru-RU"/>
        </a:p>
      </dgm:t>
    </dgm:pt>
    <dgm:pt modelId="{40439E37-5BAB-4A6B-A120-E6E723B041E9}" type="sibTrans" cxnId="{94104C72-CA0F-47EA-A12A-C50378C4C781}">
      <dgm:prSet/>
      <dgm:spPr/>
      <dgm:t>
        <a:bodyPr/>
        <a:lstStyle/>
        <a:p>
          <a:endParaRPr lang="ru-RU"/>
        </a:p>
      </dgm:t>
    </dgm:pt>
    <dgm:pt modelId="{D976A9FA-4B04-460D-A116-2BAC9967CD8F}">
      <dgm:prSet custT="1"/>
      <dgm:spPr/>
      <dgm:t>
        <a:bodyPr/>
        <a:lstStyle/>
        <a:p>
          <a:pPr algn="ctr" rtl="0"/>
          <a:r>
            <a:rPr lang="ru-RU" sz="1600" b="1" i="1" u="sng" dirty="0" smtClean="0">
              <a:latin typeface="Times New Roman" pitchFamily="18" charset="0"/>
              <a:cs typeface="Times New Roman" pitchFamily="18" charset="0"/>
            </a:rPr>
            <a:t>Кратковременные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:</a:t>
          </a:r>
        </a:p>
        <a:p>
          <a:pPr algn="just" rtl="0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работы на проезжей части дорог (стационарные, передвижные, подвижные), проводимые в течение суток. После их окончания проезжая часть и обочины освобождаются от автотранспорта, спецмашин и механизмов, инвентаря.</a:t>
          </a:r>
        </a:p>
        <a:p>
          <a:pPr algn="just" rtl="0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За основу расчета взята схема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Б.34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кратковременных работ длиной менее 30 м на полосе движения. Пропуск транспортных средств встречных направлений по одной полосе).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BD0E99CB-87F0-4521-9B19-2C9E24E892C7}" type="parTrans" cxnId="{78FEBEB9-CD14-436C-A68E-FA07BEC71DD4}">
      <dgm:prSet/>
      <dgm:spPr/>
      <dgm:t>
        <a:bodyPr/>
        <a:lstStyle/>
        <a:p>
          <a:endParaRPr lang="ru-RU"/>
        </a:p>
      </dgm:t>
    </dgm:pt>
    <dgm:pt modelId="{CF9EB613-5354-4FE3-93F6-B82DBBAAD96F}" type="sibTrans" cxnId="{78FEBEB9-CD14-436C-A68E-FA07BEC71DD4}">
      <dgm:prSet/>
      <dgm:spPr/>
      <dgm:t>
        <a:bodyPr/>
        <a:lstStyle/>
        <a:p>
          <a:endParaRPr lang="ru-RU"/>
        </a:p>
      </dgm:t>
    </dgm:pt>
    <dgm:pt modelId="{97EED0E6-2E91-465F-9C3F-47AD71E71579}">
      <dgm:prSet custT="1"/>
      <dgm:spPr/>
      <dgm:t>
        <a:bodyPr/>
        <a:lstStyle/>
        <a:p>
          <a:pPr rtl="0"/>
          <a:r>
            <a:rPr lang="ru-RU" sz="1800" b="1" u="none" dirty="0" smtClean="0">
              <a:latin typeface="Times New Roman" pitchFamily="18" charset="0"/>
              <a:cs typeface="Times New Roman" pitchFamily="18" charset="0"/>
            </a:rPr>
            <a:t>ОДМ </a:t>
          </a:r>
          <a:r>
            <a:rPr lang="ru-RU" sz="1800" b="1" u="none" dirty="0" smtClean="0">
              <a:latin typeface="Times New Roman" pitchFamily="18" charset="0"/>
              <a:cs typeface="Times New Roman" pitchFamily="18" charset="0"/>
            </a:rPr>
            <a:t>218.6.019-2016 </a:t>
          </a:r>
          <a:r>
            <a:rPr lang="ru-RU" sz="1800" b="1" u="none" dirty="0" smtClean="0">
              <a:latin typeface="Times New Roman" pitchFamily="18" charset="0"/>
              <a:cs typeface="Times New Roman" pitchFamily="18" charset="0"/>
            </a:rPr>
            <a:t>– Дорожные работы:</a:t>
          </a:r>
          <a:endParaRPr lang="ru-RU" sz="1800" b="1" u="none" dirty="0">
            <a:latin typeface="Times New Roman" pitchFamily="18" charset="0"/>
            <a:cs typeface="Times New Roman" pitchFamily="18" charset="0"/>
          </a:endParaRPr>
        </a:p>
      </dgm:t>
    </dgm:pt>
    <dgm:pt modelId="{7035D0A9-7AEF-4B72-B567-3E94C21A5EF3}" type="sibTrans" cxnId="{6908D7A6-180B-49DA-9506-ABE63C12B77B}">
      <dgm:prSet/>
      <dgm:spPr/>
      <dgm:t>
        <a:bodyPr/>
        <a:lstStyle/>
        <a:p>
          <a:endParaRPr lang="ru-RU"/>
        </a:p>
      </dgm:t>
    </dgm:pt>
    <dgm:pt modelId="{835126F8-6C2F-45F5-A31A-E1B84A72F895}" type="parTrans" cxnId="{6908D7A6-180B-49DA-9506-ABE63C12B77B}">
      <dgm:prSet/>
      <dgm:spPr/>
      <dgm:t>
        <a:bodyPr/>
        <a:lstStyle/>
        <a:p>
          <a:endParaRPr lang="ru-RU"/>
        </a:p>
      </dgm:t>
    </dgm:pt>
    <dgm:pt modelId="{6CB5041B-B424-405B-8C83-6B20B4B01A86}" type="pres">
      <dgm:prSet presAssocID="{D7ECC7FE-D03E-421D-8044-B436B553B1F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0715C9D-863D-4829-A7D1-80069B8D6D63}" type="pres">
      <dgm:prSet presAssocID="{97EED0E6-2E91-465F-9C3F-47AD71E71579}" presName="hierRoot1" presStyleCnt="0">
        <dgm:presLayoutVars>
          <dgm:hierBranch val="init"/>
        </dgm:presLayoutVars>
      </dgm:prSet>
      <dgm:spPr/>
    </dgm:pt>
    <dgm:pt modelId="{C26916CA-22AA-4F6F-A384-2E08B1F6BD9D}" type="pres">
      <dgm:prSet presAssocID="{97EED0E6-2E91-465F-9C3F-47AD71E71579}" presName="rootComposite1" presStyleCnt="0"/>
      <dgm:spPr/>
    </dgm:pt>
    <dgm:pt modelId="{5D52F432-A77B-4E23-B7FB-5219A98FB8CA}" type="pres">
      <dgm:prSet presAssocID="{97EED0E6-2E91-465F-9C3F-47AD71E71579}" presName="rootText1" presStyleLbl="node0" presStyleIdx="0" presStyleCnt="1" custScaleX="115912" custScaleY="39138" custLinFactNeighborX="-2873" custLinFactNeighborY="10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9A0DAC-B6E4-4F31-9C21-AF0501ADCB51}" type="pres">
      <dgm:prSet presAssocID="{97EED0E6-2E91-465F-9C3F-47AD71E7157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B5C84F8-F130-4F3B-8C6A-3D78E1D7B03E}" type="pres">
      <dgm:prSet presAssocID="{97EED0E6-2E91-465F-9C3F-47AD71E71579}" presName="hierChild2" presStyleCnt="0"/>
      <dgm:spPr/>
    </dgm:pt>
    <dgm:pt modelId="{6F913FC1-717A-4C7B-B2EC-1351A5583E58}" type="pres">
      <dgm:prSet presAssocID="{A6ACAD9D-C4CA-4365-9042-5212EA7F27A1}" presName="Name37" presStyleLbl="parChTrans1D2" presStyleIdx="0" presStyleCnt="2"/>
      <dgm:spPr/>
      <dgm:t>
        <a:bodyPr/>
        <a:lstStyle/>
        <a:p>
          <a:endParaRPr lang="ru-RU"/>
        </a:p>
      </dgm:t>
    </dgm:pt>
    <dgm:pt modelId="{5219706E-099D-4E8F-ABEA-816CF9C0F4C4}" type="pres">
      <dgm:prSet presAssocID="{427C86AE-A48E-458C-94F1-27558FFABC30}" presName="hierRoot2" presStyleCnt="0">
        <dgm:presLayoutVars>
          <dgm:hierBranch val="init"/>
        </dgm:presLayoutVars>
      </dgm:prSet>
      <dgm:spPr/>
    </dgm:pt>
    <dgm:pt modelId="{B08AEDDB-5219-492C-B0BD-BA6B53E723F3}" type="pres">
      <dgm:prSet presAssocID="{427C86AE-A48E-458C-94F1-27558FFABC30}" presName="rootComposite" presStyleCnt="0"/>
      <dgm:spPr/>
    </dgm:pt>
    <dgm:pt modelId="{ACA89DF0-5070-4EA8-8DE6-B435CBA6B868}" type="pres">
      <dgm:prSet presAssocID="{427C86AE-A48E-458C-94F1-27558FFABC30}" presName="rootText" presStyleLbl="node2" presStyleIdx="0" presStyleCnt="2" custScaleX="101961" custScaleY="173701" custLinFactNeighborX="36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A6616A-227D-4F03-B9EE-FA5BD4DB0C11}" type="pres">
      <dgm:prSet presAssocID="{427C86AE-A48E-458C-94F1-27558FFABC30}" presName="rootConnector" presStyleLbl="node2" presStyleIdx="0" presStyleCnt="2"/>
      <dgm:spPr/>
      <dgm:t>
        <a:bodyPr/>
        <a:lstStyle/>
        <a:p>
          <a:endParaRPr lang="ru-RU"/>
        </a:p>
      </dgm:t>
    </dgm:pt>
    <dgm:pt modelId="{3C46AE2B-EE65-4967-9E33-0FE72194D6FD}" type="pres">
      <dgm:prSet presAssocID="{427C86AE-A48E-458C-94F1-27558FFABC30}" presName="hierChild4" presStyleCnt="0"/>
      <dgm:spPr/>
    </dgm:pt>
    <dgm:pt modelId="{0C35E413-EDF9-4737-8C75-B7B60D284193}" type="pres">
      <dgm:prSet presAssocID="{427C86AE-A48E-458C-94F1-27558FFABC30}" presName="hierChild5" presStyleCnt="0"/>
      <dgm:spPr/>
    </dgm:pt>
    <dgm:pt modelId="{CF04662E-D033-4AAB-9BC8-3DA35543ADA4}" type="pres">
      <dgm:prSet presAssocID="{BD0E99CB-87F0-4521-9B19-2C9E24E892C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B03AB69-5922-4545-8EA6-A75BFF8A0D19}" type="pres">
      <dgm:prSet presAssocID="{D976A9FA-4B04-460D-A116-2BAC9967CD8F}" presName="hierRoot2" presStyleCnt="0">
        <dgm:presLayoutVars>
          <dgm:hierBranch val="init"/>
        </dgm:presLayoutVars>
      </dgm:prSet>
      <dgm:spPr/>
    </dgm:pt>
    <dgm:pt modelId="{FD0A4558-1F92-40A0-8C3E-16D51702B157}" type="pres">
      <dgm:prSet presAssocID="{D976A9FA-4B04-460D-A116-2BAC9967CD8F}" presName="rootComposite" presStyleCnt="0"/>
      <dgm:spPr/>
    </dgm:pt>
    <dgm:pt modelId="{7C45E4F0-0A23-46A5-A0D2-0699A5CC6DBE}" type="pres">
      <dgm:prSet presAssocID="{D976A9FA-4B04-460D-A116-2BAC9967CD8F}" presName="rootText" presStyleLbl="node2" presStyleIdx="1" presStyleCnt="2" custScaleX="103611" custScaleY="166419" custLinFactNeighborX="-42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4F049E-C7A0-4C51-98C5-09C960FE7D37}" type="pres">
      <dgm:prSet presAssocID="{D976A9FA-4B04-460D-A116-2BAC9967CD8F}" presName="rootConnector" presStyleLbl="node2" presStyleIdx="1" presStyleCnt="2"/>
      <dgm:spPr/>
      <dgm:t>
        <a:bodyPr/>
        <a:lstStyle/>
        <a:p>
          <a:endParaRPr lang="ru-RU"/>
        </a:p>
      </dgm:t>
    </dgm:pt>
    <dgm:pt modelId="{5628B1D5-CC36-4A43-98C4-AE9C620192B5}" type="pres">
      <dgm:prSet presAssocID="{D976A9FA-4B04-460D-A116-2BAC9967CD8F}" presName="hierChild4" presStyleCnt="0"/>
      <dgm:spPr/>
    </dgm:pt>
    <dgm:pt modelId="{BAFEA255-EA6C-4852-90B0-2A4A86843EA0}" type="pres">
      <dgm:prSet presAssocID="{D976A9FA-4B04-460D-A116-2BAC9967CD8F}" presName="hierChild5" presStyleCnt="0"/>
      <dgm:spPr/>
    </dgm:pt>
    <dgm:pt modelId="{3650D4F0-A081-4880-BAAF-5BB668815DB4}" type="pres">
      <dgm:prSet presAssocID="{97EED0E6-2E91-465F-9C3F-47AD71E71579}" presName="hierChild3" presStyleCnt="0"/>
      <dgm:spPr/>
    </dgm:pt>
  </dgm:ptLst>
  <dgm:cxnLst>
    <dgm:cxn modelId="{CF08394A-FFB3-4A2D-8ED8-7D9E26D3CBA0}" type="presOf" srcId="{97EED0E6-2E91-465F-9C3F-47AD71E71579}" destId="{5D52F432-A77B-4E23-B7FB-5219A98FB8CA}" srcOrd="0" destOrd="0" presId="urn:microsoft.com/office/officeart/2005/8/layout/orgChart1"/>
    <dgm:cxn modelId="{94104C72-CA0F-47EA-A12A-C50378C4C781}" srcId="{97EED0E6-2E91-465F-9C3F-47AD71E71579}" destId="{427C86AE-A48E-458C-94F1-27558FFABC30}" srcOrd="0" destOrd="0" parTransId="{A6ACAD9D-C4CA-4365-9042-5212EA7F27A1}" sibTransId="{40439E37-5BAB-4A6B-A120-E6E723B041E9}"/>
    <dgm:cxn modelId="{E53FEFC6-7232-4607-91D4-FA65811210F1}" type="presOf" srcId="{BD0E99CB-87F0-4521-9B19-2C9E24E892C7}" destId="{CF04662E-D033-4AAB-9BC8-3DA35543ADA4}" srcOrd="0" destOrd="0" presId="urn:microsoft.com/office/officeart/2005/8/layout/orgChart1"/>
    <dgm:cxn modelId="{78FEBEB9-CD14-436C-A68E-FA07BEC71DD4}" srcId="{97EED0E6-2E91-465F-9C3F-47AD71E71579}" destId="{D976A9FA-4B04-460D-A116-2BAC9967CD8F}" srcOrd="1" destOrd="0" parTransId="{BD0E99CB-87F0-4521-9B19-2C9E24E892C7}" sibTransId="{CF9EB613-5354-4FE3-93F6-B82DBBAAD96F}"/>
    <dgm:cxn modelId="{DF80178D-C621-427E-A518-90DCA3C8D440}" type="presOf" srcId="{427C86AE-A48E-458C-94F1-27558FFABC30}" destId="{6CA6616A-227D-4F03-B9EE-FA5BD4DB0C11}" srcOrd="1" destOrd="0" presId="urn:microsoft.com/office/officeart/2005/8/layout/orgChart1"/>
    <dgm:cxn modelId="{179613C9-7B2A-4C4D-BA9E-C9044A3B1240}" type="presOf" srcId="{D976A9FA-4B04-460D-A116-2BAC9967CD8F}" destId="{7C45E4F0-0A23-46A5-A0D2-0699A5CC6DBE}" srcOrd="0" destOrd="0" presId="urn:microsoft.com/office/officeart/2005/8/layout/orgChart1"/>
    <dgm:cxn modelId="{AD34EE2B-F527-4619-846F-626A9D8C1492}" type="presOf" srcId="{97EED0E6-2E91-465F-9C3F-47AD71E71579}" destId="{589A0DAC-B6E4-4F31-9C21-AF0501ADCB51}" srcOrd="1" destOrd="0" presId="urn:microsoft.com/office/officeart/2005/8/layout/orgChart1"/>
    <dgm:cxn modelId="{17A44D26-DC53-4645-91F0-3D702082FBEC}" type="presOf" srcId="{D7ECC7FE-D03E-421D-8044-B436B553B1FF}" destId="{6CB5041B-B424-405B-8C83-6B20B4B01A86}" srcOrd="0" destOrd="0" presId="urn:microsoft.com/office/officeart/2005/8/layout/orgChart1"/>
    <dgm:cxn modelId="{D3967C35-E9CA-47A3-9819-36EFE5AF2BFC}" type="presOf" srcId="{D976A9FA-4B04-460D-A116-2BAC9967CD8F}" destId="{DD4F049E-C7A0-4C51-98C5-09C960FE7D37}" srcOrd="1" destOrd="0" presId="urn:microsoft.com/office/officeart/2005/8/layout/orgChart1"/>
    <dgm:cxn modelId="{1A1E2BF8-7769-4E71-B852-6DBA469F28FB}" type="presOf" srcId="{A6ACAD9D-C4CA-4365-9042-5212EA7F27A1}" destId="{6F913FC1-717A-4C7B-B2EC-1351A5583E58}" srcOrd="0" destOrd="0" presId="urn:microsoft.com/office/officeart/2005/8/layout/orgChart1"/>
    <dgm:cxn modelId="{6A8E8615-0BEE-4348-884C-662F94E5A3FF}" type="presOf" srcId="{427C86AE-A48E-458C-94F1-27558FFABC30}" destId="{ACA89DF0-5070-4EA8-8DE6-B435CBA6B868}" srcOrd="0" destOrd="0" presId="urn:microsoft.com/office/officeart/2005/8/layout/orgChart1"/>
    <dgm:cxn modelId="{6908D7A6-180B-49DA-9506-ABE63C12B77B}" srcId="{D7ECC7FE-D03E-421D-8044-B436B553B1FF}" destId="{97EED0E6-2E91-465F-9C3F-47AD71E71579}" srcOrd="0" destOrd="0" parTransId="{835126F8-6C2F-45F5-A31A-E1B84A72F895}" sibTransId="{7035D0A9-7AEF-4B72-B567-3E94C21A5EF3}"/>
    <dgm:cxn modelId="{CDB6A945-45D3-43FE-A703-C9CE3DF3AE86}" type="presParOf" srcId="{6CB5041B-B424-405B-8C83-6B20B4B01A86}" destId="{70715C9D-863D-4829-A7D1-80069B8D6D63}" srcOrd="0" destOrd="0" presId="urn:microsoft.com/office/officeart/2005/8/layout/orgChart1"/>
    <dgm:cxn modelId="{8B76A249-1571-4683-B4A2-BFABCB279AF3}" type="presParOf" srcId="{70715C9D-863D-4829-A7D1-80069B8D6D63}" destId="{C26916CA-22AA-4F6F-A384-2E08B1F6BD9D}" srcOrd="0" destOrd="0" presId="urn:microsoft.com/office/officeart/2005/8/layout/orgChart1"/>
    <dgm:cxn modelId="{A2917118-440F-4D27-9E56-2D7B2F77F023}" type="presParOf" srcId="{C26916CA-22AA-4F6F-A384-2E08B1F6BD9D}" destId="{5D52F432-A77B-4E23-B7FB-5219A98FB8CA}" srcOrd="0" destOrd="0" presId="urn:microsoft.com/office/officeart/2005/8/layout/orgChart1"/>
    <dgm:cxn modelId="{2179DF1A-F66C-47CC-8A7C-2E307819B20A}" type="presParOf" srcId="{C26916CA-22AA-4F6F-A384-2E08B1F6BD9D}" destId="{589A0DAC-B6E4-4F31-9C21-AF0501ADCB51}" srcOrd="1" destOrd="0" presId="urn:microsoft.com/office/officeart/2005/8/layout/orgChart1"/>
    <dgm:cxn modelId="{1B639DF5-8B07-4C1E-9D25-99546EAC1F96}" type="presParOf" srcId="{70715C9D-863D-4829-A7D1-80069B8D6D63}" destId="{EB5C84F8-F130-4F3B-8C6A-3D78E1D7B03E}" srcOrd="1" destOrd="0" presId="urn:microsoft.com/office/officeart/2005/8/layout/orgChart1"/>
    <dgm:cxn modelId="{9F6A4D6B-69C1-4FF0-9800-6E539B3DE584}" type="presParOf" srcId="{EB5C84F8-F130-4F3B-8C6A-3D78E1D7B03E}" destId="{6F913FC1-717A-4C7B-B2EC-1351A5583E58}" srcOrd="0" destOrd="0" presId="urn:microsoft.com/office/officeart/2005/8/layout/orgChart1"/>
    <dgm:cxn modelId="{672DEE85-B1BD-40F7-AC10-0BD95E29EAF6}" type="presParOf" srcId="{EB5C84F8-F130-4F3B-8C6A-3D78E1D7B03E}" destId="{5219706E-099D-4E8F-ABEA-816CF9C0F4C4}" srcOrd="1" destOrd="0" presId="urn:microsoft.com/office/officeart/2005/8/layout/orgChart1"/>
    <dgm:cxn modelId="{9C593247-1E00-4C1A-B01C-FB23A40C6299}" type="presParOf" srcId="{5219706E-099D-4E8F-ABEA-816CF9C0F4C4}" destId="{B08AEDDB-5219-492C-B0BD-BA6B53E723F3}" srcOrd="0" destOrd="0" presId="urn:microsoft.com/office/officeart/2005/8/layout/orgChart1"/>
    <dgm:cxn modelId="{D697494F-A49A-48C6-BFE3-A79AE041347B}" type="presParOf" srcId="{B08AEDDB-5219-492C-B0BD-BA6B53E723F3}" destId="{ACA89DF0-5070-4EA8-8DE6-B435CBA6B868}" srcOrd="0" destOrd="0" presId="urn:microsoft.com/office/officeart/2005/8/layout/orgChart1"/>
    <dgm:cxn modelId="{C66DA469-F74B-40C6-816D-0061CDE346F4}" type="presParOf" srcId="{B08AEDDB-5219-492C-B0BD-BA6B53E723F3}" destId="{6CA6616A-227D-4F03-B9EE-FA5BD4DB0C11}" srcOrd="1" destOrd="0" presId="urn:microsoft.com/office/officeart/2005/8/layout/orgChart1"/>
    <dgm:cxn modelId="{203653B9-1CAF-4CAD-95CE-0F2D51495A01}" type="presParOf" srcId="{5219706E-099D-4E8F-ABEA-816CF9C0F4C4}" destId="{3C46AE2B-EE65-4967-9E33-0FE72194D6FD}" srcOrd="1" destOrd="0" presId="urn:microsoft.com/office/officeart/2005/8/layout/orgChart1"/>
    <dgm:cxn modelId="{544B8E4F-AAA2-4318-A4C1-8B00360A3645}" type="presParOf" srcId="{5219706E-099D-4E8F-ABEA-816CF9C0F4C4}" destId="{0C35E413-EDF9-4737-8C75-B7B60D284193}" srcOrd="2" destOrd="0" presId="urn:microsoft.com/office/officeart/2005/8/layout/orgChart1"/>
    <dgm:cxn modelId="{39950809-3489-4331-B35F-DE3A8723824F}" type="presParOf" srcId="{EB5C84F8-F130-4F3B-8C6A-3D78E1D7B03E}" destId="{CF04662E-D033-4AAB-9BC8-3DA35543ADA4}" srcOrd="2" destOrd="0" presId="urn:microsoft.com/office/officeart/2005/8/layout/orgChart1"/>
    <dgm:cxn modelId="{607AF576-53CD-45FA-849E-AEC324593049}" type="presParOf" srcId="{EB5C84F8-F130-4F3B-8C6A-3D78E1D7B03E}" destId="{9B03AB69-5922-4545-8EA6-A75BFF8A0D19}" srcOrd="3" destOrd="0" presId="urn:microsoft.com/office/officeart/2005/8/layout/orgChart1"/>
    <dgm:cxn modelId="{C317BFBE-3F22-487C-A066-CA48DFA1E4E0}" type="presParOf" srcId="{9B03AB69-5922-4545-8EA6-A75BFF8A0D19}" destId="{FD0A4558-1F92-40A0-8C3E-16D51702B157}" srcOrd="0" destOrd="0" presId="urn:microsoft.com/office/officeart/2005/8/layout/orgChart1"/>
    <dgm:cxn modelId="{27BDF5C5-C385-42C5-9064-5CF0E1EF2E89}" type="presParOf" srcId="{FD0A4558-1F92-40A0-8C3E-16D51702B157}" destId="{7C45E4F0-0A23-46A5-A0D2-0699A5CC6DBE}" srcOrd="0" destOrd="0" presId="urn:microsoft.com/office/officeart/2005/8/layout/orgChart1"/>
    <dgm:cxn modelId="{25ACEF67-19C2-4310-AE97-F80734BB5645}" type="presParOf" srcId="{FD0A4558-1F92-40A0-8C3E-16D51702B157}" destId="{DD4F049E-C7A0-4C51-98C5-09C960FE7D37}" srcOrd="1" destOrd="0" presId="urn:microsoft.com/office/officeart/2005/8/layout/orgChart1"/>
    <dgm:cxn modelId="{A8F50AC9-52DE-44DB-AF65-F750852B24DD}" type="presParOf" srcId="{9B03AB69-5922-4545-8EA6-A75BFF8A0D19}" destId="{5628B1D5-CC36-4A43-98C4-AE9C620192B5}" srcOrd="1" destOrd="0" presId="urn:microsoft.com/office/officeart/2005/8/layout/orgChart1"/>
    <dgm:cxn modelId="{44022C53-149F-4CFB-9446-D7E64311D823}" type="presParOf" srcId="{9B03AB69-5922-4545-8EA6-A75BFF8A0D19}" destId="{BAFEA255-EA6C-4852-90B0-2A4A86843EA0}" srcOrd="2" destOrd="0" presId="urn:microsoft.com/office/officeart/2005/8/layout/orgChart1"/>
    <dgm:cxn modelId="{4C660862-7732-4DC6-A4A8-061E11825C2A}" type="presParOf" srcId="{70715C9D-863D-4829-A7D1-80069B8D6D63}" destId="{3650D4F0-A081-4880-BAAF-5BB668815D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FB0F0C-C452-4544-8ADB-82DCF7A1ED43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FC8C87D-CAB7-481E-A596-F82019BBAEE0}">
      <dgm:prSet custT="1"/>
      <dgm:spPr/>
      <dgm:t>
        <a:bodyPr/>
        <a:lstStyle/>
        <a:p>
          <a:pPr algn="ctr" rtl="0">
            <a:lnSpc>
              <a:spcPct val="100000"/>
            </a:lnSpc>
          </a:pPr>
          <a:r>
            <a:rPr lang="ru-RU" sz="2000" b="1" u="none" dirty="0" smtClean="0">
              <a:latin typeface="Times New Roman" pitchFamily="18" charset="0"/>
              <a:cs typeface="Times New Roman" pitchFamily="18" charset="0"/>
            </a:rPr>
            <a:t>Схема организации дорожного движения </a:t>
          </a:r>
          <a:r>
            <a:rPr lang="ru-RU" sz="2000" b="1" i="1" u="none" dirty="0" smtClean="0">
              <a:latin typeface="Times New Roman" pitchFamily="18" charset="0"/>
              <a:cs typeface="Times New Roman" pitchFamily="18" charset="0"/>
            </a:rPr>
            <a:t>(дорога, мост)</a:t>
          </a:r>
          <a:r>
            <a:rPr lang="ru-RU" sz="2000" b="1" u="none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u="none" dirty="0">
            <a:latin typeface="Times New Roman" pitchFamily="18" charset="0"/>
            <a:cs typeface="Times New Roman" pitchFamily="18" charset="0"/>
          </a:endParaRPr>
        </a:p>
      </dgm:t>
    </dgm:pt>
    <dgm:pt modelId="{DFCD77CE-B726-4A22-8F5E-EB9B3949D5FD}" type="parTrans" cxnId="{BC05A4C7-07D5-4B69-992B-0D3FEE3370A7}">
      <dgm:prSet/>
      <dgm:spPr/>
      <dgm:t>
        <a:bodyPr/>
        <a:lstStyle/>
        <a:p>
          <a:endParaRPr lang="ru-RU"/>
        </a:p>
      </dgm:t>
    </dgm:pt>
    <dgm:pt modelId="{71BEF4BE-8753-439A-A064-6913187D4A77}" type="sibTrans" cxnId="{BC05A4C7-07D5-4B69-992B-0D3FEE3370A7}">
      <dgm:prSet/>
      <dgm:spPr/>
      <dgm:t>
        <a:bodyPr/>
        <a:lstStyle/>
        <a:p>
          <a:endParaRPr lang="ru-RU"/>
        </a:p>
      </dgm:t>
    </dgm:pt>
    <dgm:pt modelId="{B7C48979-2E68-4044-B90B-FEA2DC626E8D}" type="pres">
      <dgm:prSet presAssocID="{08FB0F0C-C452-4544-8ADB-82DCF7A1ED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48ABAE-1EDA-4E5A-8478-BB11940CE68D}" type="pres">
      <dgm:prSet presAssocID="{CFC8C87D-CAB7-481E-A596-F82019BBAE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F6546C-26D2-4F10-BBFF-EFFD48B1305E}" type="presOf" srcId="{CFC8C87D-CAB7-481E-A596-F82019BBAEE0}" destId="{0C48ABAE-1EDA-4E5A-8478-BB11940CE68D}" srcOrd="0" destOrd="0" presId="urn:microsoft.com/office/officeart/2005/8/layout/vList2"/>
    <dgm:cxn modelId="{BC05A4C7-07D5-4B69-992B-0D3FEE3370A7}" srcId="{08FB0F0C-C452-4544-8ADB-82DCF7A1ED43}" destId="{CFC8C87D-CAB7-481E-A596-F82019BBAEE0}" srcOrd="0" destOrd="0" parTransId="{DFCD77CE-B726-4A22-8F5E-EB9B3949D5FD}" sibTransId="{71BEF4BE-8753-439A-A064-6913187D4A77}"/>
    <dgm:cxn modelId="{75C6005E-9FF0-425A-8614-7E54C353463C}" type="presOf" srcId="{08FB0F0C-C452-4544-8ADB-82DCF7A1ED43}" destId="{B7C48979-2E68-4044-B90B-FEA2DC626E8D}" srcOrd="0" destOrd="0" presId="urn:microsoft.com/office/officeart/2005/8/layout/vList2"/>
    <dgm:cxn modelId="{7D4D9386-3C5E-4A59-9064-AA0D4F40B130}" type="presParOf" srcId="{B7C48979-2E68-4044-B90B-FEA2DC626E8D}" destId="{0C48ABAE-1EDA-4E5A-8478-BB11940CE6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896A49-4880-4353-A521-3AAB5F27F14E}">
      <dsp:nvSpPr>
        <dsp:cNvPr id="0" name=""/>
        <dsp:cNvSpPr/>
      </dsp:nvSpPr>
      <dsp:spPr>
        <a:xfrm>
          <a:off x="0" y="9154"/>
          <a:ext cx="8363272" cy="148472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1" kern="1200" dirty="0" smtClean="0"/>
            <a:t>«Специализированные организации для обеспечения Безопасности движения в местах производства дорожно-мостовых работ»</a:t>
          </a:r>
          <a:endParaRPr lang="ru-RU" sz="2700" b="1" i="1" kern="1200" dirty="0"/>
        </a:p>
      </dsp:txBody>
      <dsp:txXfrm>
        <a:off x="0" y="9154"/>
        <a:ext cx="8363272" cy="148472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C9AE52-EAF4-4052-ADA1-11A7D48C3D3A}">
      <dsp:nvSpPr>
        <dsp:cNvPr id="0" name=""/>
        <dsp:cNvSpPr/>
      </dsp:nvSpPr>
      <dsp:spPr>
        <a:xfrm>
          <a:off x="0" y="140699"/>
          <a:ext cx="8424936" cy="9476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Схема Б.3 ОДМ 218.6.019–2016. (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долговременных работ на полосе движения. Пропуск транспортных средств встречных направлений по одной полосе с помощью светофорного регулирования)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0699"/>
        <a:ext cx="8424936" cy="94769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5FFB1A-5127-4FCA-85AE-54A001B7D81E}">
      <dsp:nvSpPr>
        <dsp:cNvPr id="0" name=""/>
        <dsp:cNvSpPr/>
      </dsp:nvSpPr>
      <dsp:spPr>
        <a:xfrm>
          <a:off x="0" y="29950"/>
          <a:ext cx="6696744" cy="4633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Вариант 1 - Расчет стоимости затрат собственных сил подрядчика и аренды технических средств организации дорожного движения (с использованием </a:t>
          </a:r>
          <a:r>
            <a:rPr lang="ru-RU" sz="1200" b="1" u="sng" kern="1200" dirty="0" smtClean="0">
              <a:latin typeface="Times New Roman" pitchFamily="18" charset="0"/>
              <a:cs typeface="Times New Roman" pitchFamily="18" charset="0"/>
            </a:rPr>
            <a:t>ВОДОНАЛИВНЫХ БЛОКОВ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9950"/>
        <a:ext cx="6696744" cy="463319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CD216A-EEBA-432B-BC5F-34717F0497EA}">
      <dsp:nvSpPr>
        <dsp:cNvPr id="0" name=""/>
        <dsp:cNvSpPr/>
      </dsp:nvSpPr>
      <dsp:spPr>
        <a:xfrm>
          <a:off x="0" y="29950"/>
          <a:ext cx="6768752" cy="4633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Вариант 2 - Расчет стоимости затрат собственных сил подрядчика и аренды технических средств организации дорожного движения (с использованием </a:t>
          </a:r>
          <a:r>
            <a:rPr lang="ru-RU" sz="1200" b="1" u="sng" kern="1200" dirty="0" smtClean="0">
              <a:latin typeface="Times New Roman" pitchFamily="18" charset="0"/>
              <a:cs typeface="Times New Roman" pitchFamily="18" charset="0"/>
            </a:rPr>
            <a:t>ЖЕЛЕЗОБЕТОННЫХ БЛОКОВ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9950"/>
        <a:ext cx="6768752" cy="463319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E9092B-EB5C-4472-A852-9357ADA3C61C}">
      <dsp:nvSpPr>
        <dsp:cNvPr id="0" name=""/>
        <dsp:cNvSpPr/>
      </dsp:nvSpPr>
      <dsp:spPr>
        <a:xfrm>
          <a:off x="0" y="8667"/>
          <a:ext cx="5184575" cy="48671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Схема организации дорожного движения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667"/>
        <a:ext cx="5184575" cy="486719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D8117-D195-4998-846B-AF25F08B9755}">
      <dsp:nvSpPr>
        <dsp:cNvPr id="0" name=""/>
        <dsp:cNvSpPr/>
      </dsp:nvSpPr>
      <dsp:spPr>
        <a:xfrm>
          <a:off x="0" y="7907"/>
          <a:ext cx="8424936" cy="10108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Схема Б.34 ОДМ 218.6.019–2016 (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кратковременных работ длиной менее 30 м на полосе движения. Пропуск транспортных средств встречных направлений по одной полосе)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907"/>
        <a:ext cx="8424936" cy="101088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206635-FA38-4D77-8CB9-6496C8D52D0C}">
      <dsp:nvSpPr>
        <dsp:cNvPr id="0" name=""/>
        <dsp:cNvSpPr/>
      </dsp:nvSpPr>
      <dsp:spPr>
        <a:xfrm>
          <a:off x="0" y="188"/>
          <a:ext cx="6408712" cy="5228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Вариант 3 - Расчет стоимости затрат собственных сил подрядчика и аренды технических средств организации дорожного движения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8"/>
        <a:ext cx="6408712" cy="522843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82E3EB-B780-46DD-8297-360D122CDFE0}">
      <dsp:nvSpPr>
        <dsp:cNvPr id="0" name=""/>
        <dsp:cNvSpPr/>
      </dsp:nvSpPr>
      <dsp:spPr>
        <a:xfrm>
          <a:off x="0" y="4359"/>
          <a:ext cx="5076056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latin typeface="Times New Roman" pitchFamily="18" charset="0"/>
              <a:cs typeface="Times New Roman" pitchFamily="18" charset="0"/>
            </a:rPr>
            <a:t>Диаграммы затрат собственных сил подрядчика и аренды ТСОДД</a:t>
          </a:r>
          <a:endParaRPr lang="ru-RU" sz="1800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359"/>
        <a:ext cx="5076056" cy="71136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9D66AE-DE2E-4316-AC85-CD2FE4E1947C}">
      <dsp:nvSpPr>
        <dsp:cNvPr id="0" name=""/>
        <dsp:cNvSpPr/>
      </dsp:nvSpPr>
      <dsp:spPr>
        <a:xfrm>
          <a:off x="0" y="309"/>
          <a:ext cx="6480720" cy="64745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Преимущества и недостатки аренды «Технических средств организации дорожного движения»</a:t>
          </a:r>
          <a:endParaRPr lang="ru-RU" sz="1800" b="1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0" y="309"/>
        <a:ext cx="6480720" cy="647453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545311-04AF-4BB7-8F9F-4231DE0F6FEE}">
      <dsp:nvSpPr>
        <dsp:cNvPr id="0" name=""/>
        <dsp:cNvSpPr/>
      </dsp:nvSpPr>
      <dsp:spPr>
        <a:xfrm>
          <a:off x="672336" y="0"/>
          <a:ext cx="7619814" cy="273630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3C1398-B97A-46B6-940E-92D93CFC6671}">
      <dsp:nvSpPr>
        <dsp:cNvPr id="0" name=""/>
        <dsp:cNvSpPr/>
      </dsp:nvSpPr>
      <dsp:spPr>
        <a:xfrm>
          <a:off x="2459" y="820891"/>
          <a:ext cx="1920031" cy="1094521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Преимущества для подрядчиков:</a:t>
          </a:r>
          <a:endParaRPr lang="ru-RU" sz="1800" kern="12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59" y="820891"/>
        <a:ext cx="1920031" cy="1094521"/>
      </dsp:txXfrm>
    </dsp:sp>
    <dsp:sp modelId="{18E8E0ED-BE9B-4D28-9365-C921BC0CEB32}">
      <dsp:nvSpPr>
        <dsp:cNvPr id="0" name=""/>
        <dsp:cNvSpPr/>
      </dsp:nvSpPr>
      <dsp:spPr>
        <a:xfrm>
          <a:off x="2167613" y="504054"/>
          <a:ext cx="2156677" cy="17281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Согласованием схем организации дорожного движения при производстве работ занимается «специализированная организация»;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67613" y="504054"/>
        <a:ext cx="2156677" cy="1728194"/>
      </dsp:txXfrm>
    </dsp:sp>
    <dsp:sp modelId="{874C85DB-9E47-46F6-836B-F977DADF888E}">
      <dsp:nvSpPr>
        <dsp:cNvPr id="0" name=""/>
        <dsp:cNvSpPr/>
      </dsp:nvSpPr>
      <dsp:spPr>
        <a:xfrm>
          <a:off x="4569413" y="504054"/>
          <a:ext cx="2132096" cy="17281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Вся ответственность по обустройству места производства работ ложится на «специализированную организацию»;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69413" y="504054"/>
        <a:ext cx="2132096" cy="1728194"/>
      </dsp:txXfrm>
    </dsp:sp>
    <dsp:sp modelId="{AA2FE50F-81D3-4E0F-8053-D9DBE92ED0A9}">
      <dsp:nvSpPr>
        <dsp:cNvPr id="0" name=""/>
        <dsp:cNvSpPr/>
      </dsp:nvSpPr>
      <dsp:spPr>
        <a:xfrm>
          <a:off x="6946633" y="504054"/>
          <a:ext cx="2015395" cy="17281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0" kern="1200" baseline="0" dirty="0" smtClean="0">
              <a:latin typeface="Times New Roman" pitchFamily="18" charset="0"/>
              <a:cs typeface="Times New Roman" pitchFamily="18" charset="0"/>
            </a:rPr>
            <a:t>Ответственность за сохранность и восстановление ТСОДД (при порче имущества в результате ДТП, и т.п.) ложится на «специализированную</a:t>
          </a:r>
          <a:r>
            <a:rPr lang="ru-RU" sz="1400" i="0" kern="1200" dirty="0" smtClean="0">
              <a:latin typeface="Times New Roman" pitchFamily="18" charset="0"/>
              <a:cs typeface="Times New Roman" pitchFamily="18" charset="0"/>
            </a:rPr>
            <a:t> организацию».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46633" y="504054"/>
        <a:ext cx="2015395" cy="1728194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CD53FD-906F-41DC-A80B-C617C542BAAA}">
      <dsp:nvSpPr>
        <dsp:cNvPr id="0" name=""/>
        <dsp:cNvSpPr/>
      </dsp:nvSpPr>
      <dsp:spPr>
        <a:xfrm>
          <a:off x="658873" y="0"/>
          <a:ext cx="7467229" cy="216024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270BA-3873-45AC-A8E0-FD88DB59C066}">
      <dsp:nvSpPr>
        <dsp:cNvPr id="0" name=""/>
        <dsp:cNvSpPr/>
      </dsp:nvSpPr>
      <dsp:spPr>
        <a:xfrm>
          <a:off x="226868" y="648071"/>
          <a:ext cx="2531146" cy="864096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Вопросы требующие проработки:</a:t>
          </a:r>
          <a:endParaRPr lang="ru-RU" sz="18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6868" y="648071"/>
        <a:ext cx="2531146" cy="864096"/>
      </dsp:txXfrm>
    </dsp:sp>
    <dsp:sp modelId="{5FF9E963-25F2-4CED-A4B3-8FF034533516}">
      <dsp:nvSpPr>
        <dsp:cNvPr id="0" name=""/>
        <dsp:cNvSpPr/>
      </dsp:nvSpPr>
      <dsp:spPr>
        <a:xfrm>
          <a:off x="3126914" y="216023"/>
          <a:ext cx="2531146" cy="17281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Процент износа ТСОДД (приход в негодность за сезон в результате ДТП, хищения, и т.д.);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26914" y="216023"/>
        <a:ext cx="2531146" cy="1728192"/>
      </dsp:txXfrm>
    </dsp:sp>
    <dsp:sp modelId="{7128C734-A38E-4380-A59F-693E64CAE6E3}">
      <dsp:nvSpPr>
        <dsp:cNvPr id="0" name=""/>
        <dsp:cNvSpPr/>
      </dsp:nvSpPr>
      <dsp:spPr>
        <a:xfrm>
          <a:off x="6026961" y="216023"/>
          <a:ext cx="2531146" cy="17281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Определение цикличности и необходимого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количества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ТСОДД при кратковременных работах.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26961" y="216023"/>
        <a:ext cx="2531146" cy="17281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F193C0-AC04-4331-86E3-85FCA3661C9D}">
      <dsp:nvSpPr>
        <dsp:cNvPr id="0" name=""/>
        <dsp:cNvSpPr/>
      </dsp:nvSpPr>
      <dsp:spPr>
        <a:xfrm>
          <a:off x="0" y="159"/>
          <a:ext cx="6408712" cy="43172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/>
            <a:t>Директор ООО «БРИЗ-Запад» </a:t>
          </a:r>
          <a:r>
            <a:rPr lang="ru-RU" sz="1800" b="1" i="1" kern="1200" baseline="0" dirty="0" err="1" smtClean="0"/>
            <a:t>Салий</a:t>
          </a:r>
          <a:r>
            <a:rPr lang="ru-RU" sz="1800" b="1" i="1" kern="1200" baseline="0" dirty="0" smtClean="0"/>
            <a:t> Андрей</a:t>
          </a:r>
          <a:r>
            <a:rPr lang="ru-RU" sz="1800" b="1" i="1" kern="1200" dirty="0" smtClean="0"/>
            <a:t> Александрович</a:t>
          </a:r>
          <a:endParaRPr lang="ru-RU" sz="1800" b="1" i="1" kern="1200" dirty="0"/>
        </a:p>
      </dsp:txBody>
      <dsp:txXfrm>
        <a:off x="0" y="159"/>
        <a:ext cx="6408712" cy="431729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207FCE-1434-46AE-B651-4F6FE9BD6359}">
      <dsp:nvSpPr>
        <dsp:cNvPr id="0" name=""/>
        <dsp:cNvSpPr/>
      </dsp:nvSpPr>
      <dsp:spPr>
        <a:xfrm>
          <a:off x="0" y="0"/>
          <a:ext cx="7067128" cy="112319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1" kern="1200" dirty="0" smtClean="0">
              <a:latin typeface="Times New Roman" pitchFamily="18" charset="0"/>
              <a:cs typeface="Times New Roman" pitchFamily="18" charset="0"/>
            </a:rPr>
            <a:t>Спасибо за внимание.</a:t>
          </a:r>
          <a:endParaRPr lang="ru-RU" sz="48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7067128" cy="1123199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8EB9BF-F447-47C6-9AF5-4E5BF5062EBF}">
      <dsp:nvSpPr>
        <dsp:cNvPr id="0" name=""/>
        <dsp:cNvSpPr/>
      </dsp:nvSpPr>
      <dsp:spPr>
        <a:xfrm>
          <a:off x="0" y="5424"/>
          <a:ext cx="6408712" cy="4211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latin typeface="Times New Roman" pitchFamily="18" charset="0"/>
              <a:cs typeface="Times New Roman" pitchFamily="18" charset="0"/>
            </a:rPr>
            <a:t>Директор ООО «БРИЗ-Запад» </a:t>
          </a:r>
          <a:r>
            <a:rPr lang="ru-RU" sz="1800" b="1" i="1" kern="1200" baseline="0" dirty="0" err="1" smtClean="0">
              <a:latin typeface="Times New Roman" pitchFamily="18" charset="0"/>
              <a:cs typeface="Times New Roman" pitchFamily="18" charset="0"/>
            </a:rPr>
            <a:t>Салий</a:t>
          </a:r>
          <a:r>
            <a:rPr lang="ru-RU" sz="1800" b="1" i="1" kern="1200" baseline="0" dirty="0" smtClean="0">
              <a:latin typeface="Times New Roman" pitchFamily="18" charset="0"/>
              <a:cs typeface="Times New Roman" pitchFamily="18" charset="0"/>
            </a:rPr>
            <a:t> Андрей</a:t>
          </a: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 Александрович</a:t>
          </a:r>
          <a:endParaRPr lang="ru-RU" sz="18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424"/>
        <a:ext cx="6408712" cy="42119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041702-193A-4FC3-ADD7-BD24DB3A4BB9}">
      <dsp:nvSpPr>
        <dsp:cNvPr id="0" name=""/>
        <dsp:cNvSpPr/>
      </dsp:nvSpPr>
      <dsp:spPr>
        <a:xfrm>
          <a:off x="0" y="65"/>
          <a:ext cx="6444208" cy="4319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ПРОБЛЕМЫ ВОЗНИКАЮЩИЕ В СЕЗОН У ПОДРЯДЧИКОВ:</a:t>
          </a:r>
          <a:endParaRPr lang="ru-RU" sz="2000" b="1" kern="1200" dirty="0"/>
        </a:p>
      </dsp:txBody>
      <dsp:txXfrm>
        <a:off x="0" y="65"/>
        <a:ext cx="6444208" cy="43191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27BFB9-B491-4E2C-BD82-BBF60AA5A6CF}">
      <dsp:nvSpPr>
        <dsp:cNvPr id="0" name=""/>
        <dsp:cNvSpPr/>
      </dsp:nvSpPr>
      <dsp:spPr>
        <a:xfrm>
          <a:off x="395532" y="2090"/>
          <a:ext cx="8101415" cy="10053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 разработка и согласование схем организации дорожного движения в местах производства работ;</a:t>
          </a:r>
          <a:endParaRPr lang="ru-RU" sz="2400" kern="1200" dirty="0"/>
        </a:p>
      </dsp:txBody>
      <dsp:txXfrm>
        <a:off x="395532" y="2090"/>
        <a:ext cx="8101415" cy="1005369"/>
      </dsp:txXfrm>
    </dsp:sp>
    <dsp:sp modelId="{B73433DD-19AE-4427-97D6-489D627F07BF}">
      <dsp:nvSpPr>
        <dsp:cNvPr id="0" name=""/>
        <dsp:cNvSpPr/>
      </dsp:nvSpPr>
      <dsp:spPr>
        <a:xfrm>
          <a:off x="395532" y="1057728"/>
          <a:ext cx="8101415" cy="10053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 поиск поставщиков и закупка технических средств организации дорожного движения;</a:t>
          </a:r>
          <a:endParaRPr lang="ru-RU" sz="2400" kern="1200" dirty="0"/>
        </a:p>
      </dsp:txBody>
      <dsp:txXfrm>
        <a:off x="395532" y="1057728"/>
        <a:ext cx="8101415" cy="1005369"/>
      </dsp:txXfrm>
    </dsp:sp>
    <dsp:sp modelId="{16924E2F-64F2-42D9-A9B9-C311084616BE}">
      <dsp:nvSpPr>
        <dsp:cNvPr id="0" name=""/>
        <dsp:cNvSpPr/>
      </dsp:nvSpPr>
      <dsp:spPr>
        <a:xfrm>
          <a:off x="395532" y="2113366"/>
          <a:ext cx="8097830" cy="10053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 установка технических средств организации дорожного движения в соответствии с нормативной документацией;</a:t>
          </a:r>
          <a:endParaRPr lang="ru-RU" sz="2400" kern="1200" dirty="0"/>
        </a:p>
      </dsp:txBody>
      <dsp:txXfrm>
        <a:off x="395532" y="2113366"/>
        <a:ext cx="8097830" cy="1005369"/>
      </dsp:txXfrm>
    </dsp:sp>
    <dsp:sp modelId="{1C6BF870-6A44-4DA4-9F72-316ABBAD838E}">
      <dsp:nvSpPr>
        <dsp:cNvPr id="0" name=""/>
        <dsp:cNvSpPr/>
      </dsp:nvSpPr>
      <dsp:spPr>
        <a:xfrm>
          <a:off x="395532" y="3169004"/>
          <a:ext cx="8101415" cy="10053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 постоянная проверка сохранности и при необходимости восстановление технических средств организации дорожного движения.</a:t>
          </a:r>
          <a:endParaRPr lang="ru-RU" sz="2400" kern="1200" dirty="0"/>
        </a:p>
      </dsp:txBody>
      <dsp:txXfrm>
        <a:off x="395532" y="3169004"/>
        <a:ext cx="8101415" cy="100536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3E551C-5144-45F4-A115-24A8FDF8D05F}">
      <dsp:nvSpPr>
        <dsp:cNvPr id="0" name=""/>
        <dsp:cNvSpPr/>
      </dsp:nvSpPr>
      <dsp:spPr>
        <a:xfrm>
          <a:off x="0" y="344"/>
          <a:ext cx="1944216" cy="935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i="0" kern="1200" baseline="0" dirty="0" smtClean="0"/>
            <a:t>ЦЕЛЬ:</a:t>
          </a:r>
          <a:endParaRPr lang="ru-RU" sz="3900" b="1" i="0" kern="1200" baseline="0" dirty="0"/>
        </a:p>
      </dsp:txBody>
      <dsp:txXfrm>
        <a:off x="0" y="344"/>
        <a:ext cx="1944216" cy="93541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746A26-82B3-487C-986B-C6376AB7AF14}">
      <dsp:nvSpPr>
        <dsp:cNvPr id="0" name=""/>
        <dsp:cNvSpPr/>
      </dsp:nvSpPr>
      <dsp:spPr>
        <a:xfrm>
          <a:off x="0" y="144017"/>
          <a:ext cx="6048671" cy="48044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baseline="0" dirty="0" smtClean="0"/>
            <a:t>НОРМАТИВНАЯ ТЕХНИЧЕСКАЯ ДОКУМЕНТАЦИЯ</a:t>
          </a:r>
          <a:endParaRPr lang="ru-RU" sz="2000" b="1" kern="1200" dirty="0"/>
        </a:p>
      </dsp:txBody>
      <dsp:txXfrm>
        <a:off x="0" y="144017"/>
        <a:ext cx="6048671" cy="48044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AA8F86-C21D-4C3D-B0F4-1ABE810822BA}">
      <dsp:nvSpPr>
        <dsp:cNvPr id="0" name=""/>
        <dsp:cNvSpPr/>
      </dsp:nvSpPr>
      <dsp:spPr>
        <a:xfrm>
          <a:off x="0" y="796"/>
          <a:ext cx="9145016" cy="560027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>
              <a:hlinkClick xmlns:r="http://schemas.openxmlformats.org/officeDocument/2006/relationships" r:id="rId1"/>
            </a:rPr>
            <a:t>ГОСТ 32945-2014 </a:t>
          </a:r>
          <a:r>
            <a:rPr lang="ru-RU" sz="1400" kern="1200" dirty="0" smtClean="0"/>
            <a:t>"Дороги автомобильные общего пользования. знаки дорожные. Технические требования"</a:t>
          </a:r>
          <a:endParaRPr lang="ru-RU" sz="1400" kern="1200" dirty="0"/>
        </a:p>
      </dsp:txBody>
      <dsp:txXfrm>
        <a:off x="0" y="796"/>
        <a:ext cx="9145016" cy="560027"/>
      </dsp:txXfrm>
    </dsp:sp>
    <dsp:sp modelId="{4FC3457D-9E97-4EF3-A28F-C5AC9C6DCF0E}">
      <dsp:nvSpPr>
        <dsp:cNvPr id="0" name=""/>
        <dsp:cNvSpPr/>
      </dsp:nvSpPr>
      <dsp:spPr>
        <a:xfrm>
          <a:off x="0" y="609784"/>
          <a:ext cx="9145016" cy="560027"/>
        </a:xfrm>
        <a:prstGeom prst="roundRect">
          <a:avLst/>
        </a:prstGeom>
        <a:solidFill>
          <a:schemeClr val="accent1">
            <a:shade val="80000"/>
            <a:hueOff val="43749"/>
            <a:satOff val="-627"/>
            <a:lumOff val="365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>
              <a:hlinkClick xmlns:r="http://schemas.openxmlformats.org/officeDocument/2006/relationships" r:id="rId1"/>
            </a:rPr>
            <a:t>ОДМ 218.6.019–2016 </a:t>
          </a:r>
          <a:r>
            <a:rPr lang="ru-RU" sz="1400" kern="1200" dirty="0" smtClean="0"/>
            <a:t>«Рекомендации по организации движения и ограждению мест производства дорожных работ»</a:t>
          </a:r>
          <a:endParaRPr lang="ru-RU" sz="1400" kern="1200" dirty="0"/>
        </a:p>
      </dsp:txBody>
      <dsp:txXfrm>
        <a:off x="0" y="609784"/>
        <a:ext cx="9145016" cy="560027"/>
      </dsp:txXfrm>
    </dsp:sp>
    <dsp:sp modelId="{C5F81F61-2147-4AC6-9154-4D96322A6458}">
      <dsp:nvSpPr>
        <dsp:cNvPr id="0" name=""/>
        <dsp:cNvSpPr/>
      </dsp:nvSpPr>
      <dsp:spPr>
        <a:xfrm>
          <a:off x="0" y="1218772"/>
          <a:ext cx="9145016" cy="560027"/>
        </a:xfrm>
        <a:prstGeom prst="roundRect">
          <a:avLst/>
        </a:prstGeom>
        <a:solidFill>
          <a:schemeClr val="accent1">
            <a:shade val="80000"/>
            <a:hueOff val="87499"/>
            <a:satOff val="-1255"/>
            <a:lumOff val="731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>
              <a:hlinkClick xmlns:r="http://schemas.openxmlformats.org/officeDocument/2006/relationships" r:id="rId1"/>
            </a:rPr>
            <a:t>ГОСТ Р 51256–2018  </a:t>
          </a:r>
          <a:r>
            <a:rPr lang="ru-RU" sz="1400" kern="1200" dirty="0" smtClean="0"/>
            <a:t>«Технические средства организации дорожного движения. Разметка дорожная. Классификация. Технические требования»</a:t>
          </a:r>
          <a:endParaRPr lang="ru-RU" sz="1400" kern="1200" dirty="0"/>
        </a:p>
      </dsp:txBody>
      <dsp:txXfrm>
        <a:off x="0" y="1218772"/>
        <a:ext cx="9145016" cy="560027"/>
      </dsp:txXfrm>
    </dsp:sp>
    <dsp:sp modelId="{D39B6011-4DEA-4150-8482-0FEC5420F9EA}">
      <dsp:nvSpPr>
        <dsp:cNvPr id="0" name=""/>
        <dsp:cNvSpPr/>
      </dsp:nvSpPr>
      <dsp:spPr>
        <a:xfrm>
          <a:off x="0" y="1827760"/>
          <a:ext cx="9145016" cy="560027"/>
        </a:xfrm>
        <a:prstGeom prst="roundRect">
          <a:avLst/>
        </a:prstGeom>
        <a:solidFill>
          <a:schemeClr val="accent1">
            <a:shade val="80000"/>
            <a:hueOff val="131248"/>
            <a:satOff val="-1882"/>
            <a:lumOff val="1097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>
              <a:hlinkClick xmlns:r="http://schemas.openxmlformats.org/officeDocument/2006/relationships" r:id="rId1"/>
            </a:rPr>
            <a:t>ГОСТ 32757–2014 </a:t>
          </a:r>
          <a:r>
            <a:rPr lang="ru-RU" sz="1400" kern="1200" dirty="0" smtClean="0"/>
            <a:t>«Дороги автомобильные общего пользования. Временные технические средства организации дорожного движения. Классификация»</a:t>
          </a:r>
          <a:endParaRPr lang="ru-RU" sz="1400" kern="1200" dirty="0"/>
        </a:p>
      </dsp:txBody>
      <dsp:txXfrm>
        <a:off x="0" y="1827760"/>
        <a:ext cx="9145016" cy="560027"/>
      </dsp:txXfrm>
    </dsp:sp>
    <dsp:sp modelId="{37267058-D62E-46E2-A8CD-D42CC4778274}">
      <dsp:nvSpPr>
        <dsp:cNvPr id="0" name=""/>
        <dsp:cNvSpPr/>
      </dsp:nvSpPr>
      <dsp:spPr>
        <a:xfrm>
          <a:off x="0" y="2436747"/>
          <a:ext cx="9145016" cy="560027"/>
        </a:xfrm>
        <a:prstGeom prst="roundRect">
          <a:avLst/>
        </a:prstGeom>
        <a:solidFill>
          <a:schemeClr val="accent1">
            <a:shade val="80000"/>
            <a:hueOff val="174998"/>
            <a:satOff val="-2510"/>
            <a:lumOff val="14637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>
              <a:hlinkClick xmlns:r="http://schemas.openxmlformats.org/officeDocument/2006/relationships" r:id="rId1"/>
            </a:rPr>
            <a:t>ГОСТ 32953-2014</a:t>
          </a:r>
          <a:r>
            <a:rPr lang="ru-RU" sz="1400" kern="1200" dirty="0" smtClean="0"/>
            <a:t> «Дороги автомобильные общего пользования. Разметка дорожная. Технические требования»</a:t>
          </a:r>
          <a:endParaRPr lang="ru-RU" sz="1400" kern="1200" dirty="0"/>
        </a:p>
      </dsp:txBody>
      <dsp:txXfrm>
        <a:off x="0" y="2436747"/>
        <a:ext cx="9145016" cy="560027"/>
      </dsp:txXfrm>
    </dsp:sp>
    <dsp:sp modelId="{18BDB8ED-4644-4FF0-9A72-A6993D18ABBC}">
      <dsp:nvSpPr>
        <dsp:cNvPr id="0" name=""/>
        <dsp:cNvSpPr/>
      </dsp:nvSpPr>
      <dsp:spPr>
        <a:xfrm>
          <a:off x="0" y="3045735"/>
          <a:ext cx="9145016" cy="560027"/>
        </a:xfrm>
        <a:prstGeom prst="roundRect">
          <a:avLst/>
        </a:prstGeom>
        <a:solidFill>
          <a:schemeClr val="accent1">
            <a:shade val="80000"/>
            <a:hueOff val="218747"/>
            <a:satOff val="-3137"/>
            <a:lumOff val="1829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hlinkClick xmlns:r="http://schemas.openxmlformats.org/officeDocument/2006/relationships" r:id="rId2"/>
            </a:rPr>
            <a:t>ГОСТ 32758-2014</a:t>
          </a:r>
          <a:r>
            <a:rPr lang="ru-RU" sz="1400" kern="1200" dirty="0" smtClean="0"/>
            <a:t> «Дороги автомобильные общего пользования. Временные технические средства организации дорожного движения. Технические требования и правила применения»</a:t>
          </a:r>
          <a:endParaRPr lang="ru-RU" sz="1400" kern="1200" dirty="0"/>
        </a:p>
      </dsp:txBody>
      <dsp:txXfrm>
        <a:off x="0" y="3045735"/>
        <a:ext cx="9145016" cy="560027"/>
      </dsp:txXfrm>
    </dsp:sp>
    <dsp:sp modelId="{679EDF14-11CE-41D1-BDCB-D70F81AF898C}">
      <dsp:nvSpPr>
        <dsp:cNvPr id="0" name=""/>
        <dsp:cNvSpPr/>
      </dsp:nvSpPr>
      <dsp:spPr>
        <a:xfrm>
          <a:off x="0" y="3654723"/>
          <a:ext cx="9145016" cy="560027"/>
        </a:xfrm>
        <a:prstGeom prst="roundRect">
          <a:avLst/>
        </a:prstGeom>
        <a:solidFill>
          <a:schemeClr val="accent1">
            <a:shade val="80000"/>
            <a:hueOff val="262496"/>
            <a:satOff val="-3765"/>
            <a:lumOff val="2195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hlinkClick xmlns:r="http://schemas.openxmlformats.org/officeDocument/2006/relationships" r:id="rId3"/>
            </a:rPr>
            <a:t>ГОСТ 32759-2014</a:t>
          </a:r>
          <a:r>
            <a:rPr lang="ru-RU" sz="1400" kern="1200" dirty="0" smtClean="0"/>
            <a:t> «Дороги автомобильные общего пользования. Дорожные тумбы. Технические требования»</a:t>
          </a:r>
          <a:endParaRPr lang="ru-RU" sz="1400" kern="1200" dirty="0"/>
        </a:p>
      </dsp:txBody>
      <dsp:txXfrm>
        <a:off x="0" y="3654723"/>
        <a:ext cx="9145016" cy="560027"/>
      </dsp:txXfrm>
    </dsp:sp>
    <dsp:sp modelId="{9EE734E3-DF80-40C2-8165-F1372F39D5CA}">
      <dsp:nvSpPr>
        <dsp:cNvPr id="0" name=""/>
        <dsp:cNvSpPr/>
      </dsp:nvSpPr>
      <dsp:spPr>
        <a:xfrm>
          <a:off x="0" y="4259612"/>
          <a:ext cx="9145016" cy="560027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Left" fov="3300000" zoom="91000">
            <a:rot lat="0" lon="2070000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hlinkClick xmlns:r="http://schemas.openxmlformats.org/officeDocument/2006/relationships" r:id="rId4"/>
            </a:rPr>
            <a:t>ГОСТ 33128-2014</a:t>
          </a:r>
          <a:r>
            <a:rPr lang="ru-RU" sz="1400" kern="1200" dirty="0" smtClean="0"/>
            <a:t> «Дороги автомобильные общего пользования. Ограждения дорожные. Технические требования»</a:t>
          </a:r>
          <a:endParaRPr lang="ru-RU" sz="1400" kern="1200" dirty="0"/>
        </a:p>
      </dsp:txBody>
      <dsp:txXfrm>
        <a:off x="0" y="4259612"/>
        <a:ext cx="9145016" cy="56002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04662E-D033-4AAB-9BC8-3DA35543ADA4}">
      <dsp:nvSpPr>
        <dsp:cNvPr id="0" name=""/>
        <dsp:cNvSpPr/>
      </dsp:nvSpPr>
      <dsp:spPr>
        <a:xfrm>
          <a:off x="4368591" y="1271143"/>
          <a:ext cx="2377824" cy="621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378"/>
              </a:lnTo>
              <a:lnTo>
                <a:pt x="2377824" y="206378"/>
              </a:lnTo>
              <a:lnTo>
                <a:pt x="2377824" y="621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13FC1-717A-4C7B-B2EC-1351A5583E58}">
      <dsp:nvSpPr>
        <dsp:cNvPr id="0" name=""/>
        <dsp:cNvSpPr/>
      </dsp:nvSpPr>
      <dsp:spPr>
        <a:xfrm>
          <a:off x="2161938" y="1271143"/>
          <a:ext cx="2206652" cy="621746"/>
        </a:xfrm>
        <a:custGeom>
          <a:avLst/>
          <a:gdLst/>
          <a:ahLst/>
          <a:cxnLst/>
          <a:rect l="0" t="0" r="0" b="0"/>
          <a:pathLst>
            <a:path>
              <a:moveTo>
                <a:pt x="2206652" y="0"/>
              </a:moveTo>
              <a:lnTo>
                <a:pt x="2206652" y="206378"/>
              </a:lnTo>
              <a:lnTo>
                <a:pt x="0" y="206378"/>
              </a:lnTo>
              <a:lnTo>
                <a:pt x="0" y="621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52F432-A77B-4E23-B7FB-5219A98FB8CA}">
      <dsp:nvSpPr>
        <dsp:cNvPr id="0" name=""/>
        <dsp:cNvSpPr/>
      </dsp:nvSpPr>
      <dsp:spPr>
        <a:xfrm>
          <a:off x="2075917" y="497015"/>
          <a:ext cx="4585347" cy="77412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latin typeface="Times New Roman" pitchFamily="18" charset="0"/>
              <a:cs typeface="Times New Roman" pitchFamily="18" charset="0"/>
            </a:rPr>
            <a:t>ОДМ </a:t>
          </a:r>
          <a:r>
            <a:rPr lang="ru-RU" sz="1800" b="1" u="none" kern="1200" dirty="0" smtClean="0">
              <a:latin typeface="Times New Roman" pitchFamily="18" charset="0"/>
              <a:cs typeface="Times New Roman" pitchFamily="18" charset="0"/>
            </a:rPr>
            <a:t>218.6.019-2016 </a:t>
          </a:r>
          <a:r>
            <a:rPr lang="ru-RU" sz="1800" b="1" u="none" kern="1200" dirty="0" smtClean="0">
              <a:latin typeface="Times New Roman" pitchFamily="18" charset="0"/>
              <a:cs typeface="Times New Roman" pitchFamily="18" charset="0"/>
            </a:rPr>
            <a:t>– Дорожные работы:</a:t>
          </a:r>
          <a:endParaRPr lang="ru-RU" sz="1800" b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75917" y="497015"/>
        <a:ext cx="4585347" cy="774127"/>
      </dsp:txXfrm>
    </dsp:sp>
    <dsp:sp modelId="{ACA89DF0-5070-4EA8-8DE6-B435CBA6B868}">
      <dsp:nvSpPr>
        <dsp:cNvPr id="0" name=""/>
        <dsp:cNvSpPr/>
      </dsp:nvSpPr>
      <dsp:spPr>
        <a:xfrm>
          <a:off x="145207" y="1892890"/>
          <a:ext cx="4033461" cy="34357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dirty="0" smtClean="0">
              <a:latin typeface="Times New Roman" pitchFamily="18" charset="0"/>
              <a:cs typeface="Times New Roman" pitchFamily="18" charset="0"/>
            </a:rPr>
            <a:t>Долговременные:</a:t>
          </a:r>
        </a:p>
        <a:p>
          <a:pPr lvl="0" algn="just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работы, проводимые на проезжей части дорог в сроки, определенные проектными решениями, технологическими картами или другими документами и рассчитанные на срок свыше одних суток (строительство, капитальный ремонт и т.п.).</a:t>
          </a:r>
        </a:p>
        <a:p>
          <a:pPr lvl="0" algn="just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За основу расчета взята схема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Б.3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долговременных работ на полосе движения. Пропуск транспортных средств встречных направлений по одной полосе с помощью светофорного регулирования).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5207" y="1892890"/>
        <a:ext cx="4033461" cy="3435707"/>
      </dsp:txXfrm>
    </dsp:sp>
    <dsp:sp modelId="{7C45E4F0-0A23-46A5-A0D2-0699A5CC6DBE}">
      <dsp:nvSpPr>
        <dsp:cNvPr id="0" name=""/>
        <dsp:cNvSpPr/>
      </dsp:nvSpPr>
      <dsp:spPr>
        <a:xfrm>
          <a:off x="4697048" y="1892890"/>
          <a:ext cx="4098733" cy="3291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dirty="0" smtClean="0">
              <a:latin typeface="Times New Roman" pitchFamily="18" charset="0"/>
              <a:cs typeface="Times New Roman" pitchFamily="18" charset="0"/>
            </a:rPr>
            <a:t>Кратковременные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:</a:t>
          </a: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работы на проезжей части дорог (стационарные, передвижные, подвижные), проводимые в течение суток. После их окончания проезжая часть и обочины освобождаются от автотранспорта, спецмашин и механизмов, инвентаря.</a:t>
          </a: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За основу расчета взята схема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Б.34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Двухполосная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дорога. Рабочая зона производства кратковременных работ длиной менее 30 м на полосе движения. Пропуск транспортных средств встречных направлений по одной полосе).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97048" y="1892890"/>
        <a:ext cx="4098733" cy="329167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48ABAE-1EDA-4E5A-8478-BB11940CE68D}">
      <dsp:nvSpPr>
        <dsp:cNvPr id="0" name=""/>
        <dsp:cNvSpPr/>
      </dsp:nvSpPr>
      <dsp:spPr>
        <a:xfrm>
          <a:off x="0" y="140"/>
          <a:ext cx="5184576" cy="79180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none" kern="1200" dirty="0" smtClean="0">
              <a:latin typeface="Times New Roman" pitchFamily="18" charset="0"/>
              <a:cs typeface="Times New Roman" pitchFamily="18" charset="0"/>
            </a:rPr>
            <a:t>Схема организации дорожного движения </a:t>
          </a:r>
          <a:r>
            <a:rPr lang="ru-RU" sz="2000" b="1" i="1" u="none" kern="1200" dirty="0" smtClean="0">
              <a:latin typeface="Times New Roman" pitchFamily="18" charset="0"/>
              <a:cs typeface="Times New Roman" pitchFamily="18" charset="0"/>
            </a:rPr>
            <a:t>(дорога, мост)</a:t>
          </a:r>
          <a:r>
            <a:rPr lang="ru-RU" sz="2000" b="1" u="none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0"/>
        <a:ext cx="5184576" cy="791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A5EB0-79A2-4BF2-9F33-A7DEA952752A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7ABB9-69BD-4D1E-ABB0-97BB5CBBF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191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346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00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19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418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73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0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2700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467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892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092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66A47-867A-49BB-8E39-78977606499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ABB17-E82B-47A6-A8F8-1B08158BA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807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diagramColors" Target="../diagrams/colors1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11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13.xml"/><Relationship Id="rId10" Type="http://schemas.openxmlformats.org/officeDocument/2006/relationships/diagramLayout" Target="../diagrams/layout14.xml"/><Relationship Id="rId4" Type="http://schemas.openxmlformats.org/officeDocument/2006/relationships/diagramLayout" Target="../diagrams/layout13.xml"/><Relationship Id="rId9" Type="http://schemas.openxmlformats.org/officeDocument/2006/relationships/diagramData" Target="../diagrams/data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Relationship Id="rId9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diagramData" Target="../diagrams/data19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17" Type="http://schemas.microsoft.com/office/2007/relationships/diagramDrawing" Target="../diagrams/drawing19.xml"/><Relationship Id="rId2" Type="http://schemas.openxmlformats.org/officeDocument/2006/relationships/image" Target="../media/image4.jpeg"/><Relationship Id="rId16" Type="http://schemas.openxmlformats.org/officeDocument/2006/relationships/diagramColors" Target="../diagrams/colors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Relationship Id="rId14" Type="http://schemas.openxmlformats.org/officeDocument/2006/relationships/diagramLayout" Target="../diagrams/layout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5" Type="http://schemas.openxmlformats.org/officeDocument/2006/relationships/diagramLayout" Target="../diagrams/layout9.xml"/><Relationship Id="rId10" Type="http://schemas.openxmlformats.org/officeDocument/2006/relationships/diagramLayout" Target="../diagrams/layout10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st\Desktop\PR\Презентации ГК БРИЗ\БРИЗ-Запад\Z_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20217" cy="644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385192" y="548680"/>
          <a:ext cx="8363272" cy="150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2555776" y="6093296"/>
          <a:ext cx="6408712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18162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076"/>
          <a:stretch>
            <a:fillRect/>
          </a:stretch>
        </p:blipFill>
        <p:spPr bwMode="auto">
          <a:xfrm>
            <a:off x="0" y="44624"/>
            <a:ext cx="91440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4462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Долговременные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1268760"/>
          <a:ext cx="4572000" cy="2928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4119562"/>
          <a:ext cx="4572000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1728192" y="548680"/>
            <a:ext cx="5076056" cy="711360"/>
            <a:chOff x="0" y="4359"/>
            <a:chExt cx="5076056" cy="71136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4359"/>
              <a:ext cx="5076056" cy="7113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4726" y="39085"/>
              <a:ext cx="5006604" cy="6419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u="none" kern="1200" dirty="0" smtClean="0">
                  <a:latin typeface="Times New Roman" pitchFamily="18" charset="0"/>
                  <a:cs typeface="Times New Roman" pitchFamily="18" charset="0"/>
                </a:rPr>
                <a:t>Диаграммы затрат собственных сил подрядчика и аренды ТСОДД</a:t>
              </a:r>
              <a:endParaRPr lang="ru-RU" sz="1800" u="none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8" name="Диаграмма 17"/>
          <p:cNvGraphicFramePr/>
          <p:nvPr/>
        </p:nvGraphicFramePr>
        <p:xfrm>
          <a:off x="4572000" y="4119562"/>
          <a:ext cx="4572000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4572000" y="1412776"/>
          <a:ext cx="4572000" cy="2928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11560" y="4941168"/>
            <a:ext cx="76328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indent="432000" algn="just">
              <a:lnSpc>
                <a:spcPct val="120000"/>
              </a:lnSpc>
              <a:spcBef>
                <a:spcPct val="0"/>
              </a:spcBef>
              <a:defRPr/>
            </a:pPr>
            <a:endParaRPr lang="ru-RU" sz="2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>
              <a:spcBef>
                <a:spcPct val="0"/>
              </a:spcBef>
              <a:defRPr/>
            </a:pPr>
            <a:endParaRPr lang="ru-RU" sz="2400" b="1" u="sng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>
              <a:spcBef>
                <a:spcPct val="0"/>
              </a:spcBef>
              <a:defRPr/>
            </a:pPr>
            <a:endParaRPr lang="ru-RU" sz="2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619672" y="764704"/>
          <a:ext cx="5184576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3010" name="Рисунок 7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1556792"/>
            <a:ext cx="8900988" cy="3291188"/>
          </a:xfrm>
          <a:prstGeom prst="rect">
            <a:avLst/>
          </a:prstGeom>
          <a:ln w="889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2" name="Схема 11"/>
          <p:cNvGraphicFramePr/>
          <p:nvPr/>
        </p:nvGraphicFramePr>
        <p:xfrm>
          <a:off x="467544" y="5426640"/>
          <a:ext cx="8424936" cy="1026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-2738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Кратковременные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987550" y="2539206"/>
          <a:ext cx="5168900" cy="2647950"/>
        </p:xfrm>
        <a:graphic>
          <a:graphicData uri="http://schemas.openxmlformats.org/drawingml/2006/table">
            <a:tbl>
              <a:tblPr/>
              <a:tblGrid>
                <a:gridCol w="2844800"/>
                <a:gridCol w="1168400"/>
                <a:gridCol w="1155700"/>
              </a:tblGrid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Стоимость,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Покупка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Аренда на 1 мес.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Технические средства организации дорожного движения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Временные дорожные знаки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46 386,00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7 885,62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Временные стойки под знаки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40 820,00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5 849,70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Конуса дорожные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13 000,00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2 210,00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по разделу: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100 206,00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15 945,32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Затраты на монтаж/демонтаж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Аренда автомобиля прекрытия с экипажем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173 700,00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173 700,00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Суточные (3чел./сут.)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40 500,00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40 500,00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Проживание (3чел./сут.)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72 000,00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72 000,00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по разделу: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286 200,00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286 200,00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386 406,00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302 145,32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474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79512" y="4462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Кратковременные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395536" y="745540"/>
          <a:ext cx="6408712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5536" y="1412776"/>
          <a:ext cx="8280919" cy="381642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528392"/>
                <a:gridCol w="1726167"/>
                <a:gridCol w="1513180"/>
                <a:gridCol w="1513180"/>
              </a:tblGrid>
              <a:tr h="2745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Предполагаемая</a:t>
                      </a:r>
                      <a:r>
                        <a:rPr lang="ru-RU" sz="14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оборачиваемость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1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Собственные силы подрядчика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на 1 мес.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Технические средства организации дорожного движения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Временные дорожные знаки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386,00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885,62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Временные стойки под знаки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820,00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6939,40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Конуса дорожные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210,00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206,00  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17 035,02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Затраты на монтаж/демонтаж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Аренда автомобиля прекрытия с экипажем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173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173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Суточные (3чел./сут.)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74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Проживание (3чел./сут.)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72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72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74563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286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200,00  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286 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200,00  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1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7456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386 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406,00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303 235,02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474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4462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Кратковременные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619672" y="620688"/>
          <a:ext cx="5076056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1124744"/>
          <a:ext cx="522007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275856" y="2708920"/>
          <a:ext cx="586814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/>
        </p:nvGraphicFramePr>
        <p:xfrm>
          <a:off x="323528" y="764704"/>
          <a:ext cx="648072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179512" y="1412776"/>
          <a:ext cx="8964488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179512" y="-2738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Times New Roman" pitchFamily="18" charset="0"/>
                <a:ea typeface="+mj-ea"/>
                <a:cs typeface="Times New Roman" pitchFamily="18" charset="0"/>
              </a:rPr>
              <a:t>Выводы: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179512" y="4149080"/>
          <a:ext cx="8784976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397967"/>
            <a:ext cx="9180512" cy="648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/>
        </p:nvGraphicFramePr>
        <p:xfrm>
          <a:off x="1187624" y="692696"/>
          <a:ext cx="706712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2555776" y="6093296"/>
          <a:ext cx="6408712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ost\Desktop\PR\Презентации ГК БРИЗ\БРИЗ-Запад\Z_3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1760"/>
            <a:ext cx="9144000" cy="646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/>
          <p:cNvGraphicFramePr/>
          <p:nvPr/>
        </p:nvGraphicFramePr>
        <p:xfrm>
          <a:off x="179512" y="1052736"/>
          <a:ext cx="6444208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0" y="1988840"/>
          <a:ext cx="889248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ost\Desktop\PR\Презентации ГК БРИЗ\БРИЗ-Запад\Z_3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1760"/>
            <a:ext cx="9144000" cy="646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lum bright="64000" contrast="-47000"/>
          </a:blip>
          <a:srcRect/>
          <a:stretch>
            <a:fillRect/>
          </a:stretch>
        </p:blipFill>
        <p:spPr bwMode="auto">
          <a:xfrm>
            <a:off x="0" y="1916832"/>
            <a:ext cx="9122341" cy="360809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2132856"/>
            <a:ext cx="9144000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normalizeH="0" baseline="0" noProof="0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14300">
                  <a:prstClr val="black"/>
                </a:innerShdw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i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14300">
                    <a:prstClr val="black"/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АНАЛИЗ СТОИМОСТИ РАБОТ ПО ОРГАНИЗАЦИИ БЕЗОПАСНОСТИ ДОРОЖНОГО ДВИЖЕНИЯ В МЕСТАХ ПРОИЗВОДСТВА РАБОТ ПО 3-м ВАРИАНТАМ</a:t>
            </a:r>
            <a:endParaRPr lang="ru-RU" sz="2700" b="1" i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14300">
                  <a:prstClr val="black"/>
                </a:innerShdw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95536" y="1772816"/>
          <a:ext cx="1944216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ost\Desktop\PR\Презентации ГК БРИЗ\БРИЗ-Запад\Z_3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Схема 9"/>
          <p:cNvGraphicFramePr/>
          <p:nvPr/>
        </p:nvGraphicFramePr>
        <p:xfrm>
          <a:off x="467544" y="836712"/>
          <a:ext cx="6048672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323528" y="1772816"/>
          <a:ext cx="914501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504" y="-2738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Виды производства дорожных работ</a:t>
            </a:r>
            <a:endParaRPr lang="ru-RU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1052736"/>
            <a:ext cx="9144000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defRPr/>
            </a:pPr>
            <a:endParaRPr lang="ru-RU" sz="2400" b="1" u="sng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>
              <a:spcBef>
                <a:spcPct val="0"/>
              </a:spcBef>
              <a:defRPr/>
            </a:pPr>
            <a:endParaRPr lang="ru-RU" sz="2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72008" y="404664"/>
          <a:ext cx="896448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Рисунок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1752004"/>
            <a:ext cx="8964488" cy="3345890"/>
          </a:xfrm>
          <a:prstGeom prst="rect">
            <a:avLst/>
          </a:prstGeom>
          <a:ln w="889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2" name="Схема 11"/>
          <p:cNvGraphicFramePr/>
          <p:nvPr/>
        </p:nvGraphicFramePr>
        <p:xfrm>
          <a:off x="1115616" y="692696"/>
          <a:ext cx="5184576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179512" y="-2738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Долговременные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95536" y="5319880"/>
          <a:ext cx="8424936" cy="1205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79512" y="116632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Долговременные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692696"/>
          <a:ext cx="6696744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504" y="1265300"/>
          <a:ext cx="8856984" cy="541507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736304"/>
                <a:gridCol w="1152128"/>
                <a:gridCol w="1152128"/>
                <a:gridCol w="1224136"/>
                <a:gridCol w="1296144"/>
                <a:gridCol w="1296144"/>
              </a:tblGrid>
              <a:tr h="2078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Предполагаемая</a:t>
                      </a:r>
                      <a:r>
                        <a:rPr lang="ru-RU" sz="11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оборачиваемость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156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Собственные силы подрядчика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1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2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3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84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Технические средства организации </a:t>
                      </a: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дорожного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движения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Временные дорожные знаки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994,00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752,02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65 598,08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92 247,30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Стойки для временных знаков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104,50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063,77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20 833,44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29 297,03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69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Мобильный светофор, заградительный знак, сигнальные фонари, АКБ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263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362,00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771,54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84 275,84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118 512,90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Защитные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БЛОКИ ВОДОНАЛИВНЫЕ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465,00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609,05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163 028,80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229 259,25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042 925,50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196,38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333 736,16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469 316,48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784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Работы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по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установке, монтажу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 демонтажу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69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Монтаж/демонтаж дорожных знаков, стоек, заградительного знака.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Установка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ВОДОНАЛИВНЫХ БЛОКОВ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973,00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973,00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973,00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973,00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Установка сигнальных фонарей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Устройство берм для щитов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253,00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253,00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253,00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259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253,00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784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Нанесение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11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демаркировка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временной разметки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Нанесение временной разметки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Демаркировка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временной разметки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784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784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Транспортные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расходы и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проживание,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суточные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07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Проживание и суточные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0784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784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    1 450 758,50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587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029,38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741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569,16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877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149,48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076"/>
          <a:stretch>
            <a:fillRect/>
          </a:stretch>
        </p:blipFill>
        <p:spPr bwMode="auto">
          <a:xfrm>
            <a:off x="0" y="44624"/>
            <a:ext cx="91440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44624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Долговременные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1340768"/>
          <a:ext cx="4716016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0" y="4119562"/>
          <a:ext cx="4788024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4572000" y="1412776"/>
          <a:ext cx="4572000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4427984" y="4119562"/>
          <a:ext cx="4716016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1835696" y="629408"/>
            <a:ext cx="5076056" cy="711360"/>
            <a:chOff x="0" y="4359"/>
            <a:chExt cx="5076056" cy="71136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4359"/>
              <a:ext cx="5076056" cy="7113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34726" y="39085"/>
              <a:ext cx="5006604" cy="6419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u="none" kern="1200" dirty="0" smtClean="0">
                  <a:latin typeface="Times New Roman" pitchFamily="18" charset="0"/>
                  <a:cs typeface="Times New Roman" pitchFamily="18" charset="0"/>
                </a:rPr>
                <a:t>Диаграммы затрат собственных сил подрядчика и аренды ТСОДД</a:t>
              </a:r>
              <a:endParaRPr lang="ru-RU" sz="1800" u="none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st\Desktop\PR\Презентации ГК БРИЗ\БРИЗ-Запад\Z_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8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79512" y="116632"/>
            <a:ext cx="57709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Долговременные дорожные работы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692696"/>
          <a:ext cx="6768752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340768"/>
          <a:ext cx="8856983" cy="543910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62145"/>
                <a:gridCol w="1257667"/>
                <a:gridCol w="1180089"/>
                <a:gridCol w="1071410"/>
                <a:gridCol w="1142836"/>
                <a:gridCol w="1142836"/>
              </a:tblGrid>
              <a:tr h="18798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Стоимость, 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Предполагаемая</a:t>
                      </a:r>
                      <a:r>
                        <a:rPr lang="ru-RU" sz="11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оборачиваемость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97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Собственные силы подрядчика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1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2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Аренда 3 мес.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97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Технические средства организации дорожного движения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Временные дорожные знаки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994,00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752,02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65 598,08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92 247,30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</a:t>
                      </a:r>
                    </a:p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Стойки для временных знаков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104,50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063,77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20 833,44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29 297,03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9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Мобильный светофор, заградительный знак, сигнальные фонари, АКБ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263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362,00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771,54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84 275,84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118 512,90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Защитные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БЛОКИ ЖЕЛЕЗОБЕТОННЫЕ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325 835,00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696,00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198 875,25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258 537,83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386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859 295,50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283,33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369 582,61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498 595,05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3181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Работы по установке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, монтажу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 демонтажу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9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Монтаж/демонтаж дорожных знаков, стоек, заградительного знака.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743,00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59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Установка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ЖЕЛЕЗОБЕТОННЫХ БЛОКОВ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315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Установка сигнальных фонарей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009,00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Устройство берм для щитов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528,00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386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537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537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537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537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137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Нанесение и </a:t>
                      </a:r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демаркировка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временной разметки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Нанесение временной разметки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Демаркировка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временной разметки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386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581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 и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проживание,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суточные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  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 rowSpan="4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87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Проживание и суточные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386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по разделу: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400,00   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1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9738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545 155,50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891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143,33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055 442,61   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184 455,05   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15736</TotalTime>
  <Words>1374</Words>
  <Application>Microsoft Office PowerPoint</Application>
  <PresentationFormat>Экран (4:3)</PresentationFormat>
  <Paragraphs>337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Бриз-ЦЕНТР</dc:creator>
  <cp:lastModifiedBy>Андрей Салий</cp:lastModifiedBy>
  <cp:revision>518</cp:revision>
  <dcterms:created xsi:type="dcterms:W3CDTF">2016-01-12T03:03:56Z</dcterms:created>
  <dcterms:modified xsi:type="dcterms:W3CDTF">2019-03-22T04:46:38Z</dcterms:modified>
</cp:coreProperties>
</file>