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1" r:id="rId2"/>
    <p:sldId id="307" r:id="rId3"/>
    <p:sldId id="327" r:id="rId4"/>
    <p:sldId id="349" r:id="rId5"/>
    <p:sldId id="308" r:id="rId6"/>
    <p:sldId id="311" r:id="rId7"/>
    <p:sldId id="343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50" r:id="rId16"/>
    <p:sldId id="352" r:id="rId17"/>
    <p:sldId id="312" r:id="rId18"/>
    <p:sldId id="334" r:id="rId19"/>
    <p:sldId id="351" r:id="rId20"/>
    <p:sldId id="360" r:id="rId21"/>
    <p:sldId id="361" r:id="rId22"/>
    <p:sldId id="347" r:id="rId23"/>
    <p:sldId id="348" r:id="rId24"/>
    <p:sldId id="314" r:id="rId25"/>
    <p:sldId id="362" r:id="rId26"/>
    <p:sldId id="363" r:id="rId27"/>
    <p:sldId id="323" r:id="rId28"/>
    <p:sldId id="324" r:id="rId29"/>
    <p:sldId id="364" r:id="rId30"/>
    <p:sldId id="365" r:id="rId31"/>
    <p:sldId id="341" r:id="rId32"/>
    <p:sldId id="366" r:id="rId33"/>
  </p:sldIdLst>
  <p:sldSz cx="9144000" cy="6858000" type="screen4x3"/>
  <p:notesSz cx="7010400" cy="9296400"/>
  <p:defaultTextStyle>
    <a:defPPr>
      <a:defRPr lang="en-US"/>
    </a:defPPr>
    <a:lvl1pPr marL="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009C79F-BBA2-43A8-B9B3-8F3D01F5B32D}">
          <p14:sldIdLst>
            <p14:sldId id="301"/>
            <p14:sldId id="307"/>
            <p14:sldId id="327"/>
            <p14:sldId id="349"/>
            <p14:sldId id="308"/>
            <p14:sldId id="311"/>
            <p14:sldId id="343"/>
            <p14:sldId id="353"/>
            <p14:sldId id="354"/>
            <p14:sldId id="355"/>
            <p14:sldId id="356"/>
            <p14:sldId id="357"/>
            <p14:sldId id="358"/>
            <p14:sldId id="359"/>
            <p14:sldId id="350"/>
            <p14:sldId id="352"/>
            <p14:sldId id="312"/>
            <p14:sldId id="334"/>
            <p14:sldId id="351"/>
            <p14:sldId id="360"/>
            <p14:sldId id="361"/>
            <p14:sldId id="347"/>
            <p14:sldId id="348"/>
            <p14:sldId id="314"/>
            <p14:sldId id="362"/>
            <p14:sldId id="363"/>
            <p14:sldId id="323"/>
            <p14:sldId id="324"/>
            <p14:sldId id="364"/>
            <p14:sldId id="365"/>
            <p14:sldId id="341"/>
            <p14:sldId id="3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47">
          <p15:clr>
            <a:srgbClr val="A4A3A4"/>
          </p15:clr>
        </p15:guide>
        <p15:guide id="2" orient="horz" pos="4134">
          <p15:clr>
            <a:srgbClr val="A4A3A4"/>
          </p15:clr>
        </p15:guide>
        <p15:guide id="3" orient="horz" pos="3912">
          <p15:clr>
            <a:srgbClr val="A4A3A4"/>
          </p15:clr>
        </p15:guide>
        <p15:guide id="4" orient="horz" pos="754">
          <p15:clr>
            <a:srgbClr val="A4A3A4"/>
          </p15:clr>
        </p15:guide>
        <p15:guide id="5" pos="2880">
          <p15:clr>
            <a:srgbClr val="A4A3A4"/>
          </p15:clr>
        </p15:guide>
        <p15:guide id="6" pos="350">
          <p15:clr>
            <a:srgbClr val="A4A3A4"/>
          </p15:clr>
        </p15:guide>
        <p15:guide id="7" pos="5479">
          <p15:clr>
            <a:srgbClr val="A4A3A4"/>
          </p15:clr>
        </p15:guide>
        <p15:guide id="8" pos="4913">
          <p15:clr>
            <a:srgbClr val="A4A3A4"/>
          </p15:clr>
        </p15:guide>
        <p15:guide id="9" pos="28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F00"/>
    <a:srgbClr val="EE0033"/>
    <a:srgbClr val="1186AC"/>
    <a:srgbClr val="FF0000"/>
    <a:srgbClr val="F5CA09"/>
    <a:srgbClr val="85CDDB"/>
    <a:srgbClr val="0097BA"/>
    <a:srgbClr val="75C8B9"/>
    <a:srgbClr val="A5DB67"/>
    <a:srgbClr val="59A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4" autoAdjust="0"/>
    <p:restoredTop sz="99856" autoAdjust="0"/>
  </p:normalViewPr>
  <p:slideViewPr>
    <p:cSldViewPr snapToGrid="0" showGuides="1">
      <p:cViewPr varScale="1">
        <p:scale>
          <a:sx n="69" d="100"/>
          <a:sy n="69" d="100"/>
        </p:scale>
        <p:origin x="1362" y="60"/>
      </p:cViewPr>
      <p:guideLst>
        <p:guide orient="horz" pos="547"/>
        <p:guide orient="horz" pos="4134"/>
        <p:guide orient="horz" pos="3912"/>
        <p:guide orient="horz" pos="754"/>
        <p:guide pos="2880"/>
        <p:guide pos="350"/>
        <p:guide pos="5479"/>
        <p:guide pos="4913"/>
        <p:guide pos="285"/>
      </p:guideLst>
    </p:cSldViewPr>
  </p:slideViewPr>
  <p:outlineViewPr>
    <p:cViewPr>
      <p:scale>
        <a:sx n="33" d="100"/>
        <a:sy n="33" d="100"/>
      </p:scale>
      <p:origin x="0" y="64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2310" y="-84"/>
      </p:cViewPr>
      <p:guideLst>
        <p:guide orient="horz" pos="2928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3C650-37DD-744E-A7F8-A02E371DD9FA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42A58-3D7E-A94D-BA62-D84B15F43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596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8" rIns="93177" bIns="46588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8" rIns="93177" bIns="46588" rtlCol="0"/>
          <a:lstStyle>
            <a:lvl1pPr algn="r">
              <a:defRPr sz="1200"/>
            </a:lvl1pPr>
          </a:lstStyle>
          <a:p>
            <a:fld id="{6B8A77D0-32C4-4358-804C-E4C3C1EC57C0}" type="datetimeFigureOut">
              <a:rPr lang="en-GB" smtClean="0"/>
              <a:pPr/>
              <a:t>25/12/2017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8" rIns="93177" bIns="46588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3177" tIns="46588" rIns="93177" bIns="4658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4820"/>
          </a:xfrm>
          <a:prstGeom prst="rect">
            <a:avLst/>
          </a:prstGeom>
        </p:spPr>
        <p:txBody>
          <a:bodyPr vert="horz" lIns="93177" tIns="46588" rIns="93177" bIns="46588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4820"/>
          </a:xfrm>
          <a:prstGeom prst="rect">
            <a:avLst/>
          </a:prstGeom>
        </p:spPr>
        <p:txBody>
          <a:bodyPr vert="horz" lIns="93177" tIns="46588" rIns="93177" bIns="46588" rtlCol="0" anchor="b"/>
          <a:lstStyle>
            <a:lvl1pPr algn="r">
              <a:defRPr sz="1200"/>
            </a:lvl1pPr>
          </a:lstStyle>
          <a:p>
            <a:fld id="{9AB580E4-F79D-4346-9732-CBB8C5A9E3C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8393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3999" cy="6857999"/>
          </a:xfrm>
          <a:prstGeom prst="rect">
            <a:avLst/>
          </a:prstGeom>
          <a:solidFill>
            <a:srgbClr val="FBD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491702"/>
            <a:ext cx="7774632" cy="792088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0000"/>
                </a:solidFill>
                <a:latin typeface="Arial"/>
                <a:cs typeface="Arial"/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6" name="Manual Input 5"/>
          <p:cNvSpPr/>
          <p:nvPr userDrawn="1"/>
        </p:nvSpPr>
        <p:spPr>
          <a:xfrm>
            <a:off x="0" y="5451231"/>
            <a:ext cx="9144000" cy="1406769"/>
          </a:xfrm>
          <a:prstGeom prst="flowChartManualInpu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eica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848" y="5624904"/>
            <a:ext cx="1510278" cy="1096840"/>
          </a:xfrm>
          <a:prstGeom prst="rect">
            <a:avLst/>
          </a:prstGeom>
        </p:spPr>
      </p:pic>
      <p:pic>
        <p:nvPicPr>
          <p:cNvPr id="10" name="Picture 9" descr="Hexagon_Flag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6017846"/>
            <a:ext cx="666763" cy="530078"/>
          </a:xfrm>
          <a:prstGeom prst="rect">
            <a:avLst/>
          </a:prstGeom>
        </p:spPr>
      </p:pic>
      <p:pic>
        <p:nvPicPr>
          <p:cNvPr id="11" name="Picture 10" descr="MC_BootcampLogo.png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2292" y="353452"/>
            <a:ext cx="4959417" cy="410868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168" y="1196976"/>
            <a:ext cx="5579983" cy="501332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5969413" y="1196976"/>
            <a:ext cx="2719902" cy="501332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th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69646" y="758183"/>
            <a:ext cx="8397599" cy="42647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67131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Leica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5931838"/>
            <a:ext cx="1168357" cy="848519"/>
          </a:xfrm>
          <a:prstGeom prst="rect">
            <a:avLst/>
          </a:prstGeom>
        </p:spPr>
      </p:pic>
      <p:pic>
        <p:nvPicPr>
          <p:cNvPr id="24" name="Picture 23" descr="Hexagon_Flag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6271847"/>
            <a:ext cx="433281" cy="3444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60168" y="1132576"/>
            <a:ext cx="806164" cy="577570"/>
          </a:xfrm>
          <a:solidFill>
            <a:srgbClr val="FBDF00"/>
          </a:solidFill>
          <a:ln>
            <a:noFill/>
          </a:ln>
          <a:effectLst/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01</a:t>
            </a:r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60168" y="1924538"/>
            <a:ext cx="806164" cy="580685"/>
          </a:xfrm>
          <a:solidFill>
            <a:srgbClr val="FBDF00"/>
          </a:solidFill>
          <a:ln>
            <a:noFill/>
          </a:ln>
          <a:effectLst/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02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60168" y="2715845"/>
            <a:ext cx="806164" cy="584563"/>
          </a:xfrm>
          <a:solidFill>
            <a:srgbClr val="FBDF00"/>
          </a:solidFill>
          <a:ln>
            <a:noFill/>
          </a:ln>
          <a:effectLst/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03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60168" y="3507154"/>
            <a:ext cx="806164" cy="576384"/>
          </a:xfrm>
          <a:solidFill>
            <a:srgbClr val="FBDF00"/>
          </a:solidFill>
          <a:ln>
            <a:noFill/>
          </a:ln>
          <a:effectLst/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04</a:t>
            </a:r>
            <a:endParaRPr lang="en-GB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60168" y="4308231"/>
            <a:ext cx="806164" cy="574831"/>
          </a:xfrm>
          <a:solidFill>
            <a:srgbClr val="FBDF00"/>
          </a:solidFill>
          <a:ln>
            <a:noFill/>
          </a:ln>
          <a:effectLst/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05</a:t>
            </a:r>
            <a:endParaRPr lang="en-GB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60168" y="5099538"/>
            <a:ext cx="806164" cy="578710"/>
          </a:xfrm>
          <a:solidFill>
            <a:srgbClr val="FBDF00"/>
          </a:solidFill>
          <a:ln>
            <a:noFill/>
          </a:ln>
          <a:effectLst/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06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1175277" y="1132576"/>
            <a:ext cx="7411884" cy="576263"/>
          </a:xfrm>
        </p:spPr>
        <p:txBody>
          <a:bodyPr anchor="ctr"/>
          <a:lstStyle>
            <a:lvl1pPr>
              <a:defRPr b="1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1175277" y="1925674"/>
            <a:ext cx="7411884" cy="576263"/>
          </a:xfrm>
        </p:spPr>
        <p:txBody>
          <a:bodyPr anchor="ctr"/>
          <a:lstStyle>
            <a:lvl1pPr>
              <a:defRPr b="1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1175277" y="2718773"/>
            <a:ext cx="7411884" cy="576263"/>
          </a:xfrm>
        </p:spPr>
        <p:txBody>
          <a:bodyPr anchor="ctr"/>
          <a:lstStyle>
            <a:lvl1pPr>
              <a:defRPr b="1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1175277" y="3511871"/>
            <a:ext cx="7411884" cy="576263"/>
          </a:xfrm>
        </p:spPr>
        <p:txBody>
          <a:bodyPr anchor="ctr"/>
          <a:lstStyle>
            <a:lvl1pPr>
              <a:defRPr b="1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1175277" y="4304969"/>
            <a:ext cx="7411884" cy="576263"/>
          </a:xfrm>
        </p:spPr>
        <p:txBody>
          <a:bodyPr anchor="ctr"/>
          <a:lstStyle>
            <a:lvl1pPr>
              <a:defRPr b="1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1175277" y="5098064"/>
            <a:ext cx="7411884" cy="576263"/>
          </a:xfrm>
        </p:spPr>
        <p:txBody>
          <a:bodyPr anchor="ctr"/>
          <a:lstStyle>
            <a:lvl1pPr>
              <a:defRPr b="1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- Single Line Spa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82880" indent="-182880">
              <a:buClr>
                <a:schemeClr val="tx1"/>
              </a:buClr>
              <a:buFont typeface="Arial" pitchFamily="34" charset="0"/>
              <a:buChar char="•"/>
              <a:defRPr/>
            </a:lvl1pPr>
            <a:lvl2pPr marL="356616" indent="-182880">
              <a:defRPr/>
            </a:lvl2pPr>
            <a:lvl3pPr marL="530352" indent="-182880">
              <a:defRPr/>
            </a:lvl3pPr>
            <a:lvl4pPr marL="704088" indent="-182880">
              <a:defRPr/>
            </a:lvl4pPr>
            <a:lvl5pPr marL="877824" indent="-182880">
              <a:tabLst>
                <a:tab pos="1704770" algn="l"/>
              </a:tabLs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lai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b="1"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baseline="0"/>
            </a:lvl1pPr>
            <a:lvl2pPr marL="342859" indent="-342859">
              <a:buFont typeface="+mj-lt"/>
              <a:buAutoNum type="arabicPeriod"/>
              <a:defRPr/>
            </a:lvl2pPr>
            <a:lvl3pPr marL="701591" indent="-342859">
              <a:buFont typeface="+mj-lt"/>
              <a:buAutoNum type="arabicPeriod"/>
              <a:defRPr/>
            </a:lvl3pPr>
            <a:lvl4pPr>
              <a:buFont typeface="+mj-lt"/>
              <a:buAutoNum type="arabicPeriod"/>
              <a:defRPr/>
            </a:lvl4pPr>
            <a:lvl5pPr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Click to edit Master text styles</a:t>
            </a:r>
          </a:p>
          <a:p>
            <a:pPr marL="342859" marR="0" lvl="0" indent="-342859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/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46089" y="1196753"/>
            <a:ext cx="8251825" cy="647402"/>
          </a:xfrm>
        </p:spPr>
        <p:txBody>
          <a:bodyPr/>
          <a:lstStyle>
            <a:lvl1pPr algn="ctr">
              <a:defRPr b="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 hasCustomPrompt="1"/>
          </p:nvPr>
        </p:nvSpPr>
        <p:spPr>
          <a:xfrm>
            <a:off x="446089" y="1880007"/>
            <a:ext cx="8251825" cy="433029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Insert Object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3999" cy="6857999"/>
          </a:xfrm>
          <a:prstGeom prst="rect">
            <a:avLst/>
          </a:prstGeom>
          <a:solidFill>
            <a:srgbClr val="FBD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anual Input 7"/>
          <p:cNvSpPr/>
          <p:nvPr userDrawn="1"/>
        </p:nvSpPr>
        <p:spPr>
          <a:xfrm>
            <a:off x="0" y="2966391"/>
            <a:ext cx="9144000" cy="3891610"/>
          </a:xfrm>
          <a:prstGeom prst="flowChartManualInpu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3083831"/>
            <a:ext cx="6912768" cy="1362075"/>
          </a:xfrm>
        </p:spPr>
        <p:txBody>
          <a:bodyPr anchor="b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475656" y="4433752"/>
            <a:ext cx="6192688" cy="130363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 cap="none" baseline="0">
                <a:solidFill>
                  <a:schemeClr val="bg1"/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 descr="MC_Bootcamp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102" y="297948"/>
            <a:ext cx="3063796" cy="292018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976"/>
            <a:ext cx="4038600" cy="501332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976"/>
            <a:ext cx="4038600" cy="501332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Chart/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460" y="1755648"/>
            <a:ext cx="2719902" cy="445465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11200" y="1755648"/>
            <a:ext cx="2719902" cy="445465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5969413" y="1755648"/>
            <a:ext cx="2719902" cy="445465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31459" y="1196752"/>
            <a:ext cx="2721600" cy="503386"/>
          </a:xfrm>
        </p:spPr>
        <p:txBody>
          <a:bodyPr lIns="89989" tIns="0" rIns="89989" bIns="0">
            <a:normAutofit/>
          </a:bodyPr>
          <a:lstStyle>
            <a:lvl1pPr>
              <a:defRPr sz="15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11200" y="1196752"/>
            <a:ext cx="2721600" cy="503386"/>
          </a:xfrm>
        </p:spPr>
        <p:txBody>
          <a:bodyPr lIns="89989" tIns="0" rIns="89989" bIns="0">
            <a:normAutofit/>
          </a:bodyPr>
          <a:lstStyle>
            <a:lvl1pPr>
              <a:defRPr sz="15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5969412" y="1196752"/>
            <a:ext cx="2721600" cy="503386"/>
          </a:xfrm>
        </p:spPr>
        <p:txBody>
          <a:bodyPr lIns="89989" tIns="0" rIns="89989" bIns="0">
            <a:normAutofit/>
          </a:bodyPr>
          <a:lstStyle>
            <a:lvl1pPr>
              <a:defRPr sz="15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8080" y="6277335"/>
            <a:ext cx="514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600" y="58112"/>
            <a:ext cx="8229600" cy="792088"/>
          </a:xfrm>
          <a:prstGeom prst="rect">
            <a:avLst/>
          </a:prstGeom>
        </p:spPr>
        <p:txBody>
          <a:bodyPr vert="horz" lIns="91429" tIns="45715" rIns="91429" bIns="45715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600" y="1108842"/>
            <a:ext cx="8229600" cy="5101459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Manual Input 11"/>
          <p:cNvSpPr/>
          <p:nvPr userDrawn="1"/>
        </p:nvSpPr>
        <p:spPr>
          <a:xfrm>
            <a:off x="0" y="5851769"/>
            <a:ext cx="9144000" cy="1006231"/>
          </a:xfrm>
          <a:prstGeom prst="flowChartManualInpu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8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eica_Logo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5931838"/>
            <a:ext cx="1168357" cy="848519"/>
          </a:xfrm>
          <a:prstGeom prst="rect">
            <a:avLst/>
          </a:prstGeom>
        </p:spPr>
      </p:pic>
      <p:pic>
        <p:nvPicPr>
          <p:cNvPr id="14" name="Picture 13" descr="Hexagon_Flag.png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6271847"/>
            <a:ext cx="433281" cy="344459"/>
          </a:xfrm>
          <a:prstGeom prst="rect">
            <a:avLst/>
          </a:prstGeom>
        </p:spPr>
      </p:pic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080" y="6277335"/>
            <a:ext cx="450252" cy="365125"/>
          </a:xfrm>
          <a:prstGeom prst="rect">
            <a:avLst/>
          </a:prstGeom>
        </p:spPr>
        <p:txBody>
          <a:bodyPr anchor="ctr"/>
          <a:lstStyle>
            <a:lvl1pPr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38174D2-380B-46B9-A967-2593A5F41162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50690" y="919297"/>
            <a:ext cx="8236471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1132591" y="6277335"/>
            <a:ext cx="3198902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290" rtl="0" eaLnBrk="1" latinLnBrk="0" hangingPunct="1">
              <a:defRPr sz="80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145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0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Leica</a:t>
            </a:r>
            <a:r>
              <a:rPr lang="en-GB" baseline="0" dirty="0"/>
              <a:t> Intelligent Construction Week</a:t>
            </a:r>
            <a:endParaRPr lang="en-GB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957288" y="6359258"/>
            <a:ext cx="0" cy="20850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Картинки по запросу leica icon">
            <a:extLst>
              <a:ext uri="{FF2B5EF4-FFF2-40B4-BE49-F238E27FC236}">
                <a16:creationId xmlns:a16="http://schemas.microsoft.com/office/drawing/2014/main" id="{FB701C4A-BEF2-42F4-A581-15F109D7DE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1" y="5512525"/>
            <a:ext cx="1735822" cy="47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7" r:id="rId4"/>
    <p:sldLayoutId id="2147483658" r:id="rId5"/>
    <p:sldLayoutId id="2147483659" r:id="rId6"/>
    <p:sldLayoutId id="2147483651" r:id="rId7"/>
    <p:sldLayoutId id="2147483652" r:id="rId8"/>
    <p:sldLayoutId id="2147483661" r:id="rId9"/>
    <p:sldLayoutId id="2147483662" r:id="rId10"/>
    <p:sldLayoutId id="2147483654" r:id="rId11"/>
    <p:sldLayoutId id="2147483655" r:id="rId12"/>
    <p:sldLayoutId id="2147483664" r:id="rId13"/>
  </p:sldLayoutIdLst>
  <p:transition>
    <p:fade/>
  </p:transition>
  <p:hf hdr="0" ftr="0" dt="0"/>
  <p:txStyles>
    <p:titleStyle>
      <a:lvl1pPr algn="l" defTabSz="914290" rtl="0" eaLnBrk="1" latinLnBrk="0" hangingPunct="1">
        <a:spcBef>
          <a:spcPct val="0"/>
        </a:spcBef>
        <a:buNone/>
        <a:defRPr sz="22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914290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Arial"/>
          <a:ea typeface="+mn-ea"/>
          <a:cs typeface="Arial"/>
        </a:defRPr>
      </a:lvl1pPr>
      <a:lvl2pPr marL="182880" indent="-182880" algn="l" defTabSz="91429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2pPr>
      <a:lvl3pPr marL="356616" indent="-182880" algn="l" defTabSz="91429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Arial"/>
          <a:ea typeface="+mn-ea"/>
          <a:cs typeface="Arial"/>
        </a:defRPr>
      </a:lvl3pPr>
      <a:lvl4pPr marL="530352" indent="-182880" algn="l" defTabSz="91429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Arial"/>
          <a:ea typeface="+mn-ea"/>
          <a:cs typeface="Arial"/>
        </a:defRPr>
      </a:lvl4pPr>
      <a:lvl5pPr marL="704088" indent="-182880" algn="l" defTabSz="914290" rtl="0" eaLnBrk="1" latinLnBrk="0" hangingPunct="1">
        <a:spcBef>
          <a:spcPct val="20000"/>
        </a:spcBef>
        <a:buClrTx/>
        <a:buFont typeface="Arial" pitchFamily="34" charset="0"/>
        <a:buChar char="•"/>
        <a:tabLst>
          <a:tab pos="1346038" algn="l"/>
        </a:tabLst>
        <a:defRPr sz="1200" kern="1200">
          <a:solidFill>
            <a:schemeClr val="tx1"/>
          </a:solidFill>
          <a:latin typeface="Arial"/>
          <a:ea typeface="+mn-ea"/>
          <a:cs typeface="Arial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12" Type="http://schemas.openxmlformats.org/officeDocument/2006/relationships/image" Target="../media/image64.jpeg"/><Relationship Id="rId17" Type="http://schemas.openxmlformats.org/officeDocument/2006/relationships/image" Target="../media/image69.png"/><Relationship Id="rId2" Type="http://schemas.openxmlformats.org/officeDocument/2006/relationships/image" Target="../media/image54.jpe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11" Type="http://schemas.openxmlformats.org/officeDocument/2006/relationships/image" Target="../media/image63.jpeg"/><Relationship Id="rId5" Type="http://schemas.openxmlformats.org/officeDocument/2006/relationships/image" Target="../media/image57.png"/><Relationship Id="rId15" Type="http://schemas.openxmlformats.org/officeDocument/2006/relationships/image" Target="../media/image67.jpe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9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26" Type="http://schemas.openxmlformats.org/officeDocument/2006/relationships/image" Target="../media/image47.png"/><Relationship Id="rId3" Type="http://schemas.openxmlformats.org/officeDocument/2006/relationships/image" Target="../media/image24.gif"/><Relationship Id="rId21" Type="http://schemas.openxmlformats.org/officeDocument/2006/relationships/image" Target="../media/image42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17" Type="http://schemas.openxmlformats.org/officeDocument/2006/relationships/image" Target="../media/image38.png"/><Relationship Id="rId25" Type="http://schemas.openxmlformats.org/officeDocument/2006/relationships/image" Target="../media/image46.jpeg"/><Relationship Id="rId2" Type="http://schemas.openxmlformats.org/officeDocument/2006/relationships/image" Target="../media/image23.jpeg"/><Relationship Id="rId16" Type="http://schemas.openxmlformats.org/officeDocument/2006/relationships/image" Target="../media/image37.pn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24" Type="http://schemas.openxmlformats.org/officeDocument/2006/relationships/image" Target="../media/image45.png"/><Relationship Id="rId5" Type="http://schemas.openxmlformats.org/officeDocument/2006/relationships/image" Target="../media/image26.jpeg"/><Relationship Id="rId15" Type="http://schemas.openxmlformats.org/officeDocument/2006/relationships/image" Target="../media/image36.gif"/><Relationship Id="rId23" Type="http://schemas.openxmlformats.org/officeDocument/2006/relationships/image" Target="../media/image44.png"/><Relationship Id="rId10" Type="http://schemas.openxmlformats.org/officeDocument/2006/relationships/image" Target="../media/image31.gif"/><Relationship Id="rId19" Type="http://schemas.openxmlformats.org/officeDocument/2006/relationships/image" Target="../media/image40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Relationship Id="rId22" Type="http://schemas.openxmlformats.org/officeDocument/2006/relationships/image" Target="../media/image43.jpeg"/><Relationship Id="rId27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3530"/>
            <a:ext cx="8229600" cy="792088"/>
          </a:xfrm>
        </p:spPr>
        <p:txBody>
          <a:bodyPr/>
          <a:lstStyle/>
          <a:p>
            <a:pPr algn="ctr"/>
            <a:r>
              <a:rPr lang="ru-RU" b="0" dirty="0"/>
              <a:t>Системы нивелирования </a:t>
            </a:r>
            <a:r>
              <a:rPr lang="en-US" b="0" dirty="0" err="1"/>
              <a:t>iCON</a:t>
            </a:r>
            <a:r>
              <a:rPr lang="en-US" b="0" dirty="0"/>
              <a:t> </a:t>
            </a:r>
            <a:r>
              <a:rPr lang="ru-RU" b="0" dirty="0"/>
              <a:t>3D от </a:t>
            </a:r>
            <a:r>
              <a:rPr lang="ru-RU" b="0" dirty="0" err="1"/>
              <a:t>Leica</a:t>
            </a:r>
            <a:r>
              <a:rPr lang="ru-RU" b="0" dirty="0"/>
              <a:t> </a:t>
            </a:r>
            <a:r>
              <a:rPr lang="ru-RU" b="0" dirty="0" err="1"/>
              <a:t>Geosystems</a:t>
            </a:r>
            <a:r>
              <a:rPr lang="ru-RU" b="0" dirty="0"/>
              <a:t>.</a:t>
            </a:r>
            <a:br>
              <a:rPr lang="ru-RU" b="0" dirty="0"/>
            </a:br>
            <a:r>
              <a:rPr lang="ru-RU" b="0" dirty="0"/>
              <a:t> Алтай. Опыт Юго-Восточного ДСУ.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871538" y="5257801"/>
            <a:ext cx="8097837" cy="83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endParaRPr lang="ru-RU" sz="1400" kern="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91E8FA-6417-47F3-8BDE-D5DA68D4A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840" y="0"/>
            <a:ext cx="1247775" cy="8858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0C4712-4354-4573-9AE5-DEAEBD142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541" y="1183697"/>
            <a:ext cx="6520315" cy="409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13243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C332EB-EBD9-4146-ACA4-C0660BB1D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477212"/>
            <a:ext cx="8229600" cy="792088"/>
          </a:xfrm>
        </p:spPr>
        <p:txBody>
          <a:bodyPr/>
          <a:lstStyle/>
          <a:p>
            <a:r>
              <a:rPr lang="ru-RU" dirty="0"/>
              <a:t>Автоматическое </a:t>
            </a:r>
            <a:r>
              <a:rPr lang="en-US" dirty="0"/>
              <a:t>2D</a:t>
            </a:r>
            <a:r>
              <a:rPr lang="ru-RU" dirty="0"/>
              <a:t> и 3</a:t>
            </a:r>
            <a:r>
              <a:rPr lang="en-US" dirty="0"/>
              <a:t>D </a:t>
            </a:r>
            <a:r>
              <a:rPr lang="ru-RU" dirty="0"/>
              <a:t>управление машинами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D0352E-C089-48AD-A987-BEF27B046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1A25FC-0BB0-432B-B9D3-6A92CF217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5" name="Picture 5" descr="C:\Users\gnic\Dropbox\Pictures\Studio shots\iCON excavate\iCP31.jpg">
            <a:extLst>
              <a:ext uri="{FF2B5EF4-FFF2-40B4-BE49-F238E27FC236}">
                <a16:creationId xmlns:a16="http://schemas.microsoft.com/office/drawing/2014/main" id="{4D1BE8DB-3D5E-4CA2-9187-979F7806B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2246313"/>
            <a:ext cx="1373188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0" descr="Backhoe Loader COlour">
            <a:extLst>
              <a:ext uri="{FF2B5EF4-FFF2-40B4-BE49-F238E27FC236}">
                <a16:creationId xmlns:a16="http://schemas.microsoft.com/office/drawing/2014/main" id="{7B2E5758-0B15-4525-BFF9-F2C14A561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3" y="1257300"/>
            <a:ext cx="11176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Grader Colour">
            <a:extLst>
              <a:ext uri="{FF2B5EF4-FFF2-40B4-BE49-F238E27FC236}">
                <a16:creationId xmlns:a16="http://schemas.microsoft.com/office/drawing/2014/main" id="{72A237FE-7E7C-4488-8C88-CBD355618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1565275"/>
            <a:ext cx="17462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ozer Colour">
            <a:extLst>
              <a:ext uri="{FF2B5EF4-FFF2-40B4-BE49-F238E27FC236}">
                <a16:creationId xmlns:a16="http://schemas.microsoft.com/office/drawing/2014/main" id="{669F2C5E-04D6-4B17-82F4-BCA79F139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0" y="4264025"/>
            <a:ext cx="102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Excavator Colour">
            <a:extLst>
              <a:ext uri="{FF2B5EF4-FFF2-40B4-BE49-F238E27FC236}">
                <a16:creationId xmlns:a16="http://schemas.microsoft.com/office/drawing/2014/main" id="{6EEC1D9F-47D6-46BF-BD5D-C972B26C7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4721225"/>
            <a:ext cx="176212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2" descr="SkidSTeer Colour">
            <a:extLst>
              <a:ext uri="{FF2B5EF4-FFF2-40B4-BE49-F238E27FC236}">
                <a16:creationId xmlns:a16="http://schemas.microsoft.com/office/drawing/2014/main" id="{3E6A1371-676A-4A2F-B918-3CA6F5515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8" y="4491038"/>
            <a:ext cx="64135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Roadmill Large">
            <a:extLst>
              <a:ext uri="{FF2B5EF4-FFF2-40B4-BE49-F238E27FC236}">
                <a16:creationId xmlns:a16="http://schemas.microsoft.com/office/drawing/2014/main" id="{C1A1509D-CD6A-4EA5-97E6-995921FB1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5424488"/>
            <a:ext cx="10699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5" descr="Asphalt Paver large">
            <a:extLst>
              <a:ext uri="{FF2B5EF4-FFF2-40B4-BE49-F238E27FC236}">
                <a16:creationId xmlns:a16="http://schemas.microsoft.com/office/drawing/2014/main" id="{4A8E8B14-CD43-422A-813B-AEA8CC3CB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13" y="5461000"/>
            <a:ext cx="6985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6" descr="G&amp;G Paver Large">
            <a:extLst>
              <a:ext uri="{FF2B5EF4-FFF2-40B4-BE49-F238E27FC236}">
                <a16:creationId xmlns:a16="http://schemas.microsoft.com/office/drawing/2014/main" id="{DBE23E78-292B-439D-8EE0-8F214C76D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5357813"/>
            <a:ext cx="584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gnic\Dropbox\Pictures\Studio shots\iCON grade\iCP42.jpg">
            <a:extLst>
              <a:ext uri="{FF2B5EF4-FFF2-40B4-BE49-F238E27FC236}">
                <a16:creationId xmlns:a16="http://schemas.microsoft.com/office/drawing/2014/main" id="{48B3EF5E-98EA-4303-A31E-2D57E8D3C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688" y="2286000"/>
            <a:ext cx="1609725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gnic\Dropbox\Pictures\Studio shots\iCON grade\iCP32.jpg">
            <a:extLst>
              <a:ext uri="{FF2B5EF4-FFF2-40B4-BE49-F238E27FC236}">
                <a16:creationId xmlns:a16="http://schemas.microsoft.com/office/drawing/2014/main" id="{C1D2E746-DC90-4514-B527-D5E4BE46D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2452688"/>
            <a:ext cx="129063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SP14 Sensor White Background Large">
            <a:extLst>
              <a:ext uri="{FF2B5EF4-FFF2-40B4-BE49-F238E27FC236}">
                <a16:creationId xmlns:a16="http://schemas.microsoft.com/office/drawing/2014/main" id="{D76FAE9B-9498-46AE-9133-E91D403AB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988" y="3454400"/>
            <a:ext cx="760412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C:\Users\gnic\Dropbox\Pictures\Studio shots\iCON excavate\iCP41.jpg">
            <a:extLst>
              <a:ext uri="{FF2B5EF4-FFF2-40B4-BE49-F238E27FC236}">
                <a16:creationId xmlns:a16="http://schemas.microsoft.com/office/drawing/2014/main" id="{D8A153A3-7078-4139-A0BB-DE656377C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2235200"/>
            <a:ext cx="165735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C:\Users\gnic\Dropbox\Pictures\Studio shots\PowerDigger Lite\PowerDigger Lite.jpg">
            <a:extLst>
              <a:ext uri="{FF2B5EF4-FFF2-40B4-BE49-F238E27FC236}">
                <a16:creationId xmlns:a16="http://schemas.microsoft.com/office/drawing/2014/main" id="{A920F424-FB37-4FE5-BB07-3449979FD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3524250"/>
            <a:ext cx="846138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04F6A8F-AA64-4A15-AF16-51AEAC99AAA3}"/>
              </a:ext>
            </a:extLst>
          </p:cNvPr>
          <p:cNvSpPr txBox="1"/>
          <p:nvPr/>
        </p:nvSpPr>
        <p:spPr>
          <a:xfrm>
            <a:off x="1536700" y="993775"/>
            <a:ext cx="2049463" cy="4619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GB"/>
            </a:defPPr>
            <a:lvl1pPr>
              <a:defRPr sz="2400">
                <a:solidFill>
                  <a:srgbClr val="FFD211"/>
                </a:solidFill>
                <a:latin typeface="Calibri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dirty="0" err="1"/>
              <a:t>iCON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excavate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385C1B-3FB1-404F-BE5D-D3A65A36EE5C}"/>
              </a:ext>
            </a:extLst>
          </p:cNvPr>
          <p:cNvSpPr txBox="1"/>
          <p:nvPr/>
        </p:nvSpPr>
        <p:spPr>
          <a:xfrm>
            <a:off x="6140450" y="1009650"/>
            <a:ext cx="1878013" cy="4619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GB"/>
            </a:defPPr>
            <a:lvl1pPr>
              <a:defRPr sz="2400">
                <a:solidFill>
                  <a:srgbClr val="FFD211"/>
                </a:solidFill>
                <a:latin typeface="Calibri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dirty="0" err="1"/>
              <a:t>iCON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grade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DA8BC6-7D12-4AF1-852C-DC4B319A7619}"/>
              </a:ext>
            </a:extLst>
          </p:cNvPr>
          <p:cNvSpPr txBox="1"/>
          <p:nvPr/>
        </p:nvSpPr>
        <p:spPr>
          <a:xfrm>
            <a:off x="3521075" y="3294063"/>
            <a:ext cx="1647825" cy="46196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GB"/>
            </a:defPPr>
            <a:lvl1pPr>
              <a:defRPr sz="2400">
                <a:solidFill>
                  <a:srgbClr val="FFD211"/>
                </a:solidFill>
                <a:latin typeface="Calibri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dirty="0" err="1"/>
              <a:t>iCON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road</a:t>
            </a:r>
          </a:p>
        </p:txBody>
      </p:sp>
      <p:pic>
        <p:nvPicPr>
          <p:cNvPr id="22" name="Picture 2" descr="C:\Users\gnic\Pictures\Studio shots\iCON pave\MPC1310_meter_print.tif_c566020a1M.jpg">
            <a:extLst>
              <a:ext uri="{FF2B5EF4-FFF2-40B4-BE49-F238E27FC236}">
                <a16:creationId xmlns:a16="http://schemas.microsoft.com/office/drawing/2014/main" id="{226DFE0F-8E83-436D-8530-EEE7E6585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3806825"/>
            <a:ext cx="2109788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Users\gnic\Pictures\Studio shots\iCON pave\PS3D_Milling_Screenshot.bmp_c566090a1M.jpg">
            <a:extLst>
              <a:ext uri="{FF2B5EF4-FFF2-40B4-BE49-F238E27FC236}">
                <a16:creationId xmlns:a16="http://schemas.microsoft.com/office/drawing/2014/main" id="{F4D2EEC6-208B-4202-967E-F75AB4D22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819400" y="4014788"/>
            <a:ext cx="1554163" cy="116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Wheel Loader">
            <a:extLst>
              <a:ext uri="{FF2B5EF4-FFF2-40B4-BE49-F238E27FC236}">
                <a16:creationId xmlns:a16="http://schemas.microsoft.com/office/drawing/2014/main" id="{F3438458-1F96-4225-98B7-D41ECF06B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1433513"/>
            <a:ext cx="12382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6698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3F658F-1805-421C-89AD-DE197BC15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</a:t>
            </a:r>
            <a:r>
              <a:rPr lang="ru-RU" dirty="0"/>
              <a:t>Решения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288ABB-642B-4635-9F69-0C3456632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094A57-808C-4655-9DCE-4F260D1946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ru-RU" b="0" dirty="0" err="1"/>
              <a:t>Ультразвуковые</a:t>
            </a:r>
            <a:r>
              <a:rPr lang="en-US" altLang="ru-RU" b="0" dirty="0"/>
              <a:t> 2D </a:t>
            </a:r>
            <a:r>
              <a:rPr lang="en-US" altLang="ru-RU" b="0" dirty="0" err="1"/>
              <a:t>системы</a:t>
            </a:r>
            <a:endParaRPr lang="en-US" altLang="ru-RU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C335CE-87DB-4A65-A81F-630B5931D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2" t="9943" r="4062"/>
          <a:stretch>
            <a:fillRect/>
          </a:stretch>
        </p:blipFill>
        <p:spPr bwMode="auto">
          <a:xfrm>
            <a:off x="2147888" y="1685925"/>
            <a:ext cx="2617787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96CE0496-CA29-4354-829D-73A4A75AD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1" y="1020763"/>
            <a:ext cx="2597150" cy="231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8FA07D1A-7859-4057-A1C6-46B632D73D97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3458342"/>
            <a:ext cx="8229600" cy="5101459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42859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01591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dirty="0"/>
              <a:t>2.  Лазерные </a:t>
            </a:r>
            <a:r>
              <a:rPr lang="en-US" altLang="ru-RU" dirty="0"/>
              <a:t>2D </a:t>
            </a:r>
            <a:r>
              <a:rPr lang="en-US" altLang="ru-RU" dirty="0" err="1"/>
              <a:t>системы</a:t>
            </a:r>
            <a:endParaRPr lang="en-US" altLang="ru-RU" dirty="0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F3E89AF0-EDBA-4318-B2F2-A23993E3E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3" t="5162" r="4485" b="22479"/>
          <a:stretch>
            <a:fillRect/>
          </a:stretch>
        </p:blipFill>
        <p:spPr bwMode="auto">
          <a:xfrm>
            <a:off x="5122863" y="3441699"/>
            <a:ext cx="3904113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B43FE302-7D11-4C4E-87EE-15BABEEFC9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62" t="5452" r="46027" b="29388"/>
          <a:stretch/>
        </p:blipFill>
        <p:spPr bwMode="auto">
          <a:xfrm>
            <a:off x="-4019550" y="3967163"/>
            <a:ext cx="9140825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0706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F132D9-08A1-461F-AD52-59156CA79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err="1"/>
              <a:t>Варианты</a:t>
            </a:r>
            <a:r>
              <a:rPr lang="en-US" altLang="ru-RU" dirty="0"/>
              <a:t> </a:t>
            </a:r>
            <a:r>
              <a:rPr lang="en-US" altLang="ru-RU" dirty="0" err="1"/>
              <a:t>систем</a:t>
            </a:r>
            <a:r>
              <a:rPr lang="en-US" altLang="ru-RU" dirty="0"/>
              <a:t> 3D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75606A-8075-42A9-A9DF-A159AACFC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6E574A-3277-4625-A439-18187436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3933BE-A96E-443C-8205-D3C8574C5846}"/>
              </a:ext>
            </a:extLst>
          </p:cNvPr>
          <p:cNvSpPr txBox="1">
            <a:spLocks noChangeArrowheads="1"/>
          </p:cNvSpPr>
          <p:nvPr/>
        </p:nvSpPr>
        <p:spPr>
          <a:xfrm>
            <a:off x="638175" y="404813"/>
            <a:ext cx="6270625" cy="584200"/>
          </a:xfrm>
          <a:prstGeom prst="rect">
            <a:avLst/>
          </a:prstGeom>
        </p:spPr>
        <p:txBody>
          <a:bodyPr vert="horz" lIns="91429" tIns="45715" rIns="91429" bIns="45715" rtlCol="0" anchor="b">
            <a:normAutofit/>
          </a:bodyPr>
          <a:lstStyle>
            <a:lvl1pPr algn="l" defTabSz="91429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US" altLang="ru-RU" b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1E213A-3E4D-490D-A9A5-D591B443301D}"/>
              </a:ext>
            </a:extLst>
          </p:cNvPr>
          <p:cNvSpPr txBox="1">
            <a:spLocks noChangeArrowheads="1"/>
          </p:cNvSpPr>
          <p:nvPr/>
        </p:nvSpPr>
        <p:spPr>
          <a:xfrm>
            <a:off x="719138" y="1574800"/>
            <a:ext cx="8097837" cy="4292600"/>
          </a:xfrm>
          <a:prstGeom prst="rect">
            <a:avLst/>
          </a:prstGeom>
        </p:spPr>
        <p:txBody>
          <a:bodyPr vert="horz" lIns="91429" tIns="45715" rIns="91429" bIns="45715" rtlCol="0">
            <a:normAutofit lnSpcReduction="10000"/>
          </a:bodyPr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42859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01591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ru-RU" sz="1400" dirty="0"/>
          </a:p>
          <a:p>
            <a:endParaRPr lang="en-US" altLang="ru-RU" sz="1400" dirty="0"/>
          </a:p>
          <a:p>
            <a:endParaRPr lang="en-US" altLang="ru-RU" sz="1400" dirty="0"/>
          </a:p>
          <a:p>
            <a:endParaRPr lang="en-US" altLang="ru-RU" sz="1400" dirty="0"/>
          </a:p>
          <a:p>
            <a:endParaRPr lang="en-US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r>
              <a:rPr lang="en-US" altLang="ru-RU" sz="1400" dirty="0" err="1"/>
              <a:t>Точность</a:t>
            </a:r>
            <a:r>
              <a:rPr lang="en-US" altLang="ru-RU" sz="1400" dirty="0"/>
              <a:t> </a:t>
            </a:r>
            <a:r>
              <a:rPr lang="ru-RU" altLang="ru-RU" sz="1400" dirty="0"/>
              <a:t>по высоте  и плану до 1,5 см.</a:t>
            </a:r>
            <a:endParaRPr lang="en-US" altLang="ru-RU" sz="1400" dirty="0"/>
          </a:p>
          <a:p>
            <a:r>
              <a:rPr lang="en-US" altLang="ru-RU" sz="1400" dirty="0" err="1"/>
              <a:t>Работа</a:t>
            </a:r>
            <a:r>
              <a:rPr lang="en-US" altLang="ru-RU" sz="1400" dirty="0"/>
              <a:t> в </a:t>
            </a:r>
            <a:r>
              <a:rPr lang="en-US" altLang="ru-RU" sz="1400" dirty="0" err="1"/>
              <a:t>любую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погоду</a:t>
            </a:r>
            <a:r>
              <a:rPr lang="en-US" altLang="ru-RU" sz="1400" dirty="0"/>
              <a:t>, в </a:t>
            </a:r>
            <a:r>
              <a:rPr lang="en-US" altLang="ru-RU" sz="1400" dirty="0" err="1"/>
              <a:t>любых</a:t>
            </a:r>
            <a:r>
              <a:rPr lang="en-US" altLang="ru-RU" sz="1400" dirty="0"/>
              <a:t> </a:t>
            </a:r>
            <a:r>
              <a:rPr lang="en-US" altLang="ru-RU" sz="1400" dirty="0" err="1"/>
              <a:t>условиях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видимости</a:t>
            </a:r>
            <a:r>
              <a:rPr lang="ru-RU" altLang="ru-RU" sz="1400" dirty="0"/>
              <a:t>.</a:t>
            </a:r>
            <a:endParaRPr lang="en-US" altLang="ru-RU" sz="1400" dirty="0"/>
          </a:p>
          <a:p>
            <a:r>
              <a:rPr lang="en-US" altLang="ru-RU" sz="1400" dirty="0" err="1"/>
              <a:t>Неограниченное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количество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машин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от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одной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базовой</a:t>
            </a:r>
            <a:r>
              <a:rPr lang="en-US" altLang="ru-RU" sz="1400" dirty="0"/>
              <a:t> </a:t>
            </a:r>
            <a:r>
              <a:rPr lang="en-US" altLang="ru-RU" sz="1400" dirty="0" err="1"/>
              <a:t>станции</a:t>
            </a:r>
            <a:r>
              <a:rPr lang="ru-RU" altLang="ru-RU" sz="1400" dirty="0"/>
              <a:t> (до 20 км).</a:t>
            </a:r>
            <a:r>
              <a:rPr lang="en-US" altLang="ru-RU" sz="1400" dirty="0"/>
              <a:t> </a:t>
            </a:r>
          </a:p>
          <a:p>
            <a:r>
              <a:rPr lang="en-US" altLang="ru-RU" sz="1400" dirty="0" err="1"/>
              <a:t>Идеальна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для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грейдеров</a:t>
            </a:r>
            <a:r>
              <a:rPr lang="en-US" altLang="ru-RU" sz="1400" dirty="0"/>
              <a:t> и </a:t>
            </a:r>
            <a:r>
              <a:rPr lang="en-US" altLang="ru-RU" sz="1400" dirty="0" err="1"/>
              <a:t>бульдозеров</a:t>
            </a:r>
            <a:r>
              <a:rPr lang="ru-RU" altLang="ru-RU" sz="1400" dirty="0"/>
              <a:t>.</a:t>
            </a:r>
            <a:endParaRPr lang="en-US" altLang="ru-RU" sz="1400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9F7FF0D5-F77C-4805-83D1-58E6346DB048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0825" cy="21590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</a:pPr>
            <a:endParaRPr lang="ru-RU" altLang="ru-RU" sz="1800" b="0">
              <a:solidFill>
                <a:srgbClr val="595959"/>
              </a:solidFill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DE37F1B4-9872-4F64-9806-A787E273951B}"/>
              </a:ext>
            </a:extLst>
          </p:cNvPr>
          <p:cNvSpPr>
            <a:spLocks/>
          </p:cNvSpPr>
          <p:nvPr/>
        </p:nvSpPr>
        <p:spPr bwMode="auto">
          <a:xfrm>
            <a:off x="5367338" y="0"/>
            <a:ext cx="3778250" cy="215900"/>
          </a:xfrm>
          <a:prstGeom prst="rect">
            <a:avLst/>
          </a:prstGeom>
          <a:solidFill>
            <a:srgbClr val="EE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</a:pPr>
            <a:endParaRPr lang="ru-RU" altLang="ru-RU" sz="1800" b="0">
              <a:solidFill>
                <a:srgbClr val="595959"/>
              </a:solidFill>
            </a:endParaRPr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CA2AA29A-EDB6-442D-A8E3-37993F3045A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3238"/>
            <a:ext cx="40513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D1312500-30CC-421D-BB98-39148B182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2" t="18201" r="1839" b="6680"/>
          <a:stretch>
            <a:fillRect/>
          </a:stretch>
        </p:blipFill>
        <p:spPr bwMode="auto">
          <a:xfrm>
            <a:off x="4722813" y="2349500"/>
            <a:ext cx="4418012" cy="257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">
            <a:extLst>
              <a:ext uri="{FF2B5EF4-FFF2-40B4-BE49-F238E27FC236}">
                <a16:creationId xmlns:a16="http://schemas.microsoft.com/office/drawing/2014/main" id="{445CD360-FFF1-446B-B540-FC6E563D6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085850"/>
            <a:ext cx="6137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0" dirty="0">
                <a:solidFill>
                  <a:srgbClr val="595959"/>
                </a:solidFill>
              </a:rPr>
              <a:t>1. С</a:t>
            </a:r>
            <a:r>
              <a:rPr lang="ru-RU" altLang="ru-RU" b="0" dirty="0" err="1">
                <a:solidFill>
                  <a:srgbClr val="595959"/>
                </a:solidFill>
              </a:rPr>
              <a:t>путниковые</a:t>
            </a:r>
            <a:r>
              <a:rPr lang="ru-RU" altLang="ru-RU" b="0" dirty="0">
                <a:solidFill>
                  <a:srgbClr val="595959"/>
                </a:solidFill>
              </a:rPr>
              <a:t> си</a:t>
            </a:r>
            <a:r>
              <a:rPr lang="en-US" altLang="ru-RU" b="0" dirty="0" err="1">
                <a:solidFill>
                  <a:srgbClr val="595959"/>
                </a:solidFill>
              </a:rPr>
              <a:t>стемы</a:t>
            </a:r>
            <a:r>
              <a:rPr lang="en-US" altLang="ru-RU" b="0" dirty="0">
                <a:solidFill>
                  <a:srgbClr val="595959"/>
                </a:solidFill>
              </a:rPr>
              <a:t> с ГЛОНАСС/GPS</a:t>
            </a:r>
            <a:r>
              <a:rPr lang="ru-RU" altLang="ru-RU" b="0" dirty="0">
                <a:solidFill>
                  <a:srgbClr val="595959"/>
                </a:solidFill>
              </a:rPr>
              <a:t>.</a:t>
            </a:r>
            <a:endParaRPr lang="en-US" altLang="ru-RU" b="0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17725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AC6AF-7307-4E9D-87D0-243E4FBBA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err="1"/>
              <a:t>Варианты</a:t>
            </a:r>
            <a:r>
              <a:rPr lang="en-US" altLang="ru-RU" dirty="0"/>
              <a:t> </a:t>
            </a:r>
            <a:r>
              <a:rPr lang="en-US" altLang="ru-RU" dirty="0" err="1"/>
              <a:t>систем</a:t>
            </a:r>
            <a:r>
              <a:rPr lang="en-US" altLang="ru-RU" dirty="0"/>
              <a:t> 3D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09FAD0-E39A-4DC6-AC99-E9160CEC3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64C334-F2AC-496A-B9B1-AA4EBE171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94296FB4-8F3C-4A51-84D7-766144A9FEC6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0825" cy="21590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</a:pPr>
            <a:endParaRPr lang="ru-RU" altLang="ru-RU" sz="1800" b="0">
              <a:solidFill>
                <a:srgbClr val="595959"/>
              </a:solidFill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01D179AA-E4AD-452C-AAFD-09CC6C7F90C8}"/>
              </a:ext>
            </a:extLst>
          </p:cNvPr>
          <p:cNvSpPr>
            <a:spLocks/>
          </p:cNvSpPr>
          <p:nvPr/>
        </p:nvSpPr>
        <p:spPr bwMode="auto">
          <a:xfrm>
            <a:off x="5367338" y="0"/>
            <a:ext cx="3778250" cy="215900"/>
          </a:xfrm>
          <a:prstGeom prst="rect">
            <a:avLst/>
          </a:prstGeom>
          <a:solidFill>
            <a:srgbClr val="EE0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</a:pPr>
            <a:endParaRPr lang="ru-RU" altLang="ru-RU" sz="1800" b="0">
              <a:solidFill>
                <a:srgbClr val="595959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ED1C5614-E9AF-469E-8A59-6209A479AFCD}"/>
              </a:ext>
            </a:extLst>
          </p:cNvPr>
          <p:cNvSpPr txBox="1">
            <a:spLocks noChangeArrowheads="1"/>
          </p:cNvSpPr>
          <p:nvPr/>
        </p:nvSpPr>
        <p:spPr>
          <a:xfrm>
            <a:off x="277813" y="882650"/>
            <a:ext cx="8104187" cy="528320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42859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01591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1600" dirty="0"/>
              <a:t>2</a:t>
            </a:r>
            <a:r>
              <a:rPr lang="en-US" altLang="ru-RU" sz="1600" dirty="0"/>
              <a:t>. </a:t>
            </a:r>
            <a:r>
              <a:rPr lang="en-US" altLang="ru-RU" sz="1600" dirty="0" err="1"/>
              <a:t>Система</a:t>
            </a:r>
            <a:r>
              <a:rPr lang="en-US" altLang="ru-RU" sz="1600" dirty="0"/>
              <a:t> с </a:t>
            </a:r>
            <a:r>
              <a:rPr lang="ru-RU" altLang="ru-RU" sz="1600" dirty="0"/>
              <a:t>р</a:t>
            </a:r>
            <a:r>
              <a:rPr lang="en-US" altLang="ru-RU" sz="1600" dirty="0" err="1"/>
              <a:t>оботизированным</a:t>
            </a:r>
            <a:r>
              <a:rPr lang="en-US" altLang="ru-RU" sz="1600" dirty="0"/>
              <a:t> </a:t>
            </a:r>
            <a:r>
              <a:rPr lang="en-US" altLang="ru-RU" sz="1600" dirty="0" err="1"/>
              <a:t>тахеометром</a:t>
            </a:r>
            <a:r>
              <a:rPr lang="en-US" altLang="ru-RU" sz="1600" dirty="0"/>
              <a:t> Leica </a:t>
            </a:r>
            <a:r>
              <a:rPr lang="en-US" altLang="ru-RU" sz="1600" dirty="0" err="1"/>
              <a:t>iCON</a:t>
            </a:r>
            <a:r>
              <a:rPr lang="en-US" altLang="ru-RU" sz="1600" dirty="0"/>
              <a:t> robot</a:t>
            </a:r>
          </a:p>
          <a:p>
            <a:endParaRPr lang="en-US" altLang="ru-RU" sz="1600" dirty="0"/>
          </a:p>
          <a:p>
            <a:endParaRPr lang="en-US" altLang="ru-RU" sz="1600" dirty="0"/>
          </a:p>
          <a:p>
            <a:endParaRPr lang="en-US" altLang="ru-RU" sz="1600" dirty="0"/>
          </a:p>
          <a:p>
            <a:endParaRPr lang="en-US" altLang="ru-RU" sz="1600" dirty="0"/>
          </a:p>
          <a:p>
            <a:endParaRPr lang="en-US" altLang="ru-RU" sz="1400" dirty="0"/>
          </a:p>
          <a:p>
            <a:endParaRPr lang="ru-RU" altLang="ru-RU" sz="1400" dirty="0"/>
          </a:p>
          <a:p>
            <a:endParaRPr lang="en-US" altLang="ru-RU" sz="1400" dirty="0"/>
          </a:p>
          <a:p>
            <a:endParaRPr lang="ru-RU" altLang="ru-RU" sz="1400" dirty="0"/>
          </a:p>
          <a:p>
            <a:r>
              <a:rPr lang="en-US" altLang="ru-RU" sz="1400" dirty="0" err="1"/>
              <a:t>Точность</a:t>
            </a:r>
            <a:r>
              <a:rPr lang="en-US" altLang="ru-RU" sz="1400" dirty="0"/>
              <a:t> 0,3 - 1 </a:t>
            </a:r>
            <a:r>
              <a:rPr lang="en-US" altLang="ru-RU" sz="1400" dirty="0" err="1"/>
              <a:t>см</a:t>
            </a:r>
            <a:r>
              <a:rPr lang="en-US" altLang="ru-RU" sz="1400" dirty="0"/>
              <a:t> (</a:t>
            </a:r>
            <a:r>
              <a:rPr lang="en-US" altLang="ru-RU" sz="1400" dirty="0" err="1"/>
              <a:t>зависит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от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машины</a:t>
            </a:r>
            <a:r>
              <a:rPr lang="en-US" altLang="ru-RU" sz="1400" dirty="0"/>
              <a:t> и </a:t>
            </a:r>
            <a:r>
              <a:rPr lang="en-US" altLang="ru-RU" sz="1400" dirty="0" err="1"/>
              <a:t>расстояния</a:t>
            </a:r>
            <a:r>
              <a:rPr lang="en-US" altLang="ru-RU" sz="1400" dirty="0"/>
              <a:t>)</a:t>
            </a:r>
            <a:r>
              <a:rPr lang="ru-RU" altLang="ru-RU" sz="1400" dirty="0"/>
              <a:t>.</a:t>
            </a:r>
            <a:endParaRPr lang="en-US" altLang="ru-RU" sz="1400" dirty="0"/>
          </a:p>
          <a:p>
            <a:r>
              <a:rPr lang="ru-RU" altLang="ru-RU" sz="1400" dirty="0"/>
              <a:t>Рекомендуемая д</a:t>
            </a:r>
            <a:r>
              <a:rPr lang="en-US" altLang="ru-RU" sz="1400" dirty="0" err="1"/>
              <a:t>альность</a:t>
            </a:r>
            <a:r>
              <a:rPr lang="en-US" altLang="ru-RU" sz="1400" dirty="0"/>
              <a:t> - </a:t>
            </a:r>
            <a:r>
              <a:rPr lang="en-US" altLang="ru-RU" sz="1400" dirty="0" err="1"/>
              <a:t>до</a:t>
            </a:r>
            <a:r>
              <a:rPr lang="en-US" altLang="ru-RU" sz="1400" dirty="0"/>
              <a:t> 600</a:t>
            </a:r>
            <a:r>
              <a:rPr lang="ru-RU" altLang="ru-RU" sz="1400" dirty="0"/>
              <a:t> </a:t>
            </a:r>
            <a:r>
              <a:rPr lang="en-US" altLang="ru-RU" sz="1400" dirty="0" err="1"/>
              <a:t>метров</a:t>
            </a:r>
            <a:r>
              <a:rPr lang="ru-RU" altLang="ru-RU" sz="1400" dirty="0"/>
              <a:t>, прямая видимость, погодные </a:t>
            </a:r>
            <a:r>
              <a:rPr lang="en-US" altLang="ru-RU" sz="1400" dirty="0" err="1"/>
              <a:t>условия</a:t>
            </a:r>
            <a:r>
              <a:rPr lang="ru-RU" altLang="ru-RU" sz="1400" dirty="0"/>
              <a:t>.</a:t>
            </a:r>
            <a:endParaRPr lang="en-US" altLang="ru-RU" sz="1400" dirty="0"/>
          </a:p>
          <a:p>
            <a:r>
              <a:rPr lang="en-US" altLang="ru-RU" sz="1400" dirty="0" err="1"/>
              <a:t>Работа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днем</a:t>
            </a:r>
            <a:r>
              <a:rPr lang="en-US" altLang="ru-RU" sz="1400" dirty="0"/>
              <a:t> и </a:t>
            </a:r>
            <a:r>
              <a:rPr lang="en-US" altLang="ru-RU" sz="1400" dirty="0" err="1"/>
              <a:t>ночью</a:t>
            </a:r>
            <a:r>
              <a:rPr lang="ru-RU" altLang="ru-RU" sz="1400" dirty="0"/>
              <a:t>. Один прибор для одной машины.</a:t>
            </a:r>
          </a:p>
          <a:p>
            <a:r>
              <a:rPr lang="en-US" altLang="ru-RU" sz="1400" dirty="0" err="1"/>
              <a:t>Высокоточные</a:t>
            </a:r>
            <a:r>
              <a:rPr lang="en-US" altLang="ru-RU" sz="1400" dirty="0"/>
              <a:t> </a:t>
            </a:r>
            <a:r>
              <a:rPr lang="en-US" altLang="ru-RU" sz="1400" dirty="0" err="1"/>
              <a:t>работы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для</a:t>
            </a:r>
            <a:r>
              <a:rPr lang="en-US" altLang="ru-RU" sz="1400" dirty="0"/>
              <a:t> </a:t>
            </a:r>
            <a:r>
              <a:rPr lang="en-US" altLang="ru-RU" sz="1400" dirty="0" err="1"/>
              <a:t>дорожных</a:t>
            </a:r>
            <a:r>
              <a:rPr lang="en-US" altLang="ru-RU" sz="1400" dirty="0"/>
              <a:t> </a:t>
            </a:r>
            <a:r>
              <a:rPr lang="en-US" altLang="ru-RU" sz="1400" dirty="0" err="1"/>
              <a:t>фрез</a:t>
            </a:r>
            <a:r>
              <a:rPr lang="en-US" altLang="ru-RU" sz="1400" dirty="0"/>
              <a:t>, </a:t>
            </a:r>
            <a:r>
              <a:rPr lang="en-US" altLang="ru-RU" sz="1400" dirty="0" err="1"/>
              <a:t>автогрейдеров</a:t>
            </a:r>
            <a:r>
              <a:rPr lang="ru-RU" altLang="ru-RU" sz="1400" dirty="0"/>
              <a:t>, </a:t>
            </a:r>
            <a:r>
              <a:rPr lang="ru-RU" altLang="ru-RU" sz="1400" dirty="0" err="1"/>
              <a:t>асфальто</a:t>
            </a:r>
            <a:r>
              <a:rPr lang="ru-RU" altLang="ru-RU" sz="1400" dirty="0"/>
              <a:t> и </a:t>
            </a:r>
            <a:r>
              <a:rPr lang="en-US" altLang="ru-RU" sz="1400" dirty="0" err="1"/>
              <a:t>бетоноукладчиков</a:t>
            </a:r>
            <a:r>
              <a:rPr lang="ru-RU" altLang="ru-RU" sz="1400" dirty="0"/>
              <a:t>.</a:t>
            </a:r>
            <a:endParaRPr lang="en-US" altLang="ru-RU" sz="1400" dirty="0"/>
          </a:p>
        </p:txBody>
      </p:sp>
      <p:pic>
        <p:nvPicPr>
          <p:cNvPr id="16" name="Picture 7">
            <a:extLst>
              <a:ext uri="{FF2B5EF4-FFF2-40B4-BE49-F238E27FC236}">
                <a16:creationId xmlns:a16="http://schemas.microsoft.com/office/drawing/2014/main" id="{2B316C5B-A956-4C16-81EE-04435AA8361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 t="11905" r="5078"/>
          <a:stretch>
            <a:fillRect/>
          </a:stretch>
        </p:blipFill>
        <p:spPr bwMode="auto">
          <a:xfrm>
            <a:off x="-101600" y="1343025"/>
            <a:ext cx="356393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>
            <a:extLst>
              <a:ext uri="{FF2B5EF4-FFF2-40B4-BE49-F238E27FC236}">
                <a16:creationId xmlns:a16="http://schemas.microsoft.com/office/drawing/2014/main" id="{7CA41787-1284-440A-8D69-C7268E912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215900"/>
            <a:ext cx="2528888" cy="202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1">
            <a:extLst>
              <a:ext uri="{FF2B5EF4-FFF2-40B4-BE49-F238E27FC236}">
                <a16:creationId xmlns:a16="http://schemas.microsoft.com/office/drawing/2014/main" id="{579133DB-F7BB-449E-AE8B-99041255C2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2" y="1793875"/>
            <a:ext cx="3963988" cy="2972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9" descr="C:\Users\shcr\Desktop\Все с iphona\IMG_0544.JPG">
            <a:extLst>
              <a:ext uri="{FF2B5EF4-FFF2-40B4-BE49-F238E27FC236}">
                <a16:creationId xmlns:a16="http://schemas.microsoft.com/office/drawing/2014/main" id="{64BFF223-A6A3-4A20-BB9F-B3AE9E2C4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1" y="2565400"/>
            <a:ext cx="2470494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1692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77342-39F5-4107-B46E-2AD374E2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ГРО. Базовая станция </a:t>
            </a:r>
            <a:r>
              <a:rPr lang="en-US" dirty="0"/>
              <a:t>GNSS</a:t>
            </a:r>
            <a:r>
              <a:rPr lang="ru-RU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FBFD45-BEDA-408F-95A2-83E32A698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0" y="969142"/>
            <a:ext cx="8229600" cy="5101459"/>
          </a:xfrm>
        </p:spPr>
        <p:txBody>
          <a:bodyPr/>
          <a:lstStyle/>
          <a:p>
            <a:r>
              <a:rPr lang="ru-RU" dirty="0"/>
              <a:t>Покрытие 1 станции до 15 км./</a:t>
            </a:r>
            <a:r>
              <a:rPr lang="en-US" dirty="0"/>
              <a:t>50</a:t>
            </a:r>
            <a:r>
              <a:rPr lang="ru-RU" dirty="0"/>
              <a:t> км. (Радиосвязь/</a:t>
            </a:r>
            <a:r>
              <a:rPr lang="en-US" dirty="0"/>
              <a:t>GPRS</a:t>
            </a:r>
            <a:r>
              <a:rPr lang="ru-RU" dirty="0"/>
              <a:t>)</a:t>
            </a:r>
          </a:p>
          <a:p>
            <a:r>
              <a:rPr lang="ru-RU" dirty="0"/>
              <a:t>Варианты: Постоянная (внешняя антенна) или временная (штатив)</a:t>
            </a:r>
            <a:endParaRPr lang="en-US" dirty="0"/>
          </a:p>
          <a:p>
            <a:r>
              <a:rPr lang="ru-RU" dirty="0"/>
              <a:t>Для сгущения достаточно 2 пунктов ГРО (В нашем случае в МСК-22)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AA72CC-BB25-4B39-B9E7-B584E4963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6" name="Рисунок 5" descr="C:\Users\kazn\AppData\Local\Microsoft\Windows\INetCache\Content.Word\IMG_1282.jpg">
            <a:extLst>
              <a:ext uri="{FF2B5EF4-FFF2-40B4-BE49-F238E27FC236}">
                <a16:creationId xmlns:a16="http://schemas.microsoft.com/office/drawing/2014/main" id="{4F31910C-2B3B-438C-9B71-BE8782CB4DD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87954" y="2596066"/>
            <a:ext cx="3610291" cy="29067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E42CA0E-9AAB-45B1-B143-9D59C8228906}"/>
              </a:ext>
            </a:extLst>
          </p:cNvPr>
          <p:cNvCxnSpPr>
            <a:cxnSpLocks/>
          </p:cNvCxnSpPr>
          <p:nvPr/>
        </p:nvCxnSpPr>
        <p:spPr>
          <a:xfrm flipV="1">
            <a:off x="7499849" y="2338615"/>
            <a:ext cx="675322" cy="9937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31A5FB6-30D8-4982-9ED1-513275FBA084}"/>
              </a:ext>
            </a:extLst>
          </p:cNvPr>
          <p:cNvSpPr txBox="1">
            <a:spLocks/>
          </p:cNvSpPr>
          <p:nvPr/>
        </p:nvSpPr>
        <p:spPr>
          <a:xfrm>
            <a:off x="8200570" y="1935899"/>
            <a:ext cx="8229600" cy="792088"/>
          </a:xfrm>
          <a:prstGeom prst="rect">
            <a:avLst/>
          </a:prstGeom>
        </p:spPr>
        <p:txBody>
          <a:bodyPr vert="horz" lIns="91429" tIns="45715" rIns="91429" bIns="45715" rtlCol="0" anchor="b">
            <a:normAutofit/>
          </a:bodyPr>
          <a:lstStyle>
            <a:lvl1pPr algn="l" defTabSz="91429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400" dirty="0"/>
              <a:t>Пункт </a:t>
            </a:r>
          </a:p>
          <a:p>
            <a:r>
              <a:rPr lang="ru-RU" sz="1400" dirty="0"/>
              <a:t>сгущения </a:t>
            </a:r>
          </a:p>
          <a:p>
            <a:r>
              <a:rPr lang="ru-RU" sz="1400" dirty="0"/>
              <a:t>ГРО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5FFADF-BC8E-43DA-BE56-F4DD5CB68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40" y="2573866"/>
            <a:ext cx="3406019" cy="25545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8F2F0F-EB7A-4C50-8F7D-E8B294BE04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00542" y="2570701"/>
            <a:ext cx="3893454" cy="29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5944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FAC33-8663-4C1B-9874-B987137EA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F1929D-D0A0-4DE2-B548-AABC08105F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                                                                               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B6A4C6-B2FE-48EF-8F10-C98E755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5" name="Рисунок 4" descr="C:\Users\kazn\AppData\Local\Microsoft\Windows\INetCache\Content.Word\скрин 3 ненинка.png">
            <a:extLst>
              <a:ext uri="{FF2B5EF4-FFF2-40B4-BE49-F238E27FC236}">
                <a16:creationId xmlns:a16="http://schemas.microsoft.com/office/drawing/2014/main" id="{8DA6F60D-BF32-4B28-85C4-1AD80140B54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" y="1115060"/>
            <a:ext cx="5166995" cy="434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kazn\AppData\Local\Microsoft\Windows\INetCache\Content.Word\скрин 4ненинка.png">
            <a:extLst>
              <a:ext uri="{FF2B5EF4-FFF2-40B4-BE49-F238E27FC236}">
                <a16:creationId xmlns:a16="http://schemas.microsoft.com/office/drawing/2014/main" id="{CF8888A8-5078-4E22-92FB-D7199B714AD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7" t="14248"/>
          <a:stretch/>
        </p:blipFill>
        <p:spPr bwMode="auto">
          <a:xfrm>
            <a:off x="5613400" y="3416300"/>
            <a:ext cx="3441700" cy="20713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5">
            <a:extLst>
              <a:ext uri="{FF2B5EF4-FFF2-40B4-BE49-F238E27FC236}">
                <a16:creationId xmlns:a16="http://schemas.microsoft.com/office/drawing/2014/main" id="{12346102-9FAE-41AC-AE2C-ACDA93D28975}"/>
              </a:ext>
            </a:extLst>
          </p:cNvPr>
          <p:cNvSpPr txBox="1">
            <a:spLocks/>
          </p:cNvSpPr>
          <p:nvPr/>
        </p:nvSpPr>
        <p:spPr>
          <a:xfrm>
            <a:off x="5642790" y="1591442"/>
            <a:ext cx="3755210" cy="5101459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>
            <a:lvl1pPr marL="0" indent="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  <a:lvl2pPr marL="182880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56616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0" dirty="0"/>
              <a:t>"</a:t>
            </a:r>
            <a:r>
              <a:rPr lang="ru-RU" b="0" dirty="0" err="1"/>
              <a:t>Топоматик</a:t>
            </a:r>
            <a:r>
              <a:rPr lang="ru-RU" b="0" dirty="0"/>
              <a:t> </a:t>
            </a:r>
            <a:r>
              <a:rPr lang="ru-RU" b="0" dirty="0" err="1"/>
              <a:t>Robur</a:t>
            </a:r>
            <a:r>
              <a:rPr lang="ru-RU" b="0" dirty="0"/>
              <a:t> - Автомобильные дороги"</a:t>
            </a:r>
          </a:p>
          <a:p>
            <a:r>
              <a:rPr lang="ru-RU" b="0" dirty="0"/>
              <a:t>Прямой экспорт ЦММ в </a:t>
            </a:r>
            <a:r>
              <a:rPr lang="en-US" b="0" dirty="0"/>
              <a:t>DXF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4196476641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>
            <a:extLst>
              <a:ext uri="{FF2B5EF4-FFF2-40B4-BE49-F238E27FC236}">
                <a16:creationId xmlns:a16="http://schemas.microsoft.com/office/drawing/2014/main" id="{02EAFE25-2D89-4C23-A40D-E766684DA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D3820-20D1-48D8-8957-7C97DBC5B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EF43B1-6FE2-46E3-A775-24AA93DEF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16</a:t>
            </a:fld>
            <a:endParaRPr lang="en-GB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0FDA1C-C874-47CD-93AF-70CD84CCBC7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57187" y="939800"/>
            <a:ext cx="4976813" cy="31115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2564F8-6A8E-403A-9ED1-DC2520E40E6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1" y="2819400"/>
            <a:ext cx="4914900" cy="3022600"/>
          </a:xfrm>
          <a:prstGeom prst="rect">
            <a:avLst/>
          </a:prstGeom>
        </p:spPr>
      </p:pic>
      <p:sp>
        <p:nvSpPr>
          <p:cNvPr id="7" name="Объект 5">
            <a:extLst>
              <a:ext uri="{FF2B5EF4-FFF2-40B4-BE49-F238E27FC236}">
                <a16:creationId xmlns:a16="http://schemas.microsoft.com/office/drawing/2014/main" id="{F5C4770A-A4AE-44AC-89A3-7CAC04CBA602}"/>
              </a:ext>
            </a:extLst>
          </p:cNvPr>
          <p:cNvSpPr txBox="1">
            <a:spLocks/>
          </p:cNvSpPr>
          <p:nvPr/>
        </p:nvSpPr>
        <p:spPr>
          <a:xfrm>
            <a:off x="5617390" y="1299342"/>
            <a:ext cx="3755210" cy="5101459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>
            <a:lvl1pPr marL="0" indent="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  <a:lvl2pPr marL="182880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356616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Font typeface="Arial" pitchFamily="34" charset="0"/>
              <a:buChar char="•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Leica </a:t>
            </a:r>
            <a:r>
              <a:rPr lang="en-US" b="0" dirty="0" err="1"/>
              <a:t>iCON</a:t>
            </a:r>
            <a:r>
              <a:rPr lang="en-US" b="0" dirty="0"/>
              <a:t> Office </a:t>
            </a:r>
            <a:r>
              <a:rPr lang="ru-RU" b="0" dirty="0"/>
              <a:t>– универсальное ПО для создания, просмотра и редактирования ЦММ</a:t>
            </a:r>
          </a:p>
        </p:txBody>
      </p:sp>
    </p:spTree>
    <p:extLst>
      <p:ext uri="{BB962C8B-B14F-4D97-AF65-F5344CB8AC3E}">
        <p14:creationId xmlns:p14="http://schemas.microsoft.com/office/powerpoint/2010/main" val="2059666423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работы. Импорт.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3090" y="880242"/>
            <a:ext cx="8229600" cy="5101459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Загрузка проекта дороги или ЦММ через флэш-карту на панель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Поддержка всех популярных форматов. Загружайте сразу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DXF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или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LandXML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с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AutoCAD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/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Civil 3D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 Из офиса сразу в машину!</a:t>
            </a:r>
          </a:p>
          <a:p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Энергонезависимая память. Продолжайте с того, на чем остановились!</a:t>
            </a:r>
          </a:p>
          <a:p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Загрузка проекта с помощью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сервиса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iCON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Telematic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- удаленно из офиса посредством интернет связи (использование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GPRS/3G/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Wifi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)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56" y="3120265"/>
            <a:ext cx="56673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5338387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работы. Машинист.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3090" y="880242"/>
            <a:ext cx="8229600" cy="5101459"/>
          </a:xfrm>
        </p:spPr>
        <p:txBody>
          <a:bodyPr/>
          <a:lstStyle/>
          <a:p>
            <a:pPr marL="341313" indent="-341313"/>
            <a:r>
              <a:rPr lang="ru-RU" dirty="0"/>
              <a:t>Выберите максимально удобный вариант отображения (Профиль, 3</a:t>
            </a:r>
            <a:r>
              <a:rPr lang="en-US" dirty="0"/>
              <a:t>D </a:t>
            </a:r>
            <a:r>
              <a:rPr lang="ru-RU" dirty="0"/>
              <a:t>вид, план, вид сбоку или все вместе)</a:t>
            </a:r>
          </a:p>
          <a:p>
            <a:pPr marL="0" indent="0">
              <a:buNone/>
            </a:pPr>
            <a:r>
              <a:rPr lang="ru-RU" dirty="0"/>
              <a:t>2.  Выберите цветовую тему оформления, настройте все!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 </a:t>
            </a:r>
            <a:r>
              <a:rPr lang="ru-RU" dirty="0"/>
              <a:t>Выберите смещение рабочего профиля относительно проекта.</a:t>
            </a:r>
          </a:p>
          <a:p>
            <a:pPr marL="0" indent="0">
              <a:buNone/>
            </a:pPr>
            <a:r>
              <a:rPr lang="ru-RU" dirty="0"/>
              <a:t>4.  Выберите дополнительные модели для отображения или зоны обхода (трубы, кабели и т.п.)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19">
            <a:extLst>
              <a:ext uri="{FF2B5EF4-FFF2-40B4-BE49-F238E27FC236}">
                <a16:creationId xmlns:a16="http://schemas.microsoft.com/office/drawing/2014/main" id="{7EF86DF0-4D82-4B1D-A3DE-CA253FA87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2" r="4617"/>
          <a:stretch>
            <a:fillRect/>
          </a:stretch>
        </p:blipFill>
        <p:spPr bwMode="auto">
          <a:xfrm>
            <a:off x="339725" y="2768600"/>
            <a:ext cx="3762375" cy="279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8A9368D8-B969-4C39-9122-CE67F3B4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" b="749"/>
          <a:stretch>
            <a:fillRect/>
          </a:stretch>
        </p:blipFill>
        <p:spPr bwMode="auto">
          <a:xfrm>
            <a:off x="4285456" y="2755900"/>
            <a:ext cx="4701713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803480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89019-7CC9-4D27-B2FE-C864D83AD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работы. Машинист.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540E64-9175-4D8C-937D-F82F74291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08842"/>
            <a:ext cx="3035300" cy="5101459"/>
          </a:xfrm>
        </p:spPr>
        <p:txBody>
          <a:bodyPr/>
          <a:lstStyle/>
          <a:p>
            <a:r>
              <a:rPr lang="ru-RU" dirty="0"/>
              <a:t>Можете работать в 2</a:t>
            </a:r>
            <a:r>
              <a:rPr lang="en-US" dirty="0"/>
              <a:t>D</a:t>
            </a:r>
            <a:r>
              <a:rPr lang="ru-RU" dirty="0"/>
              <a:t> режиме без проекта в координатах, например ровные площадки или проходки с заданным уклоном.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891D45-7FF4-44BD-A39A-FF1C22E6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19</a:t>
            </a:fld>
            <a:endParaRPr lang="en-GB" dirty="0"/>
          </a:p>
        </p:txBody>
      </p:sp>
      <p:pic>
        <p:nvPicPr>
          <p:cNvPr id="5" name="Picture 18">
            <a:extLst>
              <a:ext uri="{FF2B5EF4-FFF2-40B4-BE49-F238E27FC236}">
                <a16:creationId xmlns:a16="http://schemas.microsoft.com/office/drawing/2014/main" id="{5AA17CF8-97C4-48B4-A5E8-DD4F278D4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1" r="7262"/>
          <a:stretch>
            <a:fillRect/>
          </a:stretch>
        </p:blipFill>
        <p:spPr bwMode="auto">
          <a:xfrm>
            <a:off x="4165600" y="962025"/>
            <a:ext cx="3111500" cy="2369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FF0CCD6-68C0-490C-9F74-268567521073}"/>
              </a:ext>
            </a:extLst>
          </p:cNvPr>
          <p:cNvSpPr txBox="1">
            <a:spLocks noChangeArrowheads="1"/>
          </p:cNvSpPr>
          <p:nvPr/>
        </p:nvSpPr>
        <p:spPr>
          <a:xfrm>
            <a:off x="325439" y="3035300"/>
            <a:ext cx="3192462" cy="528320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42859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01591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US" altLang="ru-RU" dirty="0" err="1"/>
              <a:t>Можно</a:t>
            </a:r>
            <a:r>
              <a:rPr lang="en-US" altLang="ru-RU" dirty="0"/>
              <a:t> </a:t>
            </a:r>
            <a:r>
              <a:rPr lang="en-US" altLang="ru-RU" dirty="0" err="1"/>
              <a:t>использовать</a:t>
            </a:r>
            <a:r>
              <a:rPr lang="en-US" altLang="ru-RU" dirty="0"/>
              <a:t> </a:t>
            </a:r>
            <a:r>
              <a:rPr lang="en-US" altLang="ru-RU" dirty="0" err="1"/>
              <a:t>машину</a:t>
            </a:r>
            <a:r>
              <a:rPr lang="en-US" altLang="ru-RU" dirty="0"/>
              <a:t> </a:t>
            </a:r>
            <a:r>
              <a:rPr lang="en-US" altLang="ru-RU" dirty="0" err="1"/>
              <a:t>для</a:t>
            </a:r>
            <a:r>
              <a:rPr lang="en-US" altLang="ru-RU" dirty="0"/>
              <a:t> </a:t>
            </a:r>
            <a:r>
              <a:rPr lang="en-US" altLang="ru-RU" dirty="0" err="1"/>
              <a:t>определения</a:t>
            </a:r>
            <a:r>
              <a:rPr lang="en-US" altLang="ru-RU" dirty="0"/>
              <a:t> </a:t>
            </a:r>
            <a:r>
              <a:rPr lang="en-US" altLang="ru-RU" dirty="0" err="1"/>
              <a:t>фактически</a:t>
            </a:r>
            <a:r>
              <a:rPr lang="en-US" altLang="ru-RU" dirty="0"/>
              <a:t> </a:t>
            </a:r>
            <a:r>
              <a:rPr lang="en-US" altLang="ru-RU" dirty="0" err="1"/>
              <a:t>выполненного</a:t>
            </a:r>
            <a:r>
              <a:rPr lang="en-US" altLang="ru-RU" dirty="0"/>
              <a:t> </a:t>
            </a:r>
            <a:r>
              <a:rPr lang="en-US" altLang="ru-RU" dirty="0" err="1"/>
              <a:t>объема</a:t>
            </a:r>
            <a:r>
              <a:rPr lang="en-US" altLang="ru-RU" dirty="0"/>
              <a:t>, и </a:t>
            </a:r>
            <a:r>
              <a:rPr lang="en-US" altLang="ru-RU" dirty="0" err="1"/>
              <a:t>для</a:t>
            </a:r>
            <a:r>
              <a:rPr lang="en-US" altLang="ru-RU" dirty="0"/>
              <a:t> </a:t>
            </a:r>
            <a:r>
              <a:rPr lang="en-US" altLang="ru-RU" dirty="0" err="1"/>
              <a:t>расчета</a:t>
            </a:r>
            <a:r>
              <a:rPr lang="en-US" altLang="ru-RU" dirty="0"/>
              <a:t> </a:t>
            </a:r>
            <a:r>
              <a:rPr lang="en-US" altLang="ru-RU" dirty="0" err="1"/>
              <a:t>необходимого</a:t>
            </a:r>
            <a:r>
              <a:rPr lang="en-US" altLang="ru-RU" dirty="0"/>
              <a:t> </a:t>
            </a:r>
            <a:r>
              <a:rPr lang="en-US" altLang="ru-RU" dirty="0" err="1"/>
              <a:t>материала</a:t>
            </a:r>
            <a:endParaRPr lang="en-US" altLang="ru-RU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E41E3A3E-D700-4755-9C31-0A990BACC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3374024"/>
            <a:ext cx="3619500" cy="215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43885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350" y="99841"/>
            <a:ext cx="8229600" cy="823630"/>
          </a:xfrm>
        </p:spPr>
        <p:txBody>
          <a:bodyPr>
            <a:noAutofit/>
          </a:bodyPr>
          <a:lstStyle/>
          <a:p>
            <a:r>
              <a:rPr lang="en-US" altLang="ru-RU" sz="1800" dirty="0" err="1"/>
              <a:t>Системы</a:t>
            </a:r>
            <a:r>
              <a:rPr lang="en-US" altLang="ru-RU" sz="1800" dirty="0"/>
              <a:t> </a:t>
            </a:r>
            <a:r>
              <a:rPr lang="en-US" altLang="ru-RU" sz="1800" dirty="0" err="1"/>
              <a:t>нивелирования</a:t>
            </a:r>
            <a:r>
              <a:rPr lang="en-US" altLang="ru-RU" sz="1800" dirty="0"/>
              <a:t> в </a:t>
            </a:r>
            <a:r>
              <a:rPr lang="ru-RU" altLang="ru-RU" sz="1800" dirty="0"/>
              <a:t>России. </a:t>
            </a:r>
            <a:r>
              <a:rPr lang="en-US" altLang="ru-RU" sz="1800" dirty="0"/>
              <a:t> 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43CEA77-C2B4-40B1-85B0-A8537833F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08842"/>
            <a:ext cx="8547100" cy="51014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167B078-8915-4174-93FA-EC989D38C6F5}"/>
              </a:ext>
            </a:extLst>
          </p:cNvPr>
          <p:cNvSpPr/>
          <p:nvPr/>
        </p:nvSpPr>
        <p:spPr>
          <a:xfrm>
            <a:off x="0" y="1074531"/>
            <a:ext cx="926768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ru-RU" b="1" dirty="0"/>
              <a:t>1984г. </a:t>
            </a:r>
            <a:r>
              <a:rPr lang="en-US" altLang="ru-RU" b="1" dirty="0" err="1"/>
              <a:t>По</a:t>
            </a:r>
            <a:r>
              <a:rPr lang="en-US" altLang="ru-RU" b="1" dirty="0"/>
              <a:t> </a:t>
            </a:r>
            <a:r>
              <a:rPr lang="en-US" altLang="ru-RU" b="1" dirty="0" err="1"/>
              <a:t>нормам</a:t>
            </a:r>
            <a:r>
              <a:rPr lang="en-US" altLang="ru-RU" b="1" dirty="0"/>
              <a:t> ВСН 5-81 «</a:t>
            </a:r>
            <a:r>
              <a:rPr lang="en-US" altLang="ru-RU" b="1" dirty="0" err="1"/>
              <a:t>Минавтодор</a:t>
            </a:r>
            <a:r>
              <a:rPr lang="en-US" altLang="ru-RU" b="1" dirty="0"/>
              <a:t> РСФСР»</a:t>
            </a:r>
            <a:endParaRPr lang="ru-RU" altLang="ru-RU" b="1" dirty="0"/>
          </a:p>
          <a:p>
            <a:pPr marL="342900" indent="-342900"/>
            <a:r>
              <a:rPr lang="ru-RU" altLang="ru-RU" dirty="0"/>
              <a:t>      Технико-экономические показатели и качество дорожных строительных работ в значительной степени связаны с производством разбивочных работ и с обслуживанием строительства, возлагаемого на геодезическую службу строительных подразделений…</a:t>
            </a:r>
          </a:p>
          <a:p>
            <a:pPr marL="355600" indent="-355600"/>
            <a:r>
              <a:rPr lang="ru-RU" b="1" dirty="0"/>
              <a:t>Технологическая карта  на возведение насыпи земляного полотна </a:t>
            </a:r>
            <a:r>
              <a:rPr lang="ru-RU" b="1" dirty="0" err="1"/>
              <a:t>ВПТИтрансстрой</a:t>
            </a:r>
            <a:r>
              <a:rPr lang="ru-RU" b="1" dirty="0"/>
              <a:t> 1984 г.</a:t>
            </a:r>
            <a:br>
              <a:rPr lang="ru-RU" b="1" dirty="0"/>
            </a:br>
            <a:r>
              <a:rPr lang="en-US" altLang="ru-RU" dirty="0" err="1">
                <a:cs typeface="Apple Symbols" charset="0"/>
              </a:rPr>
              <a:t>Учитывая</a:t>
            </a:r>
            <a:r>
              <a:rPr lang="en-US" altLang="ru-RU" dirty="0">
                <a:cs typeface="Apple Symbols" charset="0"/>
              </a:rPr>
              <a:t>, </a:t>
            </a:r>
            <a:r>
              <a:rPr lang="en-US" altLang="ru-RU" dirty="0" err="1">
                <a:cs typeface="Apple Symbols" charset="0"/>
              </a:rPr>
              <a:t>что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разность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точностей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выполнения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планировочных</a:t>
            </a:r>
            <a:r>
              <a:rPr lang="ru-RU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работ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автогрейдером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без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системы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автоматики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составляет</a:t>
            </a:r>
            <a:r>
              <a:rPr lang="en-US" altLang="ru-RU" dirty="0">
                <a:cs typeface="Apple Symbols" charset="0"/>
              </a:rPr>
              <a:t> ± 4 </a:t>
            </a:r>
            <a:r>
              <a:rPr lang="en-US" altLang="ru-RU" dirty="0" err="1">
                <a:cs typeface="Apple Symbols" charset="0"/>
              </a:rPr>
              <a:t>см</a:t>
            </a:r>
            <a:r>
              <a:rPr lang="en-US" altLang="ru-RU" dirty="0">
                <a:cs typeface="Apple Symbols" charset="0"/>
              </a:rPr>
              <a:t>, </a:t>
            </a:r>
            <a:r>
              <a:rPr lang="en-US" altLang="ru-RU" dirty="0" err="1">
                <a:cs typeface="Apple Symbols" charset="0"/>
              </a:rPr>
              <a:t>экономия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балластного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материала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на</a:t>
            </a:r>
            <a:r>
              <a:rPr lang="en-US" altLang="ru-RU" dirty="0">
                <a:cs typeface="Apple Symbols" charset="0"/>
              </a:rPr>
              <a:t> 1 </a:t>
            </a:r>
            <a:r>
              <a:rPr lang="en-US" altLang="ru-RU" dirty="0" err="1">
                <a:cs typeface="Apple Symbols" charset="0"/>
              </a:rPr>
              <a:t>км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пути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будет</a:t>
            </a:r>
            <a:r>
              <a:rPr lang="en-US" altLang="ru-RU" dirty="0">
                <a:cs typeface="Apple Symbols" charset="0"/>
              </a:rPr>
              <a:t> </a:t>
            </a:r>
            <a:r>
              <a:rPr lang="en-US" altLang="ru-RU" dirty="0" err="1">
                <a:cs typeface="Apple Symbols" charset="0"/>
              </a:rPr>
              <a:t>равна</a:t>
            </a:r>
            <a:r>
              <a:rPr lang="en-US" altLang="ru-RU" dirty="0">
                <a:cs typeface="Apple Symbols" charset="0"/>
              </a:rPr>
              <a:t>: 0,04 ⋅ 4,5 ⋅ 1000 =</a:t>
            </a:r>
            <a:r>
              <a:rPr lang="ru-RU" altLang="ru-RU" dirty="0">
                <a:cs typeface="Apple Symbols" charset="0"/>
              </a:rPr>
              <a:t> </a:t>
            </a:r>
            <a:r>
              <a:rPr lang="en-US" altLang="ru-RU" dirty="0">
                <a:cs typeface="Apple Symbols" charset="0"/>
              </a:rPr>
              <a:t>180 </a:t>
            </a:r>
            <a:r>
              <a:rPr lang="en-US" altLang="ru-RU" dirty="0" err="1">
                <a:cs typeface="Apple Symbols" charset="0"/>
              </a:rPr>
              <a:t>м.куб</a:t>
            </a:r>
            <a:r>
              <a:rPr lang="en-US" altLang="ru-RU" dirty="0">
                <a:cs typeface="Apple Symbols" charset="0"/>
              </a:rPr>
              <a:t>/</a:t>
            </a:r>
            <a:r>
              <a:rPr lang="en-US" altLang="ru-RU" dirty="0" err="1">
                <a:cs typeface="Apple Symbols" charset="0"/>
              </a:rPr>
              <a:t>км</a:t>
            </a:r>
            <a:endParaRPr lang="en-US" altLang="ru-R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9F17D27D-932C-41BC-8F3E-AA3ED111E56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lum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b="1048"/>
          <a:stretch>
            <a:fillRect/>
          </a:stretch>
        </p:blipFill>
        <p:spPr bwMode="auto">
          <a:xfrm>
            <a:off x="2333487" y="3697427"/>
            <a:ext cx="4452938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219660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9ADFBE-F21B-45B8-8392-EF2286C8A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Демо</a:t>
            </a:r>
            <a:r>
              <a:rPr lang="ru-RU" dirty="0"/>
              <a:t> показ. Грейдер </a:t>
            </a:r>
            <a:r>
              <a:rPr lang="en-US" dirty="0"/>
              <a:t>TG200</a:t>
            </a:r>
            <a:r>
              <a:rPr lang="ru-RU" dirty="0"/>
              <a:t>. Юго-Восточное ДСУ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74B4C4C-173A-47A4-BD1E-E426D090B7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8" y="1025236"/>
            <a:ext cx="3662217" cy="2746663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73578A-3144-4846-99CB-133B6C376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20</a:t>
            </a:fld>
            <a:endParaRPr lang="en-GB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1EDB3B6-1EA0-47F7-B056-9C1ED5096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509" y="1025236"/>
            <a:ext cx="3398981" cy="25492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07C565-1C08-4A58-8A9E-CC7D6353D3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2" y="3719945"/>
            <a:ext cx="3020290" cy="226521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908922-2B28-4F04-96F8-3C61F73EC5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73" y="3435927"/>
            <a:ext cx="3408217" cy="25561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597D5B9-CCB8-409C-9FBB-D7EE261493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72" y="3491345"/>
            <a:ext cx="3232728" cy="242454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A688B6E-19D8-4B16-9FF7-DCA4002AA2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t="573" r="37250"/>
          <a:stretch/>
        </p:blipFill>
        <p:spPr>
          <a:xfrm>
            <a:off x="6899564" y="966191"/>
            <a:ext cx="2244436" cy="334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404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F0FDA3-4FE9-4B96-A617-36675E030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113530"/>
            <a:ext cx="8432800" cy="792088"/>
          </a:xfrm>
        </p:spPr>
        <p:txBody>
          <a:bodyPr/>
          <a:lstStyle/>
          <a:p>
            <a:r>
              <a:rPr lang="ru-RU" dirty="0"/>
              <a:t>Автоматическое грейдирование. Сростки. Быстро и точно. </a:t>
            </a:r>
          </a:p>
        </p:txBody>
      </p:sp>
      <p:pic>
        <p:nvPicPr>
          <p:cNvPr id="5" name="IMG_1280">
            <a:hlinkClick r:id="" action="ppaction://media"/>
            <a:extLst>
              <a:ext uri="{FF2B5EF4-FFF2-40B4-BE49-F238E27FC236}">
                <a16:creationId xmlns:a16="http://schemas.microsoft.com/office/drawing/2014/main" id="{AF90654B-E77B-4778-A622-C507E37B867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018" y="998250"/>
            <a:ext cx="8229600" cy="4629150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B329D7-7EB6-44E0-89D7-C04E9E12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1039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80658AC-074D-4DAC-89B2-E59D84EEE179}"/>
              </a:ext>
            </a:extLst>
          </p:cNvPr>
          <p:cNvGrpSpPr>
            <a:grpSpLocks/>
          </p:cNvGrpSpPr>
          <p:nvPr/>
        </p:nvGrpSpPr>
        <p:grpSpPr bwMode="auto">
          <a:xfrm>
            <a:off x="5736092" y="1018043"/>
            <a:ext cx="3407908" cy="4389879"/>
            <a:chOff x="-139700" y="-88900"/>
            <a:chExt cx="3766582" cy="3900967"/>
          </a:xfrm>
        </p:grpSpPr>
        <p:pic>
          <p:nvPicPr>
            <p:cNvPr id="6" name="pasted-image.png">
              <a:extLst>
                <a:ext uri="{FF2B5EF4-FFF2-40B4-BE49-F238E27FC236}">
                  <a16:creationId xmlns:a16="http://schemas.microsoft.com/office/drawing/2014/main" id="{7462C778-7F4B-401E-B11E-FFE0687DD9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487182" cy="3519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9B4FAF6-9B20-4A26-BD47-B5849AC361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700" y="-88900"/>
              <a:ext cx="3766582" cy="3900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12B69-0D48-4115-B0D9-8B8E5592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Самый современный контроллер</a:t>
            </a:r>
            <a:r>
              <a:rPr lang="en-US" dirty="0"/>
              <a:t> CC</a:t>
            </a:r>
            <a:r>
              <a:rPr lang="ru-RU" dirty="0"/>
              <a:t>80 и ПО </a:t>
            </a:r>
            <a:r>
              <a:rPr lang="en-US" dirty="0" err="1"/>
              <a:t>iCON</a:t>
            </a:r>
            <a:r>
              <a:rPr lang="en-US" dirty="0"/>
              <a:t> Site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2AD05E-6BD5-4DC2-A229-A8DB421AC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Комплект геодезиста ровер:</a:t>
            </a:r>
            <a:endParaRPr lang="ru-RU" dirty="0"/>
          </a:p>
          <a:p>
            <a:pPr lvl="0"/>
            <a:r>
              <a:rPr lang="ru-RU" dirty="0"/>
              <a:t>ГЛОНАСС/</a:t>
            </a:r>
            <a:r>
              <a:rPr lang="en-US" dirty="0"/>
              <a:t>GPS/</a:t>
            </a:r>
            <a:r>
              <a:rPr lang="en-US" dirty="0" err="1"/>
              <a:t>Beidou</a:t>
            </a:r>
            <a:r>
              <a:rPr lang="en-US" dirty="0"/>
              <a:t> </a:t>
            </a:r>
            <a:r>
              <a:rPr lang="ru-RU" dirty="0"/>
              <a:t>приемник </a:t>
            </a:r>
            <a:r>
              <a:rPr lang="en-US" dirty="0"/>
              <a:t>Leica </a:t>
            </a:r>
            <a:r>
              <a:rPr lang="en-US" dirty="0" err="1"/>
              <a:t>iCON</a:t>
            </a:r>
            <a:r>
              <a:rPr lang="ru-RU" dirty="0"/>
              <a:t> 60,</a:t>
            </a:r>
          </a:p>
          <a:p>
            <a:pPr lvl="0"/>
            <a:r>
              <a:rPr lang="en-US" dirty="0" err="1"/>
              <a:t>Адаптер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антенны</a:t>
            </a:r>
            <a:r>
              <a:rPr lang="ru-RU" dirty="0"/>
              <a:t>,</a:t>
            </a:r>
          </a:p>
          <a:p>
            <a:pPr lvl="0"/>
            <a:r>
              <a:rPr lang="en-US" dirty="0" err="1"/>
              <a:t>Радиоантенна</a:t>
            </a:r>
            <a:r>
              <a:rPr lang="en-US" dirty="0"/>
              <a:t> </a:t>
            </a:r>
            <a:r>
              <a:rPr lang="en-US" dirty="0" err="1"/>
              <a:t>внутреннего</a:t>
            </a:r>
            <a:r>
              <a:rPr lang="en-US" dirty="0"/>
              <a:t> </a:t>
            </a:r>
            <a:r>
              <a:rPr lang="en-US" dirty="0" err="1"/>
              <a:t>модема</a:t>
            </a:r>
            <a:r>
              <a:rPr lang="ru-RU" dirty="0"/>
              <a:t>,</a:t>
            </a:r>
          </a:p>
          <a:p>
            <a:pPr lvl="0"/>
            <a:r>
              <a:rPr lang="ru-RU" dirty="0"/>
              <a:t>Веха карбоновая, с дополнительной пяткой,</a:t>
            </a:r>
          </a:p>
          <a:p>
            <a:pPr lvl="0"/>
            <a:r>
              <a:rPr lang="ru-RU" dirty="0"/>
              <a:t> </a:t>
            </a:r>
            <a:r>
              <a:rPr lang="en-US" dirty="0" err="1"/>
              <a:t>Быстросьемный</a:t>
            </a:r>
            <a:r>
              <a:rPr lang="en-US" dirty="0"/>
              <a:t> а</a:t>
            </a:r>
            <a:r>
              <a:rPr lang="ru-RU" dirty="0" err="1"/>
              <a:t>даптер</a:t>
            </a:r>
            <a:r>
              <a:rPr lang="ru-RU" dirty="0"/>
              <a:t>  на веху,</a:t>
            </a:r>
          </a:p>
          <a:p>
            <a:pPr lvl="0"/>
            <a:r>
              <a:rPr lang="en-US" dirty="0"/>
              <a:t> </a:t>
            </a:r>
            <a:r>
              <a:rPr lang="en-US" dirty="0" err="1"/>
              <a:t>Аккумулятор</a:t>
            </a:r>
            <a:r>
              <a:rPr lang="en-US" dirty="0"/>
              <a:t> </a:t>
            </a:r>
            <a:r>
              <a:rPr lang="en-US" dirty="0" err="1"/>
              <a:t>внутренний</a:t>
            </a:r>
            <a:r>
              <a:rPr lang="en-US" dirty="0"/>
              <a:t> (6 </a:t>
            </a:r>
            <a:r>
              <a:rPr lang="en-US" dirty="0" err="1"/>
              <a:t>часов</a:t>
            </a:r>
            <a:r>
              <a:rPr lang="en-US" dirty="0"/>
              <a:t> </a:t>
            </a:r>
            <a:r>
              <a:rPr lang="en-US" dirty="0" err="1"/>
              <a:t>работы</a:t>
            </a:r>
            <a:r>
              <a:rPr lang="en-US" dirty="0"/>
              <a:t>)</a:t>
            </a:r>
            <a:r>
              <a:rPr lang="ru-RU" dirty="0"/>
              <a:t>,</a:t>
            </a:r>
          </a:p>
          <a:p>
            <a:pPr lvl="0"/>
            <a:r>
              <a:rPr lang="en-US" dirty="0"/>
              <a:t> </a:t>
            </a:r>
            <a:r>
              <a:rPr lang="ru-RU" dirty="0"/>
              <a:t>Контроллер </a:t>
            </a:r>
            <a:r>
              <a:rPr lang="ru-RU" dirty="0" err="1"/>
              <a:t>iCON</a:t>
            </a:r>
            <a:r>
              <a:rPr lang="ru-RU" dirty="0"/>
              <a:t> CC60/61,</a:t>
            </a:r>
          </a:p>
          <a:p>
            <a:pPr lvl="0"/>
            <a:r>
              <a:rPr lang="en-US" dirty="0"/>
              <a:t> </a:t>
            </a:r>
            <a:r>
              <a:rPr lang="en-US" dirty="0" err="1"/>
              <a:t>Крепление</a:t>
            </a:r>
            <a:r>
              <a:rPr lang="en-US" dirty="0"/>
              <a:t> </a:t>
            </a:r>
            <a:r>
              <a:rPr lang="en-US" dirty="0" err="1"/>
              <a:t>контроллера</a:t>
            </a:r>
            <a:r>
              <a:rPr lang="ru-RU" dirty="0"/>
              <a:t>,</a:t>
            </a:r>
          </a:p>
          <a:p>
            <a:pPr lvl="0"/>
            <a:r>
              <a:rPr lang="en-US" dirty="0"/>
              <a:t> </a:t>
            </a:r>
            <a:r>
              <a:rPr lang="ru-RU" dirty="0"/>
              <a:t>Аккумулятор контроллера,</a:t>
            </a:r>
          </a:p>
          <a:p>
            <a:pPr lvl="0"/>
            <a:r>
              <a:rPr lang="ru-RU" dirty="0"/>
              <a:t> Карта памяти USB </a:t>
            </a:r>
            <a:r>
              <a:rPr lang="ru-RU" dirty="0" err="1"/>
              <a:t>flash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.</a:t>
            </a:r>
            <a:r>
              <a:rPr lang="ru-RU" b="1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B87155A-1C35-4487-9465-5A998F93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928655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D3D363-5F8F-4F1D-A51B-31A42C83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Самый современный контроллер</a:t>
            </a:r>
            <a:r>
              <a:rPr lang="en-US" dirty="0"/>
              <a:t> CC</a:t>
            </a:r>
            <a:r>
              <a:rPr lang="ru-RU" dirty="0"/>
              <a:t>80 и ПО </a:t>
            </a:r>
            <a:r>
              <a:rPr lang="en-US" dirty="0" err="1"/>
              <a:t>iCON</a:t>
            </a:r>
            <a:r>
              <a:rPr lang="en-US" dirty="0"/>
              <a:t> Site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FC5D39-14D2-4703-83E8-20AD726C3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0" y="1108842"/>
            <a:ext cx="4775200" cy="5101459"/>
          </a:xfrm>
        </p:spPr>
        <p:txBody>
          <a:bodyPr/>
          <a:lstStyle/>
          <a:p>
            <a:r>
              <a:rPr lang="ru-RU" dirty="0"/>
              <a:t>Полевое ПО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 err="1"/>
              <a:t>iCON</a:t>
            </a:r>
            <a:r>
              <a:rPr lang="en-US" dirty="0"/>
              <a:t> Site </a:t>
            </a:r>
            <a:r>
              <a:rPr lang="ru-RU" dirty="0"/>
              <a:t>разработано специально по требования строителей, в том числе Российских, - в разработке с российской стороны участвовали геодезисты компаний ТСМ, </a:t>
            </a:r>
            <a:r>
              <a:rPr lang="ru-RU" dirty="0" err="1"/>
              <a:t>Краснодаравтодорсервис</a:t>
            </a:r>
            <a:r>
              <a:rPr lang="ru-RU" dirty="0"/>
              <a:t>, </a:t>
            </a:r>
            <a:r>
              <a:rPr lang="ru-RU" dirty="0" err="1"/>
              <a:t>Донаэродорстрой</a:t>
            </a:r>
            <a:r>
              <a:rPr lang="ru-RU" dirty="0"/>
              <a:t>, </a:t>
            </a:r>
            <a:r>
              <a:rPr lang="ru-RU" dirty="0" err="1"/>
              <a:t>Камдорстрой</a:t>
            </a:r>
            <a:r>
              <a:rPr lang="ru-RU" dirty="0"/>
              <a:t>.</a:t>
            </a:r>
          </a:p>
          <a:p>
            <a:r>
              <a:rPr lang="ru-RU" dirty="0"/>
              <a:t>Справится не подготовленный человек. Работают прорабы, мастера, дорожные рабочие.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1B91B2A-4292-4204-9C07-29B5F117D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23</a:t>
            </a:fld>
            <a:endParaRPr lang="en-GB" dirty="0"/>
          </a:p>
        </p:txBody>
      </p:sp>
      <p:pic>
        <p:nvPicPr>
          <p:cNvPr id="6148" name="Picture 4" descr="Картинки по запросу icon site leica">
            <a:extLst>
              <a:ext uri="{FF2B5EF4-FFF2-40B4-BE49-F238E27FC236}">
                <a16:creationId xmlns:a16="http://schemas.microsoft.com/office/drawing/2014/main" id="{9AE3391D-D6E0-4403-9402-6F8B44EDEA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2" r="286" b="27591"/>
          <a:stretch/>
        </p:blipFill>
        <p:spPr bwMode="auto">
          <a:xfrm>
            <a:off x="0" y="983673"/>
            <a:ext cx="3828678" cy="253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Картинки по запросу icon site leica cut">
            <a:extLst>
              <a:ext uri="{FF2B5EF4-FFF2-40B4-BE49-F238E27FC236}">
                <a16:creationId xmlns:a16="http://schemas.microsoft.com/office/drawing/2014/main" id="{02F836CE-C88C-44AF-AD73-F60A331E5A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Картинки по запросу icon site leica cut">
            <a:extLst>
              <a:ext uri="{FF2B5EF4-FFF2-40B4-BE49-F238E27FC236}">
                <a16:creationId xmlns:a16="http://schemas.microsoft.com/office/drawing/2014/main" id="{37295D8F-58C4-4DF6-B392-71E3B874D9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162EE35-456E-4E8B-87FD-EC64BF912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73808" y="1529773"/>
            <a:ext cx="5054600" cy="390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229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2000" dirty="0"/>
              <a:t>Преимущества систем </a:t>
            </a:r>
            <a:r>
              <a:rPr lang="en-US" altLang="en-US" sz="2000" dirty="0"/>
              <a:t>Leica </a:t>
            </a:r>
            <a:r>
              <a:rPr lang="en-US" altLang="en-US" sz="2000" dirty="0" err="1"/>
              <a:t>iCON</a:t>
            </a:r>
            <a:r>
              <a:rPr lang="en-US" altLang="en-US" sz="2000" dirty="0"/>
              <a:t> </a:t>
            </a:r>
            <a:r>
              <a:rPr lang="ru-RU" altLang="en-US" sz="2000" dirty="0"/>
              <a:t>3</a:t>
            </a:r>
            <a:r>
              <a:rPr lang="en-US" altLang="en-US" sz="2000" dirty="0"/>
              <a:t>D</a:t>
            </a:r>
            <a:r>
              <a:rPr lang="ru-RU" altLang="en-US" sz="240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24</a:t>
            </a:fld>
            <a:endParaRPr lang="en-GB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64299" y="858346"/>
            <a:ext cx="403315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Отображение и контроль положения ковша на большом съемном 7</a:t>
            </a:r>
            <a:r>
              <a:rPr lang="en-US" altLang="ru-RU" sz="1400" dirty="0"/>
              <a:t>”</a:t>
            </a:r>
            <a:r>
              <a:rPr lang="ru-RU" altLang="ru-RU" sz="1400" dirty="0"/>
              <a:t> экране и </a:t>
            </a:r>
            <a:r>
              <a:rPr lang="en-US" altLang="ru-RU" sz="1400" dirty="0"/>
              <a:t>LED</a:t>
            </a:r>
            <a:r>
              <a:rPr lang="ru-RU" altLang="ru-RU" sz="1400" dirty="0"/>
              <a:t> индикаторе  в кабине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Уверенное решение </a:t>
            </a:r>
            <a:r>
              <a:rPr lang="en-US" altLang="ru-RU" sz="1400" dirty="0"/>
              <a:t>RTK </a:t>
            </a:r>
            <a:r>
              <a:rPr lang="ru-RU" altLang="ru-RU" sz="1400" dirty="0"/>
              <a:t>везде, благодаря сертифицированным приемникам, отслеживающим максимальное кол-во спутников всех систем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Удобный и простой интерфейс, в том числе геодезического комплекта.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Лучшее исполнение для зимы. От - 60 градусов.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Универсальность и </a:t>
            </a:r>
            <a:r>
              <a:rPr lang="ru-RU" altLang="ru-RU" sz="1400" dirty="0" err="1"/>
              <a:t>заменяемость</a:t>
            </a:r>
            <a:r>
              <a:rPr lang="ru-RU" altLang="ru-RU" sz="1400" dirty="0"/>
              <a:t>.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Тех. поддержка и сервис в Сибири.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Решение для всех типов машин.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dirty="0"/>
              <a:t>Решения для точных планировочных отвалов и ковшей.</a:t>
            </a:r>
          </a:p>
          <a:p>
            <a:pPr marL="285750" indent="-285750" eaLnBrk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ru-RU" altLang="ru-RU" sz="1400" b="1" dirty="0"/>
              <a:t>Какие еще? Узнайте  на реальном объекте, в работе.</a:t>
            </a:r>
          </a:p>
        </p:txBody>
      </p:sp>
      <p:pic>
        <p:nvPicPr>
          <p:cNvPr id="4098" name="Picture 2" descr="Картинки по запросу leica icon 3d">
            <a:extLst>
              <a:ext uri="{FF2B5EF4-FFF2-40B4-BE49-F238E27FC236}">
                <a16:creationId xmlns:a16="http://schemas.microsoft.com/office/drawing/2014/main" id="{7FD74124-7846-406B-AEDD-201136CAB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2514"/>
            <a:ext cx="4507692" cy="24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хожее изображение">
            <a:extLst>
              <a:ext uri="{FF2B5EF4-FFF2-40B4-BE49-F238E27FC236}">
                <a16:creationId xmlns:a16="http://schemas.microsoft.com/office/drawing/2014/main" id="{A21C6CBC-9991-4406-9171-89247E70A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9829"/>
            <a:ext cx="4484478" cy="158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804072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472759-577C-4C87-A268-DB6BA5D64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25</a:t>
            </a:fld>
            <a:endParaRPr lang="en-GB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C2DFCDF7-C8F5-4109-990D-8D1D864A4CB7}"/>
              </a:ext>
            </a:extLst>
          </p:cNvPr>
          <p:cNvSpPr txBox="1">
            <a:spLocks noChangeArrowheads="1"/>
          </p:cNvSpPr>
          <p:nvPr/>
        </p:nvSpPr>
        <p:spPr>
          <a:xfrm>
            <a:off x="5666509" y="1077912"/>
            <a:ext cx="2996192" cy="208092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42859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01591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dirty="0">
                <a:latin typeface="Arial" panose="020B0604020202020204" pitchFamily="34" charset="0"/>
              </a:rPr>
              <a:t>Точность планировки верха основания даже опытного машиниста  автогрейдера -  ± 4 см, средняя толщина слоя АБ 120 мм.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3E325BB1-EA03-4BDE-9F5F-602A751E5BD8}"/>
              </a:ext>
            </a:extLst>
          </p:cNvPr>
          <p:cNvSpPr txBox="1">
            <a:spLocks/>
          </p:cNvSpPr>
          <p:nvPr/>
        </p:nvSpPr>
        <p:spPr bwMode="auto">
          <a:xfrm>
            <a:off x="5803323" y="3197081"/>
            <a:ext cx="28069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342900" indent="-34290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88925" indent="-287338">
              <a:spcBef>
                <a:spcPct val="20000"/>
              </a:spcBef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71500" indent="-280988"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857250" indent="-284163"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146175" indent="-287338"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603375" indent="-287338" eaLnBrk="0" fontAlgn="base" hangingPunct="0">
              <a:spcBef>
                <a:spcPct val="0"/>
              </a:spcBef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060575" indent="-287338" eaLnBrk="0" fontAlgn="base" hangingPunct="0">
              <a:spcBef>
                <a:spcPct val="0"/>
              </a:spcBef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17775" indent="-287338" eaLnBrk="0" fontAlgn="base" hangingPunct="0">
              <a:spcBef>
                <a:spcPct val="0"/>
              </a:spcBef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74975" indent="-287338" eaLnBrk="0" fontAlgn="base" hangingPunct="0">
              <a:spcBef>
                <a:spcPct val="0"/>
              </a:spcBef>
              <a:spcAft>
                <a:spcPct val="6000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17463"/>
            <a:r>
              <a:rPr lang="ru-RU" altLang="ru-RU" sz="1800" b="0" dirty="0"/>
              <a:t>Грейдер с системой </a:t>
            </a:r>
            <a:r>
              <a:rPr lang="en-US" altLang="ru-RU" sz="1800" b="0" dirty="0"/>
              <a:t>3D</a:t>
            </a:r>
            <a:r>
              <a:rPr lang="ru-RU" altLang="ru-RU" sz="1800" b="0" dirty="0"/>
              <a:t> нивелирования, средняя точность планировки верха основания ± 2 см, средняя толщина слоя АБ 100 мм.</a:t>
            </a:r>
          </a:p>
        </p:txBody>
      </p:sp>
      <p:pic>
        <p:nvPicPr>
          <p:cNvPr id="2050" name="Picture 2" descr="https://stroi.mos.ru/uploads/user_files/images/%D1%81%D1%82%D1%80%D0%BE%D0%B8%D1%82%D0%B5%D0%BB%D1%8C%D1%81%D1%82%D0%B2%D0%BE-%D0%B4%D0%BE%D1%80%D0%BE%D0%B3.jpg">
            <a:extLst>
              <a:ext uri="{FF2B5EF4-FFF2-40B4-BE49-F238E27FC236}">
                <a16:creationId xmlns:a16="http://schemas.microsoft.com/office/drawing/2014/main" id="{E646E4D9-C433-4337-AD82-3F6E6D40A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46" y="904876"/>
            <a:ext cx="5271221" cy="460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1F7D84D6-248F-45DA-BB89-A4CB170A85DB}"/>
              </a:ext>
            </a:extLst>
          </p:cNvPr>
          <p:cNvSpPr/>
          <p:nvPr/>
        </p:nvSpPr>
        <p:spPr>
          <a:xfrm>
            <a:off x="1133475" y="2886075"/>
            <a:ext cx="323850" cy="495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5398EE16-2EFF-4DC7-AE30-8E3682D47102}"/>
              </a:ext>
            </a:extLst>
          </p:cNvPr>
          <p:cNvSpPr/>
          <p:nvPr/>
        </p:nvSpPr>
        <p:spPr>
          <a:xfrm rot="10800000">
            <a:off x="1143000" y="3867150"/>
            <a:ext cx="323850" cy="495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6B3068-0115-42B1-8062-42E246826F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000" t="29064" r="34896" b="68342"/>
          <a:stretch/>
        </p:blipFill>
        <p:spPr>
          <a:xfrm>
            <a:off x="2486025" y="1362074"/>
            <a:ext cx="2876550" cy="304801"/>
          </a:xfrm>
          <a:prstGeom prst="rect">
            <a:avLst/>
          </a:prstGeom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3906D42F-D7B1-44E8-B407-E0C0F2EF5204}"/>
              </a:ext>
            </a:extLst>
          </p:cNvPr>
          <p:cNvSpPr txBox="1">
            <a:spLocks/>
          </p:cNvSpPr>
          <p:nvPr/>
        </p:nvSpPr>
        <p:spPr>
          <a:xfrm>
            <a:off x="701305" y="96982"/>
            <a:ext cx="8229600" cy="792088"/>
          </a:xfrm>
          <a:prstGeom prst="rect">
            <a:avLst/>
          </a:prstGeom>
        </p:spPr>
        <p:txBody>
          <a:bodyPr vert="horz" lIns="91429" tIns="45715" rIns="91429" bIns="45715" rtlCol="0" anchor="b">
            <a:normAutofit/>
          </a:bodyPr>
          <a:lstStyle>
            <a:lvl1pPr algn="l" defTabSz="91429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Оценка экономической эффективности</a:t>
            </a:r>
            <a:br>
              <a:rPr lang="ru-RU" dirty="0"/>
            </a:br>
            <a:r>
              <a:rPr lang="ru-RU" dirty="0"/>
              <a:t>Экономия на асфальте</a:t>
            </a:r>
          </a:p>
        </p:txBody>
      </p:sp>
    </p:spTree>
    <p:extLst>
      <p:ext uri="{BB962C8B-B14F-4D97-AF65-F5344CB8AC3E}">
        <p14:creationId xmlns:p14="http://schemas.microsoft.com/office/powerpoint/2010/main" val="1319199618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2A477-2AA1-464E-AA8E-3A8F19F3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Оценка экономической эффективности</a:t>
            </a:r>
            <a:br>
              <a:rPr lang="ru-RU" dirty="0"/>
            </a:br>
            <a:r>
              <a:rPr lang="ru-RU" dirty="0"/>
              <a:t>Экономия на асфальте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0786F0-4245-44ED-B234-935E1DB16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Итого:</a:t>
            </a:r>
          </a:p>
          <a:p>
            <a:pPr marL="0" indent="0">
              <a:buNone/>
            </a:pPr>
            <a:r>
              <a:rPr lang="ru-RU" dirty="0"/>
              <a:t>Разница слоя асфальта, в среднем</a:t>
            </a:r>
            <a:r>
              <a:rPr lang="ru-RU" b="1" dirty="0"/>
              <a:t>, 2 см.</a:t>
            </a:r>
          </a:p>
          <a:p>
            <a:pPr marL="0" indent="0">
              <a:buNone/>
            </a:pPr>
            <a:r>
              <a:rPr lang="ru-RU" dirty="0"/>
              <a:t>Площадь сечения слоя на двухполосной 6-метровой дороге  :                            = </a:t>
            </a:r>
            <a:r>
              <a:rPr lang="ru-RU" b="1" dirty="0"/>
              <a:t>6*0,02=0,12 </a:t>
            </a:r>
            <a:r>
              <a:rPr lang="ru-RU" b="1" dirty="0" err="1"/>
              <a:t>кв.м</a:t>
            </a:r>
            <a:r>
              <a:rPr lang="ru-RU" b="1" dirty="0"/>
              <a:t>.</a:t>
            </a:r>
          </a:p>
          <a:p>
            <a:pPr marL="0" indent="0">
              <a:buNone/>
            </a:pPr>
            <a:r>
              <a:rPr lang="ru-RU" dirty="0"/>
              <a:t>Объем асфальтобетона, сэкономленный </a:t>
            </a:r>
            <a:r>
              <a:rPr lang="ru-RU" b="1" dirty="0"/>
              <a:t>на 1 км автодороги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= </a:t>
            </a:r>
            <a:r>
              <a:rPr lang="ru-RU" b="1" dirty="0"/>
              <a:t>0,12*1000=120 </a:t>
            </a:r>
            <a:r>
              <a:rPr lang="ru-RU" b="1" dirty="0" err="1"/>
              <a:t>куб.м</a:t>
            </a:r>
            <a:r>
              <a:rPr lang="ru-RU" b="1" dirty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Сколько стоит асфальт?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BAA7A2-A11F-4876-B74C-51F752B32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26</a:t>
            </a:fld>
            <a:endParaRPr lang="en-GB" dirty="0"/>
          </a:p>
        </p:txBody>
      </p:sp>
      <p:pic>
        <p:nvPicPr>
          <p:cNvPr id="3074" name="Picture 2" descr="Картинки по запросу цена дорожного покрытия">
            <a:extLst>
              <a:ext uri="{FF2B5EF4-FFF2-40B4-BE49-F238E27FC236}">
                <a16:creationId xmlns:a16="http://schemas.microsoft.com/office/drawing/2014/main" id="{2737195F-8495-48F7-BDCE-DD0B3A2AC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686" y="2667114"/>
            <a:ext cx="4383314" cy="328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764992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000" dirty="0"/>
              <a:t>Оценка экономической эффективности</a:t>
            </a:r>
            <a:br>
              <a:rPr lang="ru-RU" altLang="ru-RU" sz="2000" dirty="0"/>
            </a:br>
            <a:r>
              <a:rPr lang="ru-RU" altLang="ru-RU" sz="2000" dirty="0"/>
              <a:t>Экономия времени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27</a:t>
            </a:fld>
            <a:endParaRPr lang="en-GB" dirty="0"/>
          </a:p>
        </p:txBody>
      </p:sp>
      <p:graphicFrame>
        <p:nvGraphicFramePr>
          <p:cNvPr id="10" name="Group 5">
            <a:extLst>
              <a:ext uri="{FF2B5EF4-FFF2-40B4-BE49-F238E27FC236}">
                <a16:creationId xmlns:a16="http://schemas.microsoft.com/office/drawing/2014/main" id="{CD715E6C-FD0E-4090-8B78-E7784DC08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2127"/>
              </p:ext>
            </p:extLst>
          </p:nvPr>
        </p:nvGraphicFramePr>
        <p:xfrm>
          <a:off x="401781" y="1059873"/>
          <a:ext cx="8534400" cy="4322128"/>
        </p:xfrm>
        <a:graphic>
          <a:graphicData uri="http://schemas.openxmlformats.org/drawingml/2006/table">
            <a:tbl>
              <a:tblPr/>
              <a:tblGrid>
                <a:gridCol w="1530350">
                  <a:extLst>
                    <a:ext uri="{9D8B030D-6E8A-4147-A177-3AD203B41FA5}">
                      <a16:colId xmlns:a16="http://schemas.microsoft.com/office/drawing/2014/main" val="709484158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170432206"/>
                    </a:ext>
                  </a:extLst>
                </a:gridCol>
                <a:gridCol w="1325563">
                  <a:extLst>
                    <a:ext uri="{9D8B030D-6E8A-4147-A177-3AD203B41FA5}">
                      <a16:colId xmlns:a16="http://schemas.microsoft.com/office/drawing/2014/main" val="3508079982"/>
                    </a:ext>
                  </a:extLst>
                </a:gridCol>
                <a:gridCol w="1550987">
                  <a:extLst>
                    <a:ext uri="{9D8B030D-6E8A-4147-A177-3AD203B41FA5}">
                      <a16:colId xmlns:a16="http://schemas.microsoft.com/office/drawing/2014/main" val="1403081597"/>
                    </a:ext>
                  </a:extLst>
                </a:gridCol>
                <a:gridCol w="2679700">
                  <a:extLst>
                    <a:ext uri="{9D8B030D-6E8A-4147-A177-3AD203B41FA5}">
                      <a16:colId xmlns:a16="http://schemas.microsoft.com/office/drawing/2014/main" val="3342724224"/>
                    </a:ext>
                  </a:extLst>
                </a:gridCol>
              </a:tblGrid>
              <a:tr h="552450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Этап работы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Техника/оборудование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Традиционный метод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Автоматизация работы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увеличение производительности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957529"/>
                  </a:ext>
                </a:extLst>
              </a:tr>
              <a:tr h="549275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Измерения и Разбивка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07:50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00:50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7:00 экономия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098709"/>
                  </a:ext>
                </a:extLst>
              </a:tr>
              <a:tr h="639763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Выемка грунта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02:23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01:53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+27%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61569"/>
                  </a:ext>
                </a:extLst>
              </a:tr>
              <a:tr h="685800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Слой песчаного основания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02</a:t>
                      </a: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:56</a:t>
                      </a:r>
                      <a:endParaRPr kumimoji="0" lang="en-US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 Bold" charset="0"/>
                        <a:cs typeface="Arial Bold" charset="0"/>
                        <a:sym typeface="Arial Bold" charset="0"/>
                      </a:endParaRP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03:48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02:43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01:28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+8%</a:t>
                      </a: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+159%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593027"/>
                  </a:ext>
                </a:extLst>
              </a:tr>
              <a:tr h="527050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Слой щебня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02:24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00:53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+172%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2623007"/>
                  </a:ext>
                </a:extLst>
              </a:tr>
              <a:tr h="792163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Верхний слой основания/мелкий щебень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01:49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00:32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+241%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124167"/>
                  </a:ext>
                </a:extLst>
              </a:tr>
              <a:tr h="396875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Итого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>
                      <a:noFill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24:50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11:50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+101%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76200" marR="76200" marT="76200" marB="76200" anchor="ctr" horzOverflow="overflow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899888"/>
                  </a:ext>
                </a:extLst>
              </a:tr>
            </a:tbl>
          </a:graphicData>
        </a:graphic>
      </p:graphicFrame>
      <p:pic>
        <p:nvPicPr>
          <p:cNvPr id="11" name="Picture 123" descr="image.png">
            <a:extLst>
              <a:ext uri="{FF2B5EF4-FFF2-40B4-BE49-F238E27FC236}">
                <a16:creationId xmlns:a16="http://schemas.microsoft.com/office/drawing/2014/main" id="{652AAA77-72DF-4BE4-97A3-97E49DFAC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390" y="4408632"/>
            <a:ext cx="974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124" descr="image.png">
            <a:extLst>
              <a:ext uri="{FF2B5EF4-FFF2-40B4-BE49-F238E27FC236}">
                <a16:creationId xmlns:a16="http://schemas.microsoft.com/office/drawing/2014/main" id="{8859AE70-3C5F-412B-9A6F-DFCD89B6F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327" y="3721245"/>
            <a:ext cx="63341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28" descr="image.png">
            <a:extLst>
              <a:ext uri="{FF2B5EF4-FFF2-40B4-BE49-F238E27FC236}">
                <a16:creationId xmlns:a16="http://schemas.microsoft.com/office/drawing/2014/main" id="{4113C14B-8565-4722-BD37-10179B871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215" y="1862282"/>
            <a:ext cx="4254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4" name="Group 125">
            <a:extLst>
              <a:ext uri="{FF2B5EF4-FFF2-40B4-BE49-F238E27FC236}">
                <a16:creationId xmlns:a16="http://schemas.microsoft.com/office/drawing/2014/main" id="{487BD85A-8867-4FF2-BC26-0FF9F53FEC5D}"/>
              </a:ext>
            </a:extLst>
          </p:cNvPr>
          <p:cNvGrpSpPr>
            <a:grpSpLocks/>
          </p:cNvGrpSpPr>
          <p:nvPr/>
        </p:nvGrpSpPr>
        <p:grpSpPr bwMode="auto">
          <a:xfrm>
            <a:off x="2207202" y="3094182"/>
            <a:ext cx="1031875" cy="506413"/>
            <a:chOff x="0" y="0"/>
            <a:chExt cx="1031875" cy="506413"/>
          </a:xfrm>
        </p:grpSpPr>
        <p:pic>
          <p:nvPicPr>
            <p:cNvPr id="15" name="Picture 126" descr="image.png">
              <a:extLst>
                <a:ext uri="{FF2B5EF4-FFF2-40B4-BE49-F238E27FC236}">
                  <a16:creationId xmlns:a16="http://schemas.microsoft.com/office/drawing/2014/main" id="{B7CCEE28-DC38-4D7B-8C45-1FA456411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4700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6" name="Picture 127" descr="image.png">
              <a:extLst>
                <a:ext uri="{FF2B5EF4-FFF2-40B4-BE49-F238E27FC236}">
                  <a16:creationId xmlns:a16="http://schemas.microsoft.com/office/drawing/2014/main" id="{732462C0-D246-4436-9D6F-DC7C8EC64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050" y="222250"/>
              <a:ext cx="504825" cy="284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7" name="Picture 71" descr="image.png">
            <a:extLst>
              <a:ext uri="{FF2B5EF4-FFF2-40B4-BE49-F238E27FC236}">
                <a16:creationId xmlns:a16="http://schemas.microsoft.com/office/drawing/2014/main" id="{2BE37128-9D76-4E62-8E44-44449D0D3C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40" y="2530620"/>
            <a:ext cx="122237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621422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000" dirty="0">
                <a:solidFill>
                  <a:srgbClr val="EE0033"/>
                </a:solidFill>
              </a:rPr>
              <a:t> </a:t>
            </a:r>
            <a:r>
              <a:rPr lang="ru-RU" altLang="ru-RU" sz="2000" dirty="0"/>
              <a:t>Оценка экономической эффективности</a:t>
            </a:r>
            <a:br>
              <a:rPr lang="ru-RU" altLang="ru-RU" sz="2000" dirty="0"/>
            </a:br>
            <a:r>
              <a:rPr lang="ru-RU" altLang="ru-RU" sz="2000" dirty="0"/>
              <a:t> Экономия топлива и трудозатрат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28</a:t>
            </a:fld>
            <a:endParaRPr lang="en-GB" dirty="0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C8C61243-9ED2-4CB8-94A0-0BBF346AF855}"/>
              </a:ext>
            </a:extLst>
          </p:cNvPr>
          <p:cNvGrpSpPr>
            <a:grpSpLocks/>
          </p:cNvGrpSpPr>
          <p:nvPr/>
        </p:nvGrpSpPr>
        <p:grpSpPr bwMode="auto">
          <a:xfrm>
            <a:off x="812945" y="993342"/>
            <a:ext cx="7369175" cy="4446587"/>
            <a:chOff x="-1" y="0"/>
            <a:chExt cx="7367589" cy="4089400"/>
          </a:xfrm>
        </p:grpSpPr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3A342A51-6C3E-4C2E-9C17-15C15614AA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277938" cy="530225"/>
              <a:chOff x="0" y="0"/>
              <a:chExt cx="1277938" cy="530225"/>
            </a:xfrm>
          </p:grpSpPr>
          <p:sp>
            <p:nvSpPr>
              <p:cNvPr id="72" name="Rectangle 7">
                <a:extLst>
                  <a:ext uri="{FF2B5EF4-FFF2-40B4-BE49-F238E27FC236}">
                    <a16:creationId xmlns:a16="http://schemas.microsoft.com/office/drawing/2014/main" id="{42716328-2F12-4902-A7A2-E31A44EE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277938" cy="53022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endParaRPr lang="ru-RU" altLang="ru-RU" sz="1800">
                  <a:solidFill>
                    <a:srgbClr val="080808"/>
                  </a:solidFill>
                  <a:cs typeface="Arial Bold" charset="0"/>
                </a:endParaRPr>
              </a:p>
            </p:txBody>
          </p:sp>
          <p:sp>
            <p:nvSpPr>
              <p:cNvPr id="73" name="Rectangle 8">
                <a:extLst>
                  <a:ext uri="{FF2B5EF4-FFF2-40B4-BE49-F238E27FC236}">
                    <a16:creationId xmlns:a16="http://schemas.microsoft.com/office/drawing/2014/main" id="{6DA473EF-3031-41A1-B016-CDEA4DAF3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277938" cy="4116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ru-RU" altLang="ru-RU" sz="1800">
                    <a:solidFill>
                      <a:srgbClr val="080808"/>
                    </a:solidFill>
                    <a:cs typeface="Arial Bold" charset="0"/>
                  </a:rPr>
                  <a:t>Машина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463E530E-A015-4820-B1FB-A1D96CC1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8" y="0"/>
              <a:ext cx="1387475" cy="530225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ru-RU" altLang="ru-RU" sz="1800">
                <a:solidFill>
                  <a:srgbClr val="080808"/>
                </a:solidFill>
                <a:cs typeface="Arial Bold" charset="0"/>
              </a:endParaRPr>
            </a:p>
          </p:txBody>
        </p: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A7B8B794-4E28-439E-9E60-E801BB6744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65412" y="0"/>
              <a:ext cx="1365251" cy="594412"/>
              <a:chOff x="0" y="0"/>
              <a:chExt cx="1365250" cy="594412"/>
            </a:xfrm>
          </p:grpSpPr>
          <p:sp>
            <p:nvSpPr>
              <p:cNvPr id="70" name="Rectangle 11">
                <a:extLst>
                  <a:ext uri="{FF2B5EF4-FFF2-40B4-BE49-F238E27FC236}">
                    <a16:creationId xmlns:a16="http://schemas.microsoft.com/office/drawing/2014/main" id="{7E3A152E-CD3D-4D84-9BBC-6C80B77FB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365250" cy="53022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endParaRPr lang="ru-RU" altLang="ru-RU" sz="1800">
                  <a:solidFill>
                    <a:srgbClr val="080808"/>
                  </a:solidFill>
                  <a:cs typeface="Arial Bold" charset="0"/>
                </a:endParaRPr>
              </a:p>
            </p:txBody>
          </p:sp>
          <p:sp>
            <p:nvSpPr>
              <p:cNvPr id="71" name="Rectangle 12">
                <a:extLst>
                  <a:ext uri="{FF2B5EF4-FFF2-40B4-BE49-F238E27FC236}">
                    <a16:creationId xmlns:a16="http://schemas.microsoft.com/office/drawing/2014/main" id="{C2BA9D84-55F2-41D5-A507-66879E29E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365250" cy="5944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600">
                    <a:solidFill>
                      <a:srgbClr val="080808"/>
                    </a:solidFill>
                    <a:cs typeface="Arial Bold" charset="0"/>
                  </a:rPr>
                  <a:t>Традиционный</a:t>
                </a:r>
                <a:endParaRPr lang="ru-RU" altLang="ru-RU" sz="16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1E9B537-D8A6-44D0-B87A-DEBA5488B4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0662" y="0"/>
              <a:ext cx="1511301" cy="530225"/>
              <a:chOff x="0" y="0"/>
              <a:chExt cx="1511300" cy="530225"/>
            </a:xfrm>
          </p:grpSpPr>
          <p:sp>
            <p:nvSpPr>
              <p:cNvPr id="68" name="Rectangle 14">
                <a:extLst>
                  <a:ext uri="{FF2B5EF4-FFF2-40B4-BE49-F238E27FC236}">
                    <a16:creationId xmlns:a16="http://schemas.microsoft.com/office/drawing/2014/main" id="{82EDEC0F-6F30-4911-858B-CC5C6192A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11300" cy="53022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endParaRPr lang="ru-RU" altLang="ru-RU" sz="1800">
                  <a:solidFill>
                    <a:srgbClr val="080808"/>
                  </a:solidFill>
                  <a:cs typeface="Arial Bold" charset="0"/>
                </a:endParaRPr>
              </a:p>
            </p:txBody>
          </p:sp>
          <p:sp>
            <p:nvSpPr>
              <p:cNvPr id="69" name="Rectangle 15">
                <a:extLst>
                  <a:ext uri="{FF2B5EF4-FFF2-40B4-BE49-F238E27FC236}">
                    <a16:creationId xmlns:a16="http://schemas.microsoft.com/office/drawing/2014/main" id="{33C2EE0F-2A4B-4551-A74B-E9EB89D1E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511300" cy="3620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ru-RU" altLang="ru-RU" sz="1500">
                    <a:solidFill>
                      <a:srgbClr val="080808"/>
                    </a:solidFill>
                    <a:cs typeface="Arial Bold" charset="0"/>
                  </a:rPr>
                  <a:t>3D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grpSp>
          <p:nvGrpSpPr>
            <p:cNvPr id="15" name="Group 16">
              <a:extLst>
                <a:ext uri="{FF2B5EF4-FFF2-40B4-BE49-F238E27FC236}">
                  <a16:creationId xmlns:a16="http://schemas.microsoft.com/office/drawing/2014/main" id="{5D152388-617D-4A11-9E1E-F0FD119AFB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0"/>
              <a:ext cx="1825626" cy="892552"/>
              <a:chOff x="0" y="0"/>
              <a:chExt cx="1825625" cy="892552"/>
            </a:xfrm>
          </p:grpSpPr>
          <p:sp>
            <p:nvSpPr>
              <p:cNvPr id="66" name="Rectangle 17">
                <a:extLst>
                  <a:ext uri="{FF2B5EF4-FFF2-40B4-BE49-F238E27FC236}">
                    <a16:creationId xmlns:a16="http://schemas.microsoft.com/office/drawing/2014/main" id="{BF669AFA-3B80-4957-9833-0D1766F3C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53022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800">
                  <a:solidFill>
                    <a:srgbClr val="080808"/>
                  </a:solidFill>
                  <a:cs typeface="Arial Bold" charset="0"/>
                </a:endParaRPr>
              </a:p>
            </p:txBody>
          </p:sp>
          <p:sp>
            <p:nvSpPr>
              <p:cNvPr id="67" name="Rectangle 18">
                <a:extLst>
                  <a:ext uri="{FF2B5EF4-FFF2-40B4-BE49-F238E27FC236}">
                    <a16:creationId xmlns:a16="http://schemas.microsoft.com/office/drawing/2014/main" id="{16BFB447-50B3-4650-8F29-5E7C26B5F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8925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600">
                    <a:solidFill>
                      <a:srgbClr val="080808"/>
                    </a:solidFill>
                    <a:cs typeface="Arial Bold" charset="0"/>
                  </a:rPr>
                  <a:t>Увеличение производительности</a:t>
                </a:r>
                <a:endParaRPr lang="ru-RU" altLang="ru-RU" sz="16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10D1AA29-D6FD-4DA2-A727-1EF3D2BB9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7" y="634733"/>
              <a:ext cx="1387476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Проходов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id="{485884B9-1DEF-4EBB-B690-E182D8D77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412" y="634733"/>
              <a:ext cx="136525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632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18" name="Rectangle 21">
              <a:extLst>
                <a:ext uri="{FF2B5EF4-FFF2-40B4-BE49-F238E27FC236}">
                  <a16:creationId xmlns:a16="http://schemas.microsoft.com/office/drawing/2014/main" id="{4309C7EF-4922-4CD1-8AA2-3B6F31C8B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2" y="634733"/>
              <a:ext cx="151130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306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grpSp>
          <p:nvGrpSpPr>
            <p:cNvPr id="19" name="Group 22">
              <a:extLst>
                <a:ext uri="{FF2B5EF4-FFF2-40B4-BE49-F238E27FC236}">
                  <a16:creationId xmlns:a16="http://schemas.microsoft.com/office/drawing/2014/main" id="{58DB2759-0EA0-4901-883B-2DF19049C8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530225"/>
              <a:ext cx="1825626" cy="558800"/>
              <a:chOff x="0" y="0"/>
              <a:chExt cx="1825625" cy="558800"/>
            </a:xfrm>
          </p:grpSpPr>
          <p:sp>
            <p:nvSpPr>
              <p:cNvPr id="64" name="Rectangle 23">
                <a:extLst>
                  <a:ext uri="{FF2B5EF4-FFF2-40B4-BE49-F238E27FC236}">
                    <a16:creationId xmlns:a16="http://schemas.microsoft.com/office/drawing/2014/main" id="{A0128D5F-C79E-4DD8-99A5-938D9F5DB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558800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400">
                  <a:solidFill>
                    <a:srgbClr val="595959"/>
                  </a:solidFill>
                  <a:cs typeface="Arial Bold" charset="0"/>
                </a:endParaRPr>
              </a:p>
            </p:txBody>
          </p:sp>
          <p:sp>
            <p:nvSpPr>
              <p:cNvPr id="65" name="Rectangle 24">
                <a:extLst>
                  <a:ext uri="{FF2B5EF4-FFF2-40B4-BE49-F238E27FC236}">
                    <a16:creationId xmlns:a16="http://schemas.microsoft.com/office/drawing/2014/main" id="{FD43BCA8-8ED1-4821-B36B-FB8FA5F5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04508"/>
                <a:ext cx="1825625" cy="3497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 anchor="ctr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+107%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6F4A0E05-945E-4AA8-BE45-64A9F4970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7" y="1179245"/>
              <a:ext cx="1387476" cy="349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ГСМ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21" name="Rectangle 26">
              <a:extLst>
                <a:ext uri="{FF2B5EF4-FFF2-40B4-BE49-F238E27FC236}">
                  <a16:creationId xmlns:a16="http://schemas.microsoft.com/office/drawing/2014/main" id="{4BBB5E0F-BBC1-45EC-9D12-1515CBC96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412" y="1179245"/>
              <a:ext cx="1365251" cy="349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210 л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22" name="Rectangle 27">
              <a:extLst>
                <a:ext uri="{FF2B5EF4-FFF2-40B4-BE49-F238E27FC236}">
                  <a16:creationId xmlns:a16="http://schemas.microsoft.com/office/drawing/2014/main" id="{E2D70BAE-134C-4D62-BB28-075A2709B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2" y="1179245"/>
              <a:ext cx="1511301" cy="349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136 л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grpSp>
          <p:nvGrpSpPr>
            <p:cNvPr id="23" name="Group 28">
              <a:extLst>
                <a:ext uri="{FF2B5EF4-FFF2-40B4-BE49-F238E27FC236}">
                  <a16:creationId xmlns:a16="http://schemas.microsoft.com/office/drawing/2014/main" id="{E74DC9F1-45ED-4700-9276-93AC8F2399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1089025"/>
              <a:ext cx="1825626" cy="530225"/>
              <a:chOff x="0" y="0"/>
              <a:chExt cx="1825625" cy="530225"/>
            </a:xfrm>
          </p:grpSpPr>
          <p:sp>
            <p:nvSpPr>
              <p:cNvPr id="62" name="Rectangle 29">
                <a:extLst>
                  <a:ext uri="{FF2B5EF4-FFF2-40B4-BE49-F238E27FC236}">
                    <a16:creationId xmlns:a16="http://schemas.microsoft.com/office/drawing/2014/main" id="{0DD5AED1-535A-485B-BB65-D181D2F34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53022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400">
                  <a:solidFill>
                    <a:srgbClr val="595959"/>
                  </a:solidFill>
                  <a:cs typeface="Arial Bold" charset="0"/>
                </a:endParaRPr>
              </a:p>
            </p:txBody>
          </p:sp>
          <p:sp>
            <p:nvSpPr>
              <p:cNvPr id="63" name="Rectangle 30">
                <a:extLst>
                  <a:ext uri="{FF2B5EF4-FFF2-40B4-BE49-F238E27FC236}">
                    <a16:creationId xmlns:a16="http://schemas.microsoft.com/office/drawing/2014/main" id="{6314104C-2C38-43D0-BBAD-54E55C896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0220"/>
                <a:ext cx="1825625" cy="349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 anchor="ctr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35% экономия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4B8E205F-70AA-4E5D-9AEA-FE75C8ADF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7" y="1839645"/>
              <a:ext cx="1387476" cy="55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Проходов/</a:t>
              </a:r>
              <a:br>
                <a:rPr lang="ru-RU" altLang="ru-RU" sz="1400">
                  <a:solidFill>
                    <a:srgbClr val="595959"/>
                  </a:solidFill>
                  <a:cs typeface="Arial Bold" charset="0"/>
                </a:rPr>
              </a:b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самосвалов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25" name="Rectangle 32">
              <a:extLst>
                <a:ext uri="{FF2B5EF4-FFF2-40B4-BE49-F238E27FC236}">
                  <a16:creationId xmlns:a16="http://schemas.microsoft.com/office/drawing/2014/main" id="{FB797090-995F-4EAB-BCA0-C27C09633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412" y="1839645"/>
              <a:ext cx="1365251" cy="55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308/</a:t>
              </a:r>
              <a:br>
                <a:rPr lang="ru-RU" altLang="ru-RU" sz="1400">
                  <a:solidFill>
                    <a:srgbClr val="595959"/>
                  </a:solidFill>
                  <a:cs typeface="Arial Bold" charset="0"/>
                </a:rPr>
              </a:b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40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id="{17249E95-ACFB-4DE5-90ED-2A04D6884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2" y="1839645"/>
              <a:ext cx="1511301" cy="55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245/</a:t>
              </a:r>
              <a:br>
                <a:rPr lang="ru-RU" altLang="ru-RU" sz="1400">
                  <a:solidFill>
                    <a:srgbClr val="595959"/>
                  </a:solidFill>
                  <a:cs typeface="Arial Bold" charset="0"/>
                </a:rPr>
              </a:b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31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grpSp>
          <p:nvGrpSpPr>
            <p:cNvPr id="27" name="Group 34">
              <a:extLst>
                <a:ext uri="{FF2B5EF4-FFF2-40B4-BE49-F238E27FC236}">
                  <a16:creationId xmlns:a16="http://schemas.microsoft.com/office/drawing/2014/main" id="{418D8DF7-A7B0-4854-BF23-C1511307BC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1619250"/>
              <a:ext cx="1825626" cy="993775"/>
              <a:chOff x="0" y="0"/>
              <a:chExt cx="1825625" cy="993775"/>
            </a:xfrm>
          </p:grpSpPr>
          <p:sp>
            <p:nvSpPr>
              <p:cNvPr id="60" name="Rectangle 35">
                <a:extLst>
                  <a:ext uri="{FF2B5EF4-FFF2-40B4-BE49-F238E27FC236}">
                    <a16:creationId xmlns:a16="http://schemas.microsoft.com/office/drawing/2014/main" id="{5118758C-0ED1-4B43-8A36-84AF4C1CB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99377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400">
                  <a:solidFill>
                    <a:srgbClr val="595959"/>
                  </a:solidFill>
                  <a:cs typeface="Arial Bold" charset="0"/>
                </a:endParaRPr>
              </a:p>
            </p:txBody>
          </p:sp>
          <p:sp>
            <p:nvSpPr>
              <p:cNvPr id="61" name="Rectangle 36">
                <a:extLst>
                  <a:ext uri="{FF2B5EF4-FFF2-40B4-BE49-F238E27FC236}">
                    <a16:creationId xmlns:a16="http://schemas.microsoft.com/office/drawing/2014/main" id="{8693BDD7-A449-40FB-94BB-461BE2A7B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18795"/>
                <a:ext cx="1825625" cy="7561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 anchor="ctr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+26%</a:t>
                </a:r>
                <a:b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</a:b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(29% меньше вывоза)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28" name="Rectangle 37">
              <a:extLst>
                <a:ext uri="{FF2B5EF4-FFF2-40B4-BE49-F238E27FC236}">
                  <a16:creationId xmlns:a16="http://schemas.microsoft.com/office/drawing/2014/main" id="{6AD1EBED-0164-4AFF-BB96-034AFC21C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7" y="2696102"/>
              <a:ext cx="1387476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ГСМ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29" name="Rectangle 38">
              <a:extLst>
                <a:ext uri="{FF2B5EF4-FFF2-40B4-BE49-F238E27FC236}">
                  <a16:creationId xmlns:a16="http://schemas.microsoft.com/office/drawing/2014/main" id="{4D217A75-D47B-472F-811C-0671626DE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412" y="2696102"/>
              <a:ext cx="136525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231 л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30" name="Rectangle 39">
              <a:extLst>
                <a:ext uri="{FF2B5EF4-FFF2-40B4-BE49-F238E27FC236}">
                  <a16:creationId xmlns:a16="http://schemas.microsoft.com/office/drawing/2014/main" id="{6F0DCEE2-C733-425A-BBCC-671BE3DBE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2" y="2696102"/>
              <a:ext cx="151130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123 л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grpSp>
          <p:nvGrpSpPr>
            <p:cNvPr id="31" name="Group 40">
              <a:extLst>
                <a:ext uri="{FF2B5EF4-FFF2-40B4-BE49-F238E27FC236}">
                  <a16:creationId xmlns:a16="http://schemas.microsoft.com/office/drawing/2014/main" id="{B2358074-CC56-4EEB-828D-67A0686153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2613025"/>
              <a:ext cx="1825626" cy="515938"/>
              <a:chOff x="0" y="0"/>
              <a:chExt cx="1825625" cy="515938"/>
            </a:xfrm>
          </p:grpSpPr>
          <p:sp>
            <p:nvSpPr>
              <p:cNvPr id="58" name="Rectangle 41">
                <a:extLst>
                  <a:ext uri="{FF2B5EF4-FFF2-40B4-BE49-F238E27FC236}">
                    <a16:creationId xmlns:a16="http://schemas.microsoft.com/office/drawing/2014/main" id="{58E25ABE-F329-4A5C-849E-D43CC3D15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515938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400">
                  <a:solidFill>
                    <a:srgbClr val="595959"/>
                  </a:solidFill>
                  <a:cs typeface="Arial Bold" charset="0"/>
                </a:endParaRPr>
              </a:p>
            </p:txBody>
          </p:sp>
          <p:sp>
            <p:nvSpPr>
              <p:cNvPr id="59" name="Rectangle 42">
                <a:extLst>
                  <a:ext uri="{FF2B5EF4-FFF2-40B4-BE49-F238E27FC236}">
                    <a16:creationId xmlns:a16="http://schemas.microsoft.com/office/drawing/2014/main" id="{36331830-CE02-421C-A9B1-E3EB6FD4B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83077"/>
                <a:ext cx="1825625" cy="3497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 anchor="ctr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47% экономия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32" name="Rectangle 43">
              <a:extLst>
                <a:ext uri="{FF2B5EF4-FFF2-40B4-BE49-F238E27FC236}">
                  <a16:creationId xmlns:a16="http://schemas.microsoft.com/office/drawing/2014/main" id="{5F631C0A-474D-4F9C-AEFC-BF4BB8D07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7" y="3177908"/>
              <a:ext cx="1387476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Проходов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33" name="Rectangle 44">
              <a:extLst>
                <a:ext uri="{FF2B5EF4-FFF2-40B4-BE49-F238E27FC236}">
                  <a16:creationId xmlns:a16="http://schemas.microsoft.com/office/drawing/2014/main" id="{4BAA67C8-E304-44C2-B02B-D6EA70536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412" y="3177908"/>
              <a:ext cx="136525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62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34" name="Rectangle 45">
              <a:extLst>
                <a:ext uri="{FF2B5EF4-FFF2-40B4-BE49-F238E27FC236}">
                  <a16:creationId xmlns:a16="http://schemas.microsoft.com/office/drawing/2014/main" id="{1BC26D2C-BDCE-4AAE-AC25-2CCE7AFCE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2" y="3177908"/>
              <a:ext cx="151130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17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grpSp>
          <p:nvGrpSpPr>
            <p:cNvPr id="35" name="Group 46">
              <a:extLst>
                <a:ext uri="{FF2B5EF4-FFF2-40B4-BE49-F238E27FC236}">
                  <a16:creationId xmlns:a16="http://schemas.microsoft.com/office/drawing/2014/main" id="{F077F47F-C588-43BF-95DC-1163E22C73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3128962"/>
              <a:ext cx="1825626" cy="447676"/>
              <a:chOff x="0" y="0"/>
              <a:chExt cx="1825625" cy="447675"/>
            </a:xfrm>
          </p:grpSpPr>
          <p:sp>
            <p:nvSpPr>
              <p:cNvPr id="56" name="Rectangle 47">
                <a:extLst>
                  <a:ext uri="{FF2B5EF4-FFF2-40B4-BE49-F238E27FC236}">
                    <a16:creationId xmlns:a16="http://schemas.microsoft.com/office/drawing/2014/main" id="{FC477C40-A9B6-4DEE-AA7B-6E9E028A9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447675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400">
                  <a:solidFill>
                    <a:srgbClr val="595959"/>
                  </a:solidFill>
                  <a:cs typeface="Arial Bold" charset="0"/>
                </a:endParaRPr>
              </a:p>
            </p:txBody>
          </p:sp>
          <p:sp>
            <p:nvSpPr>
              <p:cNvPr id="57" name="Rectangle 48">
                <a:extLst>
                  <a:ext uri="{FF2B5EF4-FFF2-40B4-BE49-F238E27FC236}">
                    <a16:creationId xmlns:a16="http://schemas.microsoft.com/office/drawing/2014/main" id="{814ED299-3DEB-48C9-84A6-BA25D0016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48945"/>
                <a:ext cx="1825625" cy="349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 anchor="ctr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+265%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36" name="Rectangle 49">
              <a:extLst>
                <a:ext uri="{FF2B5EF4-FFF2-40B4-BE49-F238E27FC236}">
                  <a16:creationId xmlns:a16="http://schemas.microsoft.com/office/drawing/2014/main" id="{07DD1590-2BB1-4A0F-B9A2-F99C2C0DA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937" y="3658127"/>
              <a:ext cx="1387476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ГСМ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37" name="Rectangle 50">
              <a:extLst>
                <a:ext uri="{FF2B5EF4-FFF2-40B4-BE49-F238E27FC236}">
                  <a16:creationId xmlns:a16="http://schemas.microsoft.com/office/drawing/2014/main" id="{9BAC4BAF-8ACD-4444-9A9B-5B902939C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412" y="3658127"/>
              <a:ext cx="136525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22 л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sp>
          <p:nvSpPr>
            <p:cNvPr id="38" name="Rectangle 51">
              <a:extLst>
                <a:ext uri="{FF2B5EF4-FFF2-40B4-BE49-F238E27FC236}">
                  <a16:creationId xmlns:a16="http://schemas.microsoft.com/office/drawing/2014/main" id="{6B7B003A-9D48-425A-8739-5DDC267CE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2" y="3658127"/>
              <a:ext cx="1511301" cy="34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200" tIns="76200" rIns="76200" bIns="76200" anchor="ctr">
              <a:spAutoFit/>
            </a:bodyPr>
            <a:lstStyle>
              <a:lvl1pPr defTabSz="457200">
                <a:spcBef>
                  <a:spcPts val="1400"/>
                </a:spcBef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1pPr>
              <a:lvl2pPr marL="742950" indent="-285750" defTabSz="457200">
                <a:spcBef>
                  <a:spcPts val="14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 Bold" charset="0"/>
                  <a:cs typeface="ヒラギノ角ゴ ProN W6" charset="0"/>
                  <a:sym typeface="Arial Bold" charset="0"/>
                </a:defRPr>
              </a:lvl2pPr>
              <a:lvl3pPr marL="1143000" indent="-228600" defTabSz="457200">
                <a:spcBef>
                  <a:spcPts val="13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3pPr>
              <a:lvl4pPr marL="16002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4pPr>
              <a:lvl5pPr marL="2057400" indent="-228600" defTabSz="457200">
                <a:spcBef>
                  <a:spcPts val="1100"/>
                </a:spcBef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100"/>
                </a:spcBef>
                <a:spcAft>
                  <a:spcPct val="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ヒラギノ角ゴ ProN W3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ru-RU" altLang="ru-RU" sz="1400">
                  <a:solidFill>
                    <a:srgbClr val="595959"/>
                  </a:solidFill>
                  <a:cs typeface="Arial Bold" charset="0"/>
                </a:rPr>
                <a:t>7 л </a:t>
              </a:r>
              <a:endParaRPr lang="ru-RU" altLang="ru-RU" sz="1800">
                <a:solidFill>
                  <a:srgbClr val="000000"/>
                </a:solidFill>
                <a:cs typeface="Arial Bold" charset="0"/>
              </a:endParaRPr>
            </a:p>
          </p:txBody>
        </p:sp>
        <p:grpSp>
          <p:nvGrpSpPr>
            <p:cNvPr id="39" name="Group 52">
              <a:extLst>
                <a:ext uri="{FF2B5EF4-FFF2-40B4-BE49-F238E27FC236}">
                  <a16:creationId xmlns:a16="http://schemas.microsoft.com/office/drawing/2014/main" id="{780E0109-0B3E-425A-A797-117ED76968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1962" y="3576637"/>
              <a:ext cx="1825626" cy="512763"/>
              <a:chOff x="0" y="0"/>
              <a:chExt cx="1825625" cy="512763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5604DFA7-C75B-4CBE-B001-FDA0BEE1B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25625" cy="512763"/>
              </a:xfrm>
              <a:prstGeom prst="rect">
                <a:avLst/>
              </a:prstGeom>
              <a:solidFill>
                <a:srgbClr val="CDCDC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endParaRPr lang="ru-RU" altLang="ru-RU" sz="1400">
                  <a:solidFill>
                    <a:srgbClr val="595959"/>
                  </a:solidFill>
                  <a:cs typeface="Arial Bold" charset="0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999A2121-C04B-44F5-82B3-9E00C316D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81489"/>
                <a:ext cx="1825625" cy="3497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6200" tIns="76200" rIns="76200" bIns="76200" anchor="ctr">
                <a:spAutoFit/>
              </a:bodyPr>
              <a:lstStyle>
                <a:lvl1pPr defTabSz="457200">
                  <a:spcBef>
                    <a:spcPts val="1400"/>
                  </a:spcBef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1pPr>
                <a:lvl2pPr marL="742950" indent="-285750" defTabSz="457200">
                  <a:spcBef>
                    <a:spcPts val="14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Arial Bold" charset="0"/>
                    <a:cs typeface="ヒラギノ角ゴ ProN W6" charset="0"/>
                    <a:sym typeface="Arial Bold" charset="0"/>
                  </a:defRPr>
                </a:lvl2pPr>
                <a:lvl3pPr marL="1143000" indent="-228600" defTabSz="457200">
                  <a:spcBef>
                    <a:spcPts val="13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3pPr>
                <a:lvl4pPr marL="16002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4pPr>
                <a:lvl5pPr marL="2057400" indent="-228600" defTabSz="457200">
                  <a:spcBef>
                    <a:spcPts val="1100"/>
                  </a:spcBef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ts val="1100"/>
                  </a:spcBef>
                  <a:spcAft>
                    <a:spcPct val="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cs typeface="ヒラギノ角ゴ ProN W3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</a:pPr>
                <a:r>
                  <a:rPr lang="ru-RU" altLang="ru-RU" sz="1400">
                    <a:solidFill>
                      <a:srgbClr val="595959"/>
                    </a:solidFill>
                    <a:cs typeface="Arial Bold" charset="0"/>
                  </a:rPr>
                  <a:t>68% экономия</a:t>
                </a:r>
                <a:endParaRPr lang="ru-RU" altLang="ru-RU" sz="1800">
                  <a:solidFill>
                    <a:srgbClr val="000000"/>
                  </a:solidFill>
                  <a:cs typeface="Arial Bold" charset="0"/>
                </a:endParaRPr>
              </a:p>
            </p:txBody>
          </p:sp>
        </p:grpSp>
        <p:sp>
          <p:nvSpPr>
            <p:cNvPr id="40" name="Line 55">
              <a:extLst>
                <a:ext uri="{FF2B5EF4-FFF2-40B4-BE49-F238E27FC236}">
                  <a16:creationId xmlns:a16="http://schemas.microsoft.com/office/drawing/2014/main" id="{62085BBC-D752-4DDC-804E-0D28D8881B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77937" y="0"/>
              <a:ext cx="1" cy="408940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1" name="Line 56">
              <a:extLst>
                <a:ext uri="{FF2B5EF4-FFF2-40B4-BE49-F238E27FC236}">
                  <a16:creationId xmlns:a16="http://schemas.microsoft.com/office/drawing/2014/main" id="{F5DDA50E-D6FE-4109-8D7C-6AEE51C22D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65412" y="0"/>
              <a:ext cx="1" cy="408940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2" name="Line 57">
              <a:extLst>
                <a:ext uri="{FF2B5EF4-FFF2-40B4-BE49-F238E27FC236}">
                  <a16:creationId xmlns:a16="http://schemas.microsoft.com/office/drawing/2014/main" id="{0E60D7D1-4242-476E-9E8B-DC20EC3823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30662" y="0"/>
              <a:ext cx="1" cy="408940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3" name="Line 58">
              <a:extLst>
                <a:ext uri="{FF2B5EF4-FFF2-40B4-BE49-F238E27FC236}">
                  <a16:creationId xmlns:a16="http://schemas.microsoft.com/office/drawing/2014/main" id="{35DAD86F-8365-496A-837B-A69CB9853E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41962" y="0"/>
              <a:ext cx="1" cy="408940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4" name="Line 59">
              <a:extLst>
                <a:ext uri="{FF2B5EF4-FFF2-40B4-BE49-F238E27FC236}">
                  <a16:creationId xmlns:a16="http://schemas.microsoft.com/office/drawing/2014/main" id="{E720BD4B-3DDA-490C-A806-4678D1425A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530225"/>
              <a:ext cx="7367588" cy="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5" name="Line 60">
              <a:extLst>
                <a:ext uri="{FF2B5EF4-FFF2-40B4-BE49-F238E27FC236}">
                  <a16:creationId xmlns:a16="http://schemas.microsoft.com/office/drawing/2014/main" id="{B1BAEC9E-85BA-4C14-B278-0C9FF57DA0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7937" y="1089025"/>
              <a:ext cx="6089651" cy="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6" name="Line 61">
              <a:extLst>
                <a:ext uri="{FF2B5EF4-FFF2-40B4-BE49-F238E27FC236}">
                  <a16:creationId xmlns:a16="http://schemas.microsoft.com/office/drawing/2014/main" id="{7C4C266F-CDF9-47C8-84E0-BE1F400979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619250"/>
              <a:ext cx="7367588" cy="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7" name="Line 62">
              <a:extLst>
                <a:ext uri="{FF2B5EF4-FFF2-40B4-BE49-F238E27FC236}">
                  <a16:creationId xmlns:a16="http://schemas.microsoft.com/office/drawing/2014/main" id="{AFE1F06D-E493-47CB-8B78-D465C7270F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7937" y="2613025"/>
              <a:ext cx="6089651" cy="0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8" name="Line 63">
              <a:extLst>
                <a:ext uri="{FF2B5EF4-FFF2-40B4-BE49-F238E27FC236}">
                  <a16:creationId xmlns:a16="http://schemas.microsoft.com/office/drawing/2014/main" id="{EF828E13-70D2-4583-8325-34ED57DE35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128962"/>
              <a:ext cx="7367588" cy="1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9" name="Line 64">
              <a:extLst>
                <a:ext uri="{FF2B5EF4-FFF2-40B4-BE49-F238E27FC236}">
                  <a16:creationId xmlns:a16="http://schemas.microsoft.com/office/drawing/2014/main" id="{B74C9198-A433-4CBB-BC5D-BD27265345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7937" y="3576637"/>
              <a:ext cx="6089651" cy="1"/>
            </a:xfrm>
            <a:prstGeom prst="lin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0" name="Line 65">
              <a:extLst>
                <a:ext uri="{FF2B5EF4-FFF2-40B4-BE49-F238E27FC236}">
                  <a16:creationId xmlns:a16="http://schemas.microsoft.com/office/drawing/2014/main" id="{D91A80FF-5C38-4137-BDC9-0C4830A42A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" y="0"/>
              <a:ext cx="2" cy="4089400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1" name="Line 66">
              <a:extLst>
                <a:ext uri="{FF2B5EF4-FFF2-40B4-BE49-F238E27FC236}">
                  <a16:creationId xmlns:a16="http://schemas.microsoft.com/office/drawing/2014/main" id="{853218A7-B234-44B3-977D-AC9E59B64B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367587" y="0"/>
              <a:ext cx="1" cy="4089400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2" name="Line 67">
              <a:extLst>
                <a:ext uri="{FF2B5EF4-FFF2-40B4-BE49-F238E27FC236}">
                  <a16:creationId xmlns:a16="http://schemas.microsoft.com/office/drawing/2014/main" id="{A52ECD1E-5D2C-48E1-8A3A-E2EB6EF5D5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7367588" cy="0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3" name="Line 68">
              <a:extLst>
                <a:ext uri="{FF2B5EF4-FFF2-40B4-BE49-F238E27FC236}">
                  <a16:creationId xmlns:a16="http://schemas.microsoft.com/office/drawing/2014/main" id="{FB4A883C-5963-4F19-B7F3-1FB1BD0A78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089400"/>
              <a:ext cx="7367588" cy="0"/>
            </a:xfrm>
            <a:prstGeom prst="line">
              <a:avLst/>
            </a:prstGeom>
            <a:noFill/>
            <a:ln w="28575">
              <a:solidFill>
                <a:srgbClr val="59595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74" name="Picture 70" descr="image.png">
            <a:extLst>
              <a:ext uri="{FF2B5EF4-FFF2-40B4-BE49-F238E27FC236}">
                <a16:creationId xmlns:a16="http://schemas.microsoft.com/office/drawing/2014/main" id="{4983142B-B3E3-44DD-9020-BA10C27A3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57" y="4749367"/>
            <a:ext cx="1062038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" name="Picture 71" descr="image.png">
            <a:extLst>
              <a:ext uri="{FF2B5EF4-FFF2-40B4-BE49-F238E27FC236}">
                <a16:creationId xmlns:a16="http://schemas.microsoft.com/office/drawing/2014/main" id="{64CF8949-B6FE-4D61-B12F-0F2B96A5C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32" y="3484129"/>
            <a:ext cx="9001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6" name="Picture 72" descr="image.png">
            <a:extLst>
              <a:ext uri="{FF2B5EF4-FFF2-40B4-BE49-F238E27FC236}">
                <a16:creationId xmlns:a16="http://schemas.microsoft.com/office/drawing/2014/main" id="{1A0FA7D1-04C1-4998-8489-6719E76F8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45" y="2199842"/>
            <a:ext cx="86360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92463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EC414C-EDA0-4AC7-B221-F94A120CA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545951-18E8-46EF-9C3C-B37C32EDE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4EE83B4-7AD1-46B8-8757-CB1BAF7F3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AE6F1112-F532-4F2B-BFF6-9AFD363B738A}"/>
              </a:ext>
            </a:extLst>
          </p:cNvPr>
          <p:cNvSpPr>
            <a:spLocks/>
          </p:cNvSpPr>
          <p:nvPr/>
        </p:nvSpPr>
        <p:spPr bwMode="auto">
          <a:xfrm>
            <a:off x="784659" y="5747904"/>
            <a:ext cx="114300" cy="12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spcBef>
                <a:spcPts val="1400"/>
              </a:spcBef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1pPr>
            <a:lvl2pPr marL="742950" indent="-285750" defTabSz="457200">
              <a:spcBef>
                <a:spcPts val="14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2pPr>
            <a:lvl3pPr marL="1143000" indent="-228600" defTabSz="457200">
              <a:spcBef>
                <a:spcPts val="13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3pPr>
            <a:lvl4pPr marL="16002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4pPr>
            <a:lvl5pPr marL="20574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800">
                <a:solidFill>
                  <a:srgbClr val="000000"/>
                </a:solidFill>
                <a:cs typeface="Arial Bold" charset="0"/>
              </a:rPr>
              <a:t>49</a:t>
            </a:r>
            <a:endParaRPr lang="ru-RU" altLang="ru-RU" sz="1800">
              <a:solidFill>
                <a:srgbClr val="000000"/>
              </a:solidFill>
              <a:cs typeface="Arial Bold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1E9F1ED7-D133-4071-8855-6BA4CD018843}"/>
              </a:ext>
            </a:extLst>
          </p:cNvPr>
          <p:cNvSpPr>
            <a:spLocks/>
          </p:cNvSpPr>
          <p:nvPr/>
        </p:nvSpPr>
        <p:spPr bwMode="auto">
          <a:xfrm>
            <a:off x="-166254" y="-595746"/>
            <a:ext cx="9140825" cy="215900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spcBef>
                <a:spcPts val="1400"/>
              </a:spcBef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1pPr>
            <a:lvl2pPr marL="742950" indent="-285750" defTabSz="457200">
              <a:spcBef>
                <a:spcPts val="14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2pPr>
            <a:lvl3pPr marL="1143000" indent="-228600" defTabSz="457200">
              <a:spcBef>
                <a:spcPts val="13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3pPr>
            <a:lvl4pPr marL="16002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4pPr>
            <a:lvl5pPr marL="20574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rgbClr val="000000"/>
              </a:solidFill>
              <a:cs typeface="Arial Bold" charset="0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5B78090-F7D3-4276-B87F-E8E0C70C2D41}"/>
              </a:ext>
            </a:extLst>
          </p:cNvPr>
          <p:cNvSpPr>
            <a:spLocks/>
          </p:cNvSpPr>
          <p:nvPr/>
        </p:nvSpPr>
        <p:spPr bwMode="auto">
          <a:xfrm>
            <a:off x="5201084" y="-595746"/>
            <a:ext cx="3778250" cy="215900"/>
          </a:xfrm>
          <a:prstGeom prst="rect">
            <a:avLst/>
          </a:prstGeom>
          <a:solidFill>
            <a:srgbClr val="EE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spcBef>
                <a:spcPts val="1400"/>
              </a:spcBef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1pPr>
            <a:lvl2pPr marL="742950" indent="-285750" defTabSz="457200">
              <a:spcBef>
                <a:spcPts val="14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2pPr>
            <a:lvl3pPr marL="1143000" indent="-228600" defTabSz="457200">
              <a:spcBef>
                <a:spcPts val="13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3pPr>
            <a:lvl4pPr marL="16002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4pPr>
            <a:lvl5pPr marL="20574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rgbClr val="000000"/>
              </a:solidFill>
              <a:cs typeface="Arial Bold" charset="0"/>
            </a:endParaRPr>
          </a:p>
        </p:txBody>
      </p:sp>
      <p:graphicFrame>
        <p:nvGraphicFramePr>
          <p:cNvPr id="20" name="Group 5">
            <a:extLst>
              <a:ext uri="{FF2B5EF4-FFF2-40B4-BE49-F238E27FC236}">
                <a16:creationId xmlns:a16="http://schemas.microsoft.com/office/drawing/2014/main" id="{4D5691B9-70BD-4610-84A2-43FD94BED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780568"/>
              </p:ext>
            </p:extLst>
          </p:nvPr>
        </p:nvGraphicFramePr>
        <p:xfrm>
          <a:off x="290946" y="1093354"/>
          <a:ext cx="8377238" cy="1268414"/>
        </p:xfrm>
        <a:graphic>
          <a:graphicData uri="http://schemas.openxmlformats.org/drawingml/2006/table">
            <a:tbl>
              <a:tblPr/>
              <a:tblGrid>
                <a:gridCol w="2744788">
                  <a:extLst>
                    <a:ext uri="{9D8B030D-6E8A-4147-A177-3AD203B41FA5}">
                      <a16:colId xmlns:a16="http://schemas.microsoft.com/office/drawing/2014/main" val="3823062678"/>
                    </a:ext>
                  </a:extLst>
                </a:gridCol>
                <a:gridCol w="2600325">
                  <a:extLst>
                    <a:ext uri="{9D8B030D-6E8A-4147-A177-3AD203B41FA5}">
                      <a16:colId xmlns:a16="http://schemas.microsoft.com/office/drawing/2014/main" val="2956376286"/>
                    </a:ext>
                  </a:extLst>
                </a:gridCol>
                <a:gridCol w="3032125">
                  <a:extLst>
                    <a:ext uri="{9D8B030D-6E8A-4147-A177-3AD203B41FA5}">
                      <a16:colId xmlns:a16="http://schemas.microsoft.com/office/drawing/2014/main" val="1352832758"/>
                    </a:ext>
                  </a:extLst>
                </a:gridCol>
              </a:tblGrid>
              <a:tr h="712788">
                <a:tc>
                  <a:txBody>
                    <a:bodyPr/>
                    <a:lstStyle>
                      <a:lvl1pPr indent="68263"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68263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Наименование показателей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A280"/>
                    </a:solidFill>
                  </a:tcPr>
                </a:tc>
                <a:tc>
                  <a:txBody>
                    <a:bodyPr/>
                    <a:lstStyle>
                      <a:lvl1pPr indent="68263"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68263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Традиционный метод</a:t>
                      </a:r>
                    </a:p>
                    <a:p>
                      <a:pPr marL="0" marR="0" lvl="0" indent="68263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(допуск +/- 3 см)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A280"/>
                    </a:solidFill>
                  </a:tcPr>
                </a:tc>
                <a:tc>
                  <a:txBody>
                    <a:bodyPr/>
                    <a:lstStyle>
                      <a:lvl1pPr indent="68263"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68263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Технология 3D</a:t>
                      </a:r>
                    </a:p>
                    <a:p>
                      <a:pPr marL="0" marR="0" lvl="0" indent="68263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(допуск +/- 1.5 см)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A2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324292"/>
                  </a:ext>
                </a:extLst>
              </a:tr>
              <a:tr h="277813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Земполотно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0D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35 %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0D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86%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0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922300"/>
                  </a:ext>
                </a:extLst>
              </a:tr>
              <a:tr h="277813"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Выравнивающий слой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0E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45 %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0ED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400"/>
                        </a:spcBef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1pPr>
                      <a:lvl2pPr marL="320675" indent="-319088" defTabSz="457200">
                        <a:spcBef>
                          <a:spcPts val="14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 Bold" charset="0"/>
                          <a:cs typeface="ヒラギノ角ゴ ProN W6" charset="0"/>
                          <a:sym typeface="Arial Bold" charset="0"/>
                        </a:defRPr>
                      </a:lvl2pPr>
                      <a:lvl3pPr marL="601663" indent="-311150" defTabSz="457200">
                        <a:spcBef>
                          <a:spcPts val="13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3pPr>
                      <a:lvl4pPr marL="927100" indent="-354013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4pPr>
                      <a:lvl5pPr marL="1177925" indent="-319088" defTabSz="457200">
                        <a:spcBef>
                          <a:spcPts val="1100"/>
                        </a:spcBef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5pPr>
                      <a:lvl6pPr marL="16351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6pPr>
                      <a:lvl7pPr marL="20923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7pPr>
                      <a:lvl8pPr marL="25495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8pPr>
                      <a:lvl9pPr marL="3006725" indent="-319088" defTabSz="457200" eaLnBrk="0" fontAlgn="base" hangingPunct="0">
                        <a:spcBef>
                          <a:spcPts val="1100"/>
                        </a:spcBef>
                        <a:spcAft>
                          <a:spcPct val="0"/>
                        </a:spcAft>
                        <a:buClr>
                          <a:srgbClr val="EE0033"/>
                        </a:buClr>
                        <a:buSzPct val="10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ヒラギノ角ゴ ProN W3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old" charset="0"/>
                          <a:cs typeface="Arial Bold" charset="0"/>
                          <a:sym typeface="Arial Bold" charset="0"/>
                        </a:rPr>
                        <a:t>98%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old" charset="0"/>
                        <a:cs typeface="ヒラギノ角ゴ ProN W6" charset="0"/>
                        <a:sym typeface="Arial Bold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0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389885"/>
                  </a:ext>
                </a:extLst>
              </a:tr>
            </a:tbl>
          </a:graphicData>
        </a:graphic>
      </p:graphicFrame>
      <p:graphicFrame>
        <p:nvGraphicFramePr>
          <p:cNvPr id="22" name="Object 40">
            <a:extLst>
              <a:ext uri="{FF2B5EF4-FFF2-40B4-BE49-F238E27FC236}">
                <a16:creationId xmlns:a16="http://schemas.microsoft.com/office/drawing/2014/main" id="{047D3B62-9366-487E-AC8E-DC4A877C8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766198"/>
              </p:ext>
            </p:extLst>
          </p:nvPr>
        </p:nvGraphicFramePr>
        <p:xfrm>
          <a:off x="758826" y="3271404"/>
          <a:ext cx="3663950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Chart" r:id="rId3" imgW="0" imgH="0" progId="MSGraph.Chart.8">
                  <p:embed/>
                </p:oleObj>
              </mc:Choice>
              <mc:Fallback>
                <p:oleObj name="Chart" r:id="rId3" imgW="0" imgH="0" progId="MSGraph.Chart.8">
                  <p:embed/>
                  <p:pic>
                    <p:nvPicPr>
                      <p:cNvPr id="52249" name="Object 40">
                        <a:extLst>
                          <a:ext uri="{FF2B5EF4-FFF2-40B4-BE49-F238E27FC236}">
                            <a16:creationId xmlns:a16="http://schemas.microsoft.com/office/drawing/2014/main" id="{BE9A26A0-B2EC-4E7E-A369-640C887197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26" y="3271404"/>
                        <a:ext cx="3663950" cy="232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41">
            <a:extLst>
              <a:ext uri="{FF2B5EF4-FFF2-40B4-BE49-F238E27FC236}">
                <a16:creationId xmlns:a16="http://schemas.microsoft.com/office/drawing/2014/main" id="{FBA3DB0A-B9C4-4114-99EB-361C2A005F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682212"/>
              </p:ext>
            </p:extLst>
          </p:nvPr>
        </p:nvGraphicFramePr>
        <p:xfrm>
          <a:off x="4656571" y="3004704"/>
          <a:ext cx="4179888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hart" r:id="rId5" imgW="0" imgH="0" progId="MSGraph.Chart.8">
                  <p:embed/>
                </p:oleObj>
              </mc:Choice>
              <mc:Fallback>
                <p:oleObj name="Chart" r:id="rId5" imgW="0" imgH="0" progId="MSGraph.Chart.8">
                  <p:embed/>
                  <p:pic>
                    <p:nvPicPr>
                      <p:cNvPr id="52250" name="Object 41">
                        <a:extLst>
                          <a:ext uri="{FF2B5EF4-FFF2-40B4-BE49-F238E27FC236}">
                            <a16:creationId xmlns:a16="http://schemas.microsoft.com/office/drawing/2014/main" id="{847F280A-3C98-453B-A182-763BFDF823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571" y="3004704"/>
                        <a:ext cx="4179888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42">
            <a:extLst>
              <a:ext uri="{FF2B5EF4-FFF2-40B4-BE49-F238E27FC236}">
                <a16:creationId xmlns:a16="http://schemas.microsoft.com/office/drawing/2014/main" id="{EA5CDA11-42C8-470F-955C-7E064C6EF1B6}"/>
              </a:ext>
            </a:extLst>
          </p:cNvPr>
          <p:cNvSpPr>
            <a:spLocks/>
          </p:cNvSpPr>
          <p:nvPr/>
        </p:nvSpPr>
        <p:spPr bwMode="auto">
          <a:xfrm>
            <a:off x="5320146" y="2698317"/>
            <a:ext cx="2298700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indent="39688" defTabSz="457200">
              <a:spcBef>
                <a:spcPts val="1400"/>
              </a:spcBef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1pPr>
            <a:lvl2pPr marL="742950" indent="-285750" defTabSz="457200">
              <a:spcBef>
                <a:spcPts val="14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2pPr>
            <a:lvl3pPr marL="1143000" indent="-228600" defTabSz="457200">
              <a:spcBef>
                <a:spcPts val="13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3pPr>
            <a:lvl4pPr marL="16002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4pPr>
            <a:lvl5pPr marL="20574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1600">
                <a:solidFill>
                  <a:srgbClr val="775F55"/>
                </a:solidFill>
                <a:cs typeface="Arial Bold" charset="0"/>
              </a:rPr>
              <a:t>3D ТЕХНОЛОГИЯ</a:t>
            </a:r>
            <a:endParaRPr lang="ru-RU" altLang="ru-RU" sz="1800">
              <a:solidFill>
                <a:srgbClr val="000000"/>
              </a:solidFill>
              <a:cs typeface="Arial Bold" charset="0"/>
            </a:endParaRPr>
          </a:p>
        </p:txBody>
      </p:sp>
      <p:sp>
        <p:nvSpPr>
          <p:cNvPr id="25" name="Rectangle 43">
            <a:extLst>
              <a:ext uri="{FF2B5EF4-FFF2-40B4-BE49-F238E27FC236}">
                <a16:creationId xmlns:a16="http://schemas.microsoft.com/office/drawing/2014/main" id="{A23C493D-344E-40AE-A559-2D491555EA59}"/>
              </a:ext>
            </a:extLst>
          </p:cNvPr>
          <p:cNvSpPr>
            <a:spLocks/>
          </p:cNvSpPr>
          <p:nvPr/>
        </p:nvSpPr>
        <p:spPr bwMode="auto">
          <a:xfrm>
            <a:off x="519546" y="2599892"/>
            <a:ext cx="22987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indent="39688" defTabSz="457200">
              <a:spcBef>
                <a:spcPts val="1400"/>
              </a:spcBef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1pPr>
            <a:lvl2pPr marL="742950" indent="-285750" defTabSz="457200">
              <a:spcBef>
                <a:spcPts val="14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 Bold" charset="0"/>
                <a:cs typeface="ヒラギノ角ゴ ProN W6" charset="0"/>
                <a:sym typeface="Arial Bold" charset="0"/>
              </a:defRPr>
            </a:lvl2pPr>
            <a:lvl3pPr marL="1143000" indent="-228600" defTabSz="457200">
              <a:spcBef>
                <a:spcPts val="13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3pPr>
            <a:lvl4pPr marL="16002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4pPr>
            <a:lvl5pPr marL="2057400" indent="-228600" defTabSz="457200">
              <a:spcBef>
                <a:spcPts val="1100"/>
              </a:spcBef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ts val="1100"/>
              </a:spcBef>
              <a:spcAft>
                <a:spcPct val="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1600" dirty="0">
                <a:cs typeface="Arial Bold" charset="0"/>
              </a:rPr>
              <a:t>ТРАДИЦИОННЫЙ МЕТОД</a:t>
            </a:r>
            <a:endParaRPr lang="ru-RU" altLang="ru-RU" sz="1800" dirty="0">
              <a:cs typeface="Arial Bold" charset="0"/>
            </a:endParaRPr>
          </a:p>
        </p:txBody>
      </p:sp>
      <p:sp>
        <p:nvSpPr>
          <p:cNvPr id="26" name="Rectangle 44">
            <a:extLst>
              <a:ext uri="{FF2B5EF4-FFF2-40B4-BE49-F238E27FC236}">
                <a16:creationId xmlns:a16="http://schemas.microsoft.com/office/drawing/2014/main" id="{EFD25C22-84A2-4F64-88A0-77CECDA01438}"/>
              </a:ext>
            </a:extLst>
          </p:cNvPr>
          <p:cNvSpPr txBox="1">
            <a:spLocks/>
          </p:cNvSpPr>
          <p:nvPr/>
        </p:nvSpPr>
        <p:spPr>
          <a:xfrm>
            <a:off x="455902" y="-195263"/>
            <a:ext cx="8097837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</a:extLst>
        </p:spPr>
        <p:txBody>
          <a:bodyPr vert="horz" lIns="91429" tIns="45715" rIns="91429" bIns="45715" rtlCol="0" anchor="b">
            <a:normAutofit/>
          </a:bodyPr>
          <a:lstStyle>
            <a:lvl1pPr algn="l" defTabSz="91429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Оценка экономической эффективности. </a:t>
            </a:r>
            <a:b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Качество и точность.</a:t>
            </a:r>
            <a:endParaRPr lang="ru-RU" altLang="ru-RU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9198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AF36E4-5A5D-4E73-B884-466793379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935175"/>
            <a:ext cx="9029700" cy="50592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00" y="134312"/>
            <a:ext cx="8229600" cy="792088"/>
          </a:xfrm>
        </p:spPr>
        <p:txBody>
          <a:bodyPr>
            <a:normAutofit/>
          </a:bodyPr>
          <a:lstStyle/>
          <a:p>
            <a:r>
              <a:rPr lang="ru-RU" altLang="ru-RU" sz="1800" dirty="0"/>
              <a:t>        </a:t>
            </a:r>
            <a:r>
              <a:rPr lang="en-US" altLang="ru-RU" sz="1800" dirty="0" err="1"/>
              <a:t>Системы</a:t>
            </a:r>
            <a:r>
              <a:rPr lang="en-US" altLang="ru-RU" sz="1800" dirty="0"/>
              <a:t> </a:t>
            </a:r>
            <a:r>
              <a:rPr lang="en-US" altLang="ru-RU" sz="1800" dirty="0" err="1"/>
              <a:t>нивелирования</a:t>
            </a:r>
            <a:r>
              <a:rPr lang="en-US" altLang="ru-RU" sz="1800" dirty="0"/>
              <a:t> в </a:t>
            </a:r>
            <a:r>
              <a:rPr lang="ru-RU" altLang="ru-RU" sz="1800" dirty="0"/>
              <a:t>России</a:t>
            </a:r>
            <a:r>
              <a:rPr lang="en-US" altLang="ru-RU" sz="1800" dirty="0"/>
              <a:t> 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207966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102870-93E8-4F78-8A98-E209C198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30</a:t>
            </a:fld>
            <a:endParaRPr lang="en-GB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B86FCC-008F-41DD-8D49-1880DD8E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882" y="-193965"/>
            <a:ext cx="5859174" cy="10949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71D8F8-426A-43BE-8464-D6491D837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280" y="1020100"/>
            <a:ext cx="6818236" cy="448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2027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Решающие факторы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1108843"/>
            <a:ext cx="8229600" cy="4842922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altLang="ru-RU" dirty="0"/>
          </a:p>
          <a:p>
            <a:pPr>
              <a:lnSpc>
                <a:spcPct val="90000"/>
              </a:lnSpc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Рост затрат на оплату труда</a:t>
            </a:r>
          </a:p>
          <a:p>
            <a:pPr>
              <a:lnSpc>
                <a:spcPct val="90000"/>
              </a:lnSpc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Растущая стоимость горючего</a:t>
            </a:r>
          </a:p>
          <a:p>
            <a:pPr>
              <a:lnSpc>
                <a:spcPct val="90000"/>
              </a:lnSpc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Рост стоимости материалов и стоимости перевозки</a:t>
            </a:r>
          </a:p>
          <a:p>
            <a:pPr>
              <a:lnSpc>
                <a:spcPct val="90000"/>
              </a:lnSpc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Рост стоимости содержания техники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Климат 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Человеческий фактор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EE0033"/>
              </a:buClr>
              <a:buSzPct val="100000"/>
              <a:buFont typeface="Wingdings" pitchFamily="2" charset="2"/>
              <a:buChar char="▪"/>
            </a:pPr>
            <a:r>
              <a:rPr lang="ru-RU" altLang="ru-RU" b="1" dirty="0"/>
              <a:t>Требования по точности и ровности</a:t>
            </a:r>
            <a:endParaRPr lang="ru-RU" altLang="ru-RU" b="1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735205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707B5A-6E64-48DA-9878-609912D52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3083CE-7DDE-4BC0-931B-BB035BCC5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685FD72-47EA-4411-92F6-5A95DAA24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5" name="Заголовок 8">
            <a:extLst>
              <a:ext uri="{FF2B5EF4-FFF2-40B4-BE49-F238E27FC236}">
                <a16:creationId xmlns:a16="http://schemas.microsoft.com/office/drawing/2014/main" id="{14F9A38D-C87A-48B0-B9DB-C9D89C91F7CB}"/>
              </a:ext>
            </a:extLst>
          </p:cNvPr>
          <p:cNvSpPr txBox="1">
            <a:spLocks/>
          </p:cNvSpPr>
          <p:nvPr/>
        </p:nvSpPr>
        <p:spPr bwMode="auto">
          <a:xfrm>
            <a:off x="1933430" y="4428404"/>
            <a:ext cx="50752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>
            <a:defPPr>
              <a:defRPr lang="en-US"/>
            </a:defPPr>
            <a:lvl1pPr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1pPr>
            <a:lvl2pPr marL="4572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2pPr>
            <a:lvl3pPr marL="9144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3pPr>
            <a:lvl4pPr marL="13716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4pPr>
            <a:lvl5pPr marL="18288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altLang="ru-RU" sz="2600" b="0" dirty="0">
                <a:latin typeface="Arial Bold" charset="0"/>
                <a:cs typeface="ヒラギノ角ゴ ProN W6" charset="0"/>
              </a:rPr>
              <a:t>Спасибо за внимание!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166E210-75EE-470A-A53E-04F8662DB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5" b="9459"/>
          <a:stretch>
            <a:fillRect/>
          </a:stretch>
        </p:blipFill>
        <p:spPr bwMode="auto">
          <a:xfrm>
            <a:off x="-30163" y="-100878"/>
            <a:ext cx="9174163" cy="417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94957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78F071-4C8F-4B5F-BE0C-D188E4EDC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Leica Geosystems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5C782E-A64F-476F-A013-2D960BBAAE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22657E-5E62-4195-B86D-8F568B45D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5B9D8F-E8B6-430D-9401-BC2D40464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3353" y="3808904"/>
            <a:ext cx="4919353" cy="2477596"/>
          </a:xfrm>
          <a:prstGeom prst="rect">
            <a:avLst/>
          </a:prstGeom>
        </p:spPr>
      </p:pic>
      <p:sp>
        <p:nvSpPr>
          <p:cNvPr id="6" name="Rektangel 9">
            <a:extLst>
              <a:ext uri="{FF2B5EF4-FFF2-40B4-BE49-F238E27FC236}">
                <a16:creationId xmlns:a16="http://schemas.microsoft.com/office/drawing/2014/main" id="{E605DE00-06C2-4C79-9B95-D49A49C12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2" y="4125119"/>
            <a:ext cx="1692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1pPr>
            <a:lvl2pPr marL="4572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2pPr>
            <a:lvl3pPr marL="9144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3pPr>
            <a:lvl4pPr marL="13716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4pPr>
            <a:lvl5pPr marL="1828800" algn="l" rtl="0" fontAlgn="base">
              <a:spcBef>
                <a:spcPts val="1050"/>
              </a:spcBef>
              <a:spcAft>
                <a:spcPct val="0"/>
              </a:spcAft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pPr algn="ctr">
              <a:spcBef>
                <a:spcPts val="1050"/>
              </a:spcBef>
              <a:spcAft>
                <a:spcPct val="0"/>
              </a:spcAft>
            </a:pPr>
            <a:r>
              <a:rPr lang="en-US" altLang="ru-RU" sz="1200" dirty="0">
                <a:latin typeface="Franklin Gothic Book" panose="020B0503020102020204" pitchFamily="34" charset="0"/>
              </a:rPr>
              <a:t>34%</a:t>
            </a:r>
            <a:br>
              <a:rPr lang="en-US" altLang="ru-RU" sz="1200" dirty="0">
                <a:latin typeface="Franklin Gothic Book" panose="020B0503020102020204" pitchFamily="34" charset="0"/>
              </a:rPr>
            </a:br>
            <a:r>
              <a:rPr lang="ru-RU" altLang="ru-RU" sz="1200" dirty="0">
                <a:latin typeface="Franklin Gothic Book" panose="020B0503020102020204" pitchFamily="34" charset="0"/>
              </a:rPr>
              <a:t>продаж</a:t>
            </a:r>
            <a:r>
              <a:rPr lang="en-US" altLang="ru-RU" sz="1200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7" name="Platshållare för innehåll 1">
            <a:extLst>
              <a:ext uri="{FF2B5EF4-FFF2-40B4-BE49-F238E27FC236}">
                <a16:creationId xmlns:a16="http://schemas.microsoft.com/office/drawing/2014/main" id="{A0578B86-30C5-43F2-B30B-3686169478CF}"/>
              </a:ext>
            </a:extLst>
          </p:cNvPr>
          <p:cNvSpPr txBox="1">
            <a:spLocks/>
          </p:cNvSpPr>
          <p:nvPr/>
        </p:nvSpPr>
        <p:spPr>
          <a:xfrm>
            <a:off x="425450" y="1122363"/>
            <a:ext cx="5400675" cy="3201987"/>
          </a:xfrm>
          <a:prstGeom prst="rect">
            <a:avLst/>
          </a:prstGeom>
        </p:spPr>
        <p:txBody>
          <a:bodyPr vert="horz" lIns="91429" tIns="45715" rIns="91429" bIns="45715" rtlCol="0">
            <a:normAutofit lnSpcReduction="10000"/>
          </a:bodyPr>
          <a:lstStyle>
            <a:lvl1pPr marL="342859" marR="0" indent="-342859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42859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01591" indent="-342859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530352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704088" indent="-182880" algn="l" defTabSz="914290" rtl="0" eaLnBrk="1" latinLnBrk="0" hangingPunct="1">
              <a:spcBef>
                <a:spcPct val="20000"/>
              </a:spcBef>
              <a:buClrTx/>
              <a:buFont typeface="+mj-lt"/>
              <a:buAutoNum type="arabicPeriod"/>
              <a:tabLst>
                <a:tab pos="1346038" algn="l"/>
              </a:tabLst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298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43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9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34" indent="-228573" algn="l" defTabSz="91429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r>
              <a:rPr lang="en-US" altLang="ru-RU" sz="1400" dirty="0"/>
              <a:t>Leica Geosystems </a:t>
            </a:r>
            <a:r>
              <a:rPr lang="ru-RU" altLang="ru-RU" sz="1400" dirty="0"/>
              <a:t>глобальный поставщик измерительных и контрольных систем во многих сегментах: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1400" dirty="0"/>
              <a:t> Геодезия, картография, кадастр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1400" dirty="0"/>
              <a:t> Геоинформационные системы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1400" dirty="0"/>
              <a:t> Строительство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1400" dirty="0"/>
              <a:t> Мониторинг объектов и сооружений – дамб, мостов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1400" dirty="0"/>
              <a:t> Системы автоматизации от карьерных машин до </a:t>
            </a:r>
            <a:r>
              <a:rPr lang="en-US" altLang="ru-RU" sz="1400" dirty="0"/>
              <a:t>     </a:t>
            </a:r>
            <a:r>
              <a:rPr lang="ru-RU" altLang="ru-RU" sz="1400" dirty="0"/>
              <a:t>сельского хозяйства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1400" dirty="0"/>
              <a:t> Инжиниринг и инфраструктура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ru-RU" altLang="ru-RU" sz="1400" dirty="0"/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altLang="ru-RU" sz="1400" dirty="0"/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8D3ABCDD-7762-4B2C-B8DF-6C90BA0AB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5189538"/>
            <a:ext cx="4633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050"/>
              </a:spcBef>
              <a:spcAft>
                <a:spcPct val="0"/>
              </a:spcAft>
            </a:pPr>
            <a:r>
              <a:rPr lang="ru-RU" altLang="ru-RU" sz="1800" b="0" dirty="0"/>
              <a:t>Более </a:t>
            </a:r>
            <a:r>
              <a:rPr lang="en-US" altLang="ru-RU" sz="1800" b="0" dirty="0"/>
              <a:t>3000 </a:t>
            </a:r>
            <a:r>
              <a:rPr lang="ru-RU" altLang="ru-RU" sz="1800" b="0" dirty="0"/>
              <a:t>сотрудников,</a:t>
            </a:r>
            <a:r>
              <a:rPr lang="en-US" altLang="ru-RU" sz="1800" b="0" dirty="0"/>
              <a:t> 75</a:t>
            </a:r>
            <a:r>
              <a:rPr lang="ru-RU" altLang="ru-RU" sz="1800" b="0" dirty="0"/>
              <a:t>0 млн.</a:t>
            </a:r>
            <a:r>
              <a:rPr lang="en-US" altLang="ru-RU" sz="1800" b="0" dirty="0"/>
              <a:t> € </a:t>
            </a:r>
            <a:r>
              <a:rPr lang="ru-RU" altLang="ru-RU" sz="1800" b="0" dirty="0"/>
              <a:t>прибыли</a:t>
            </a:r>
            <a:endParaRPr lang="en-US" altLang="ru-RU" sz="1800" b="0" dirty="0"/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5ED05D0F-BC09-4435-A0A2-6269CA78C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2493963"/>
            <a:ext cx="11715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43450001222220106582">
            <a:extLst>
              <a:ext uri="{FF2B5EF4-FFF2-40B4-BE49-F238E27FC236}">
                <a16:creationId xmlns:a16="http://schemas.microsoft.com/office/drawing/2014/main" id="{DECD65B3-B7C2-42D8-B84F-3922E3AD0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913" y="2493963"/>
            <a:ext cx="1157287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Athena_180x180">
            <a:extLst>
              <a:ext uri="{FF2B5EF4-FFF2-40B4-BE49-F238E27FC236}">
                <a16:creationId xmlns:a16="http://schemas.microsoft.com/office/drawing/2014/main" id="{821F13E6-2FA0-42AA-893E-A6A11999B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>
            <a:fillRect/>
          </a:stretch>
        </p:blipFill>
        <p:spPr bwMode="auto">
          <a:xfrm>
            <a:off x="7299325" y="1193800"/>
            <a:ext cx="1157288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22427a10[1]">
            <a:extLst>
              <a:ext uri="{FF2B5EF4-FFF2-40B4-BE49-F238E27FC236}">
                <a16:creationId xmlns:a16="http://schemas.microsoft.com/office/drawing/2014/main" id="{6D37ACB2-E129-4131-9683-51D2E9C0A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3797300"/>
            <a:ext cx="115887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System1200_Discover">
            <a:extLst>
              <a:ext uri="{FF2B5EF4-FFF2-40B4-BE49-F238E27FC236}">
                <a16:creationId xmlns:a16="http://schemas.microsoft.com/office/drawing/2014/main" id="{4DFB19DF-862E-4C33-8AAB-4B90CA0A7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1193800"/>
            <a:ext cx="11715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L2P5 dry wall laser 3 PIC">
            <a:extLst>
              <a:ext uri="{FF2B5EF4-FFF2-40B4-BE49-F238E27FC236}">
                <a16:creationId xmlns:a16="http://schemas.microsoft.com/office/drawing/2014/main" id="{0CDE45F8-2E3C-4732-922C-0373E0111086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925" y="3797300"/>
            <a:ext cx="11668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7">
            <a:extLst>
              <a:ext uri="{FF2B5EF4-FFF2-40B4-BE49-F238E27FC236}">
                <a16:creationId xmlns:a16="http://schemas.microsoft.com/office/drawing/2014/main" id="{C98799F8-7D82-4B25-A347-06A7DB875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2279650"/>
            <a:ext cx="2330450" cy="214313"/>
          </a:xfrm>
          <a:prstGeom prst="rect">
            <a:avLst/>
          </a:prstGeom>
          <a:solidFill>
            <a:schemeClr val="accent5"/>
          </a:solidFill>
          <a:ln w="317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>
                <a:solidFill>
                  <a:schemeClr val="bg1"/>
                </a:solidFill>
                <a:latin typeface="Franklin Gothic Book" pitchFamily="34" charset="0"/>
                <a:ea typeface="ヒラギノ角ゴ ProN W3" charset="0"/>
                <a:cs typeface="Arial" pitchFamily="34" charset="0"/>
              </a:rPr>
              <a:t>Surveying &amp; Engineering </a:t>
            </a:r>
            <a:endParaRPr lang="en-GB" sz="1200" dirty="0">
              <a:solidFill>
                <a:srgbClr val="FF1515"/>
              </a:solidFill>
              <a:latin typeface="Franklin Gothic Book" pitchFamily="34" charset="0"/>
              <a:ea typeface="ヒラギノ角ゴ ProN W3" charset="0"/>
              <a:cs typeface="Arial" pitchFamily="34" charset="0"/>
            </a:endParaRPr>
          </a:p>
        </p:txBody>
      </p:sp>
      <p:sp>
        <p:nvSpPr>
          <p:cNvPr id="16" name="Text Box 17">
            <a:extLst>
              <a:ext uri="{FF2B5EF4-FFF2-40B4-BE49-F238E27FC236}">
                <a16:creationId xmlns:a16="http://schemas.microsoft.com/office/drawing/2014/main" id="{4AAE1A28-7C23-41D5-B7B7-2785BBA81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3586163"/>
            <a:ext cx="2330450" cy="214312"/>
          </a:xfrm>
          <a:prstGeom prst="rect">
            <a:avLst/>
          </a:prstGeom>
          <a:solidFill>
            <a:schemeClr val="accent5"/>
          </a:solidFill>
          <a:ln w="317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>
                <a:solidFill>
                  <a:schemeClr val="bg1"/>
                </a:solidFill>
                <a:latin typeface="Franklin Gothic Book" pitchFamily="34" charset="0"/>
                <a:ea typeface="ヒラギノ角ゴ ProN W3" charset="0"/>
                <a:cs typeface="Arial" pitchFamily="34" charset="0"/>
              </a:rPr>
              <a:t>Machine Control &amp; Construction </a:t>
            </a:r>
            <a:endParaRPr lang="en-GB" sz="1200" dirty="0">
              <a:solidFill>
                <a:srgbClr val="FF1515"/>
              </a:solidFill>
              <a:latin typeface="Franklin Gothic Book" pitchFamily="34" charset="0"/>
              <a:ea typeface="ヒラギノ角ゴ ProN W3" charset="0"/>
              <a:cs typeface="Arial" pitchFamily="34" charset="0"/>
            </a:endParaRPr>
          </a:p>
        </p:txBody>
      </p:sp>
      <p:sp>
        <p:nvSpPr>
          <p:cNvPr id="17" name="Text Box 17">
            <a:extLst>
              <a:ext uri="{FF2B5EF4-FFF2-40B4-BE49-F238E27FC236}">
                <a16:creationId xmlns:a16="http://schemas.microsoft.com/office/drawing/2014/main" id="{37C52833-E33A-4760-9075-E66DCE0A2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4724400"/>
            <a:ext cx="2330450" cy="214313"/>
          </a:xfrm>
          <a:prstGeom prst="rect">
            <a:avLst/>
          </a:prstGeom>
          <a:solidFill>
            <a:schemeClr val="accent5"/>
          </a:solidFill>
          <a:ln w="317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>
                <a:solidFill>
                  <a:schemeClr val="bg1"/>
                </a:solidFill>
                <a:latin typeface="Franklin Gothic Book" pitchFamily="34" charset="0"/>
                <a:ea typeface="ヒラギノ角ゴ ProN W3" charset="0"/>
                <a:cs typeface="Arial" pitchFamily="34" charset="0"/>
              </a:rPr>
              <a:t>Interior &amp; Geospatial</a:t>
            </a:r>
            <a:endParaRPr lang="en-GB" sz="1200" dirty="0">
              <a:solidFill>
                <a:srgbClr val="FF1515"/>
              </a:solidFill>
              <a:latin typeface="Franklin Gothic Book" pitchFamily="34" charset="0"/>
              <a:ea typeface="ヒラギノ角ゴ ProN W3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49898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ru-RU" altLang="ru-RU" dirty="0"/>
              <a:t>Опыт работы по автоматизации с 2004 года (Мы первые запустили </a:t>
            </a:r>
            <a:r>
              <a:rPr lang="en-US" altLang="ru-RU" dirty="0"/>
              <a:t>3D </a:t>
            </a:r>
            <a:r>
              <a:rPr lang="ru-RU" altLang="ru-RU" dirty="0"/>
              <a:t>систему нивелирования в России)</a:t>
            </a:r>
          </a:p>
          <a:p>
            <a:pPr marL="342900" indent="-342900"/>
            <a:r>
              <a:rPr lang="ru-RU" altLang="ru-RU" dirty="0"/>
              <a:t>Количество установленных систем  &gt; 500 машин, (3D)</a:t>
            </a:r>
            <a:endParaRPr lang="ru-RU" altLang="ru-RU" sz="16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Rectangle 5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ru-RU" altLang="ru-RU" sz="2400" dirty="0" err="1"/>
              <a:t>Leica</a:t>
            </a:r>
            <a:r>
              <a:rPr lang="ru-RU" altLang="ru-RU" sz="2400" dirty="0"/>
              <a:t> </a:t>
            </a:r>
            <a:r>
              <a:rPr lang="ru-RU" altLang="ru-RU" sz="2400" dirty="0" err="1"/>
              <a:t>Geosystems</a:t>
            </a:r>
            <a:r>
              <a:rPr lang="ru-RU" altLang="ru-RU" sz="2400" dirty="0"/>
              <a:t> - Автоматизация строительных рабо</a:t>
            </a:r>
            <a:r>
              <a:rPr lang="ru-RU" altLang="ru-RU" dirty="0"/>
              <a:t>т</a:t>
            </a:r>
            <a:endParaRPr lang="ru-RU" altLang="ru-RU" sz="1800" dirty="0">
              <a:solidFill>
                <a:srgbClr val="000000"/>
              </a:solidFill>
            </a:endParaRPr>
          </a:p>
        </p:txBody>
      </p:sp>
      <p:pic>
        <p:nvPicPr>
          <p:cNvPr id="6" name="Picture 3" descr="C:\Users\alexander_bulgakov\Desktop\МЕДИА\портфолио\ДСМ ЛЮДИ\Рисунок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84" y="3150278"/>
            <a:ext cx="2594329" cy="174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pasted-image-smal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074" y="3131387"/>
            <a:ext cx="2723849" cy="176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12" descr="ima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160" y="3141398"/>
            <a:ext cx="2499240" cy="175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8884" y="2485056"/>
            <a:ext cx="2594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</a:pPr>
            <a:r>
              <a:rPr lang="ru-RU" altLang="ru-RU" dirty="0">
                <a:solidFill>
                  <a:srgbClr val="1A1A1A"/>
                </a:solidFill>
              </a:rPr>
              <a:t>Обучение и сопровождение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48300" y="2558534"/>
            <a:ext cx="2002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</a:pPr>
            <a:r>
              <a:rPr lang="ru-RU" altLang="ru-RU" dirty="0">
                <a:solidFill>
                  <a:srgbClr val="1A1A1A"/>
                </a:solidFill>
              </a:rPr>
              <a:t>3D Специалисты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45734" y="2623555"/>
            <a:ext cx="2440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</a:pPr>
            <a:r>
              <a:rPr lang="ru-RU" altLang="ru-RU" dirty="0">
                <a:solidFill>
                  <a:srgbClr val="1A1A1A"/>
                </a:solidFill>
              </a:rPr>
              <a:t>Монтаж и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189019925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5138" y="0"/>
            <a:ext cx="8097837" cy="12509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ru-RU" altLang="ru-RU" sz="2400" dirty="0"/>
              <a:t>Внедрение</a:t>
            </a:r>
            <a:br>
              <a:rPr lang="ru-RU" altLang="ru-RU" sz="3600" dirty="0"/>
            </a:br>
            <a:r>
              <a:rPr lang="ru-RU" altLang="ru-RU" sz="1800" b="1" i="1" dirty="0">
                <a:latin typeface="Arial" pitchFamily="34" charset="0"/>
                <a:cs typeface="Arial" pitchFamily="34" charset="0"/>
                <a:sym typeface="Arial" pitchFamily="34" charset="0"/>
              </a:rPr>
              <a:t>Основные районы использования систем в 2011 - 2017 году</a:t>
            </a:r>
            <a:endParaRPr lang="ru-RU" altLang="ru-RU" sz="1800" dirty="0">
              <a:solidFill>
                <a:srgbClr val="000000"/>
              </a:solidFill>
            </a:endParaRPr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397564" y="1718338"/>
            <a:ext cx="8238435" cy="3807819"/>
            <a:chOff x="0" y="0"/>
            <a:chExt cx="9769475" cy="5176838"/>
          </a:xfrm>
        </p:grpSpPr>
        <p:pic>
          <p:nvPicPr>
            <p:cNvPr id="5127" name="Picture 7" descr="image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769475" cy="5176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128" name="AutoShape 8"/>
            <p:cNvSpPr>
              <a:spLocks/>
            </p:cNvSpPr>
            <p:nvPr/>
          </p:nvSpPr>
          <p:spPr bwMode="auto">
            <a:xfrm>
              <a:off x="92060" y="4041774"/>
              <a:ext cx="92061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29" name="AutoShape 9"/>
            <p:cNvSpPr>
              <a:spLocks/>
            </p:cNvSpPr>
            <p:nvPr/>
          </p:nvSpPr>
          <p:spPr bwMode="auto">
            <a:xfrm>
              <a:off x="2325309" y="3567112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0" name="AutoShape 10"/>
            <p:cNvSpPr>
              <a:spLocks/>
            </p:cNvSpPr>
            <p:nvPr/>
          </p:nvSpPr>
          <p:spPr bwMode="auto">
            <a:xfrm>
              <a:off x="1758664" y="3524250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1" name="AutoShape 11"/>
            <p:cNvSpPr>
              <a:spLocks/>
            </p:cNvSpPr>
            <p:nvPr/>
          </p:nvSpPr>
          <p:spPr bwMode="auto">
            <a:xfrm>
              <a:off x="1758664" y="3352799"/>
              <a:ext cx="93648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2" name="AutoShape 12"/>
            <p:cNvSpPr>
              <a:spLocks/>
            </p:cNvSpPr>
            <p:nvPr/>
          </p:nvSpPr>
          <p:spPr bwMode="auto">
            <a:xfrm>
              <a:off x="1109482" y="2322512"/>
              <a:ext cx="93648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3" name="AutoShape 13"/>
            <p:cNvSpPr>
              <a:spLocks/>
            </p:cNvSpPr>
            <p:nvPr/>
          </p:nvSpPr>
          <p:spPr bwMode="auto">
            <a:xfrm>
              <a:off x="92060" y="3094037"/>
              <a:ext cx="92061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4" name="AutoShape 14"/>
            <p:cNvSpPr>
              <a:spLocks/>
            </p:cNvSpPr>
            <p:nvPr/>
          </p:nvSpPr>
          <p:spPr bwMode="auto">
            <a:xfrm>
              <a:off x="368240" y="2663825"/>
              <a:ext cx="95235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5" name="AutoShape 15"/>
            <p:cNvSpPr>
              <a:spLocks/>
            </p:cNvSpPr>
            <p:nvPr/>
          </p:nvSpPr>
          <p:spPr bwMode="auto">
            <a:xfrm>
              <a:off x="130153" y="3054349"/>
              <a:ext cx="93649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6" name="AutoShape 16"/>
            <p:cNvSpPr>
              <a:spLocks/>
            </p:cNvSpPr>
            <p:nvPr/>
          </p:nvSpPr>
          <p:spPr bwMode="auto">
            <a:xfrm>
              <a:off x="739654" y="3611562"/>
              <a:ext cx="93649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7" name="AutoShape 17"/>
            <p:cNvSpPr>
              <a:spLocks/>
            </p:cNvSpPr>
            <p:nvPr/>
          </p:nvSpPr>
          <p:spPr bwMode="auto">
            <a:xfrm>
              <a:off x="831714" y="3440112"/>
              <a:ext cx="95236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8" name="AutoShape 18"/>
            <p:cNvSpPr>
              <a:spLocks/>
            </p:cNvSpPr>
            <p:nvPr/>
          </p:nvSpPr>
          <p:spPr bwMode="auto">
            <a:xfrm>
              <a:off x="925362" y="3352799"/>
              <a:ext cx="92061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39" name="AutoShape 19"/>
            <p:cNvSpPr>
              <a:spLocks/>
            </p:cNvSpPr>
            <p:nvPr/>
          </p:nvSpPr>
          <p:spPr bwMode="auto">
            <a:xfrm>
              <a:off x="646007" y="3867150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0" name="AutoShape 20"/>
            <p:cNvSpPr>
              <a:spLocks/>
            </p:cNvSpPr>
            <p:nvPr/>
          </p:nvSpPr>
          <p:spPr bwMode="auto">
            <a:xfrm>
              <a:off x="646007" y="3697287"/>
              <a:ext cx="93648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1" name="AutoShape 21"/>
            <p:cNvSpPr>
              <a:spLocks/>
            </p:cNvSpPr>
            <p:nvPr/>
          </p:nvSpPr>
          <p:spPr bwMode="auto">
            <a:xfrm>
              <a:off x="1234874" y="2314574"/>
              <a:ext cx="93648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2" name="AutoShape 22"/>
            <p:cNvSpPr>
              <a:spLocks/>
            </p:cNvSpPr>
            <p:nvPr/>
          </p:nvSpPr>
          <p:spPr bwMode="auto">
            <a:xfrm>
              <a:off x="1309474" y="2374900"/>
              <a:ext cx="82538" cy="8096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3" name="AutoShape 23"/>
            <p:cNvSpPr>
              <a:spLocks/>
            </p:cNvSpPr>
            <p:nvPr/>
          </p:nvSpPr>
          <p:spPr bwMode="auto">
            <a:xfrm>
              <a:off x="1109482" y="2235200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4" name="AutoShape 24"/>
            <p:cNvSpPr>
              <a:spLocks/>
            </p:cNvSpPr>
            <p:nvPr/>
          </p:nvSpPr>
          <p:spPr bwMode="auto">
            <a:xfrm>
              <a:off x="1017422" y="2322512"/>
              <a:ext cx="95235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5" name="AutoShape 25"/>
            <p:cNvSpPr>
              <a:spLocks/>
            </p:cNvSpPr>
            <p:nvPr/>
          </p:nvSpPr>
          <p:spPr bwMode="auto">
            <a:xfrm>
              <a:off x="1017422" y="2406649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6" name="AutoShape 26"/>
            <p:cNvSpPr>
              <a:spLocks/>
            </p:cNvSpPr>
            <p:nvPr/>
          </p:nvSpPr>
          <p:spPr bwMode="auto">
            <a:xfrm>
              <a:off x="1165035" y="2474912"/>
              <a:ext cx="93649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7" name="AutoShape 27"/>
            <p:cNvSpPr>
              <a:spLocks/>
            </p:cNvSpPr>
            <p:nvPr/>
          </p:nvSpPr>
          <p:spPr bwMode="auto">
            <a:xfrm>
              <a:off x="3671291" y="2438399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8" name="AutoShape 28"/>
            <p:cNvSpPr>
              <a:spLocks/>
            </p:cNvSpPr>
            <p:nvPr/>
          </p:nvSpPr>
          <p:spPr bwMode="auto">
            <a:xfrm>
              <a:off x="1230112" y="2439987"/>
              <a:ext cx="93648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49" name="AutoShape 29"/>
            <p:cNvSpPr>
              <a:spLocks/>
            </p:cNvSpPr>
            <p:nvPr/>
          </p:nvSpPr>
          <p:spPr bwMode="auto">
            <a:xfrm>
              <a:off x="1201542" y="2244724"/>
              <a:ext cx="93648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0" name="AutoShape 30"/>
            <p:cNvSpPr>
              <a:spLocks/>
            </p:cNvSpPr>
            <p:nvPr/>
          </p:nvSpPr>
          <p:spPr bwMode="auto">
            <a:xfrm>
              <a:off x="1017422" y="2235200"/>
              <a:ext cx="95235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1" name="AutoShape 31"/>
            <p:cNvSpPr>
              <a:spLocks/>
            </p:cNvSpPr>
            <p:nvPr/>
          </p:nvSpPr>
          <p:spPr bwMode="auto">
            <a:xfrm>
              <a:off x="1820566" y="3522662"/>
              <a:ext cx="92061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2" name="AutoShape 32"/>
            <p:cNvSpPr>
              <a:spLocks/>
            </p:cNvSpPr>
            <p:nvPr/>
          </p:nvSpPr>
          <p:spPr bwMode="auto">
            <a:xfrm>
              <a:off x="1607876" y="3522662"/>
              <a:ext cx="93648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3" name="AutoShape 33"/>
            <p:cNvSpPr>
              <a:spLocks/>
            </p:cNvSpPr>
            <p:nvPr/>
          </p:nvSpPr>
          <p:spPr bwMode="auto">
            <a:xfrm>
              <a:off x="1806281" y="3308349"/>
              <a:ext cx="95236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4" name="AutoShape 34"/>
            <p:cNvSpPr>
              <a:spLocks/>
            </p:cNvSpPr>
            <p:nvPr/>
          </p:nvSpPr>
          <p:spPr bwMode="auto">
            <a:xfrm>
              <a:off x="1733268" y="3282949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5" name="AutoShape 35"/>
            <p:cNvSpPr>
              <a:spLocks/>
            </p:cNvSpPr>
            <p:nvPr/>
          </p:nvSpPr>
          <p:spPr bwMode="auto">
            <a:xfrm>
              <a:off x="1469786" y="2743199"/>
              <a:ext cx="93648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6" name="AutoShape 36"/>
            <p:cNvSpPr>
              <a:spLocks/>
            </p:cNvSpPr>
            <p:nvPr/>
          </p:nvSpPr>
          <p:spPr bwMode="auto">
            <a:xfrm>
              <a:off x="1404709" y="2790824"/>
              <a:ext cx="92061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7" name="AutoShape 37"/>
            <p:cNvSpPr>
              <a:spLocks/>
            </p:cNvSpPr>
            <p:nvPr/>
          </p:nvSpPr>
          <p:spPr bwMode="auto">
            <a:xfrm>
              <a:off x="3577643" y="3478212"/>
              <a:ext cx="95236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8" name="AutoShape 38"/>
            <p:cNvSpPr>
              <a:spLocks/>
            </p:cNvSpPr>
            <p:nvPr/>
          </p:nvSpPr>
          <p:spPr bwMode="auto">
            <a:xfrm>
              <a:off x="3639546" y="3570287"/>
              <a:ext cx="95235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59" name="AutoShape 39"/>
            <p:cNvSpPr>
              <a:spLocks/>
            </p:cNvSpPr>
            <p:nvPr/>
          </p:nvSpPr>
          <p:spPr bwMode="auto">
            <a:xfrm>
              <a:off x="3503043" y="3559174"/>
              <a:ext cx="93648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0" name="AutoShape 40"/>
            <p:cNvSpPr>
              <a:spLocks/>
            </p:cNvSpPr>
            <p:nvPr/>
          </p:nvSpPr>
          <p:spPr bwMode="auto">
            <a:xfrm>
              <a:off x="3566533" y="3570287"/>
              <a:ext cx="92061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1" name="AutoShape 41"/>
            <p:cNvSpPr>
              <a:spLocks/>
            </p:cNvSpPr>
            <p:nvPr/>
          </p:nvSpPr>
          <p:spPr bwMode="auto">
            <a:xfrm>
              <a:off x="3639546" y="3451224"/>
              <a:ext cx="95235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2" name="AutoShape 42"/>
            <p:cNvSpPr>
              <a:spLocks/>
            </p:cNvSpPr>
            <p:nvPr/>
          </p:nvSpPr>
          <p:spPr bwMode="auto">
            <a:xfrm>
              <a:off x="2591966" y="3954462"/>
              <a:ext cx="92061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3" name="AutoShape 43"/>
            <p:cNvSpPr>
              <a:spLocks/>
            </p:cNvSpPr>
            <p:nvPr/>
          </p:nvSpPr>
          <p:spPr bwMode="auto">
            <a:xfrm>
              <a:off x="2106270" y="3916362"/>
              <a:ext cx="95235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4" name="AutoShape 44"/>
            <p:cNvSpPr>
              <a:spLocks/>
            </p:cNvSpPr>
            <p:nvPr/>
          </p:nvSpPr>
          <p:spPr bwMode="auto">
            <a:xfrm>
              <a:off x="2034844" y="3867150"/>
              <a:ext cx="95235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5" name="AutoShape 45"/>
            <p:cNvSpPr>
              <a:spLocks/>
            </p:cNvSpPr>
            <p:nvPr/>
          </p:nvSpPr>
          <p:spPr bwMode="auto">
            <a:xfrm>
              <a:off x="1571369" y="3783012"/>
              <a:ext cx="95236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6" name="AutoShape 46"/>
            <p:cNvSpPr>
              <a:spLocks/>
            </p:cNvSpPr>
            <p:nvPr/>
          </p:nvSpPr>
          <p:spPr bwMode="auto">
            <a:xfrm>
              <a:off x="1665016" y="3867150"/>
              <a:ext cx="93649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7" name="AutoShape 47"/>
            <p:cNvSpPr>
              <a:spLocks/>
            </p:cNvSpPr>
            <p:nvPr/>
          </p:nvSpPr>
          <p:spPr bwMode="auto">
            <a:xfrm>
              <a:off x="1850724" y="4213224"/>
              <a:ext cx="93648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8" name="AutoShape 48"/>
            <p:cNvSpPr>
              <a:spLocks/>
            </p:cNvSpPr>
            <p:nvPr/>
          </p:nvSpPr>
          <p:spPr bwMode="auto">
            <a:xfrm>
              <a:off x="368240" y="3867150"/>
              <a:ext cx="95235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69" name="AutoShape 49"/>
            <p:cNvSpPr>
              <a:spLocks/>
            </p:cNvSpPr>
            <p:nvPr/>
          </p:nvSpPr>
          <p:spPr bwMode="auto">
            <a:xfrm>
              <a:off x="184120" y="4213224"/>
              <a:ext cx="95235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0" name="AutoShape 50"/>
            <p:cNvSpPr>
              <a:spLocks/>
            </p:cNvSpPr>
            <p:nvPr/>
          </p:nvSpPr>
          <p:spPr bwMode="auto">
            <a:xfrm>
              <a:off x="95234" y="4198937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1" name="AutoShape 51"/>
            <p:cNvSpPr>
              <a:spLocks/>
            </p:cNvSpPr>
            <p:nvPr/>
          </p:nvSpPr>
          <p:spPr bwMode="auto">
            <a:xfrm>
              <a:off x="184120" y="4125912"/>
              <a:ext cx="95235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2" name="AutoShape 52"/>
            <p:cNvSpPr>
              <a:spLocks/>
            </p:cNvSpPr>
            <p:nvPr/>
          </p:nvSpPr>
          <p:spPr bwMode="auto">
            <a:xfrm>
              <a:off x="925362" y="4041774"/>
              <a:ext cx="92061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3" name="AutoShape 53"/>
            <p:cNvSpPr>
              <a:spLocks/>
            </p:cNvSpPr>
            <p:nvPr/>
          </p:nvSpPr>
          <p:spPr bwMode="auto">
            <a:xfrm>
              <a:off x="831714" y="4125912"/>
              <a:ext cx="95236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4" name="AutoShape 54"/>
            <p:cNvSpPr>
              <a:spLocks/>
            </p:cNvSpPr>
            <p:nvPr/>
          </p:nvSpPr>
          <p:spPr bwMode="auto">
            <a:xfrm>
              <a:off x="2566570" y="3735387"/>
              <a:ext cx="93648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5" name="AutoShape 55"/>
            <p:cNvSpPr>
              <a:spLocks/>
            </p:cNvSpPr>
            <p:nvPr/>
          </p:nvSpPr>
          <p:spPr bwMode="auto">
            <a:xfrm>
              <a:off x="2506255" y="3784600"/>
              <a:ext cx="95235" cy="8255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6" name="AutoShape 56"/>
            <p:cNvSpPr>
              <a:spLocks/>
            </p:cNvSpPr>
            <p:nvPr/>
          </p:nvSpPr>
          <p:spPr bwMode="auto">
            <a:xfrm>
              <a:off x="2498319" y="3697287"/>
              <a:ext cx="95235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7" name="AutoShape 57"/>
            <p:cNvSpPr>
              <a:spLocks/>
            </p:cNvSpPr>
            <p:nvPr/>
          </p:nvSpPr>
          <p:spPr bwMode="auto">
            <a:xfrm>
              <a:off x="2504668" y="4029074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8" name="AutoShape 58"/>
            <p:cNvSpPr>
              <a:spLocks/>
            </p:cNvSpPr>
            <p:nvPr/>
          </p:nvSpPr>
          <p:spPr bwMode="auto">
            <a:xfrm>
              <a:off x="1668191" y="3468687"/>
              <a:ext cx="95235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79" name="AutoShape 59"/>
            <p:cNvSpPr>
              <a:spLocks/>
            </p:cNvSpPr>
            <p:nvPr/>
          </p:nvSpPr>
          <p:spPr bwMode="auto">
            <a:xfrm>
              <a:off x="6821966" y="4232275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0" name="AutoShape 60"/>
            <p:cNvSpPr>
              <a:spLocks/>
            </p:cNvSpPr>
            <p:nvPr/>
          </p:nvSpPr>
          <p:spPr bwMode="auto">
            <a:xfrm>
              <a:off x="6783872" y="4392612"/>
              <a:ext cx="93649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1" name="AutoShape 61"/>
            <p:cNvSpPr>
              <a:spLocks/>
            </p:cNvSpPr>
            <p:nvPr/>
          </p:nvSpPr>
          <p:spPr bwMode="auto">
            <a:xfrm>
              <a:off x="6799745" y="4311649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2" name="AutoShape 62"/>
            <p:cNvSpPr>
              <a:spLocks/>
            </p:cNvSpPr>
            <p:nvPr/>
          </p:nvSpPr>
          <p:spPr bwMode="auto">
            <a:xfrm>
              <a:off x="8202866" y="4132262"/>
              <a:ext cx="95236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3" name="AutoShape 63"/>
            <p:cNvSpPr>
              <a:spLocks/>
            </p:cNvSpPr>
            <p:nvPr/>
          </p:nvSpPr>
          <p:spPr bwMode="auto">
            <a:xfrm>
              <a:off x="8283816" y="4090987"/>
              <a:ext cx="93648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4" name="AutoShape 64"/>
            <p:cNvSpPr>
              <a:spLocks/>
            </p:cNvSpPr>
            <p:nvPr/>
          </p:nvSpPr>
          <p:spPr bwMode="auto">
            <a:xfrm>
              <a:off x="1058690" y="2967037"/>
              <a:ext cx="92061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5" name="AutoShape 65"/>
            <p:cNvSpPr>
              <a:spLocks/>
            </p:cNvSpPr>
            <p:nvPr/>
          </p:nvSpPr>
          <p:spPr bwMode="auto">
            <a:xfrm>
              <a:off x="1007898" y="3024187"/>
              <a:ext cx="93649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6" name="AutoShape 66"/>
            <p:cNvSpPr>
              <a:spLocks/>
            </p:cNvSpPr>
            <p:nvPr/>
          </p:nvSpPr>
          <p:spPr bwMode="auto">
            <a:xfrm>
              <a:off x="2468161" y="3962400"/>
              <a:ext cx="93648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7" name="AutoShape 67"/>
            <p:cNvSpPr>
              <a:spLocks/>
            </p:cNvSpPr>
            <p:nvPr/>
          </p:nvSpPr>
          <p:spPr bwMode="auto">
            <a:xfrm>
              <a:off x="1715808" y="2997199"/>
              <a:ext cx="92061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8" name="AutoShape 68"/>
            <p:cNvSpPr>
              <a:spLocks/>
            </p:cNvSpPr>
            <p:nvPr/>
          </p:nvSpPr>
          <p:spPr bwMode="auto">
            <a:xfrm>
              <a:off x="1063452" y="2451099"/>
              <a:ext cx="93648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89" name="AutoShape 69"/>
            <p:cNvSpPr>
              <a:spLocks/>
            </p:cNvSpPr>
            <p:nvPr/>
          </p:nvSpPr>
          <p:spPr bwMode="auto">
            <a:xfrm>
              <a:off x="1122180" y="2397124"/>
              <a:ext cx="92061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0" name="AutoShape 70"/>
            <p:cNvSpPr>
              <a:spLocks/>
            </p:cNvSpPr>
            <p:nvPr/>
          </p:nvSpPr>
          <p:spPr bwMode="auto">
            <a:xfrm>
              <a:off x="1717395" y="3586162"/>
              <a:ext cx="93649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1" name="AutoShape 71"/>
            <p:cNvSpPr>
              <a:spLocks/>
            </p:cNvSpPr>
            <p:nvPr/>
          </p:nvSpPr>
          <p:spPr bwMode="auto">
            <a:xfrm>
              <a:off x="1645970" y="3581399"/>
              <a:ext cx="93648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2" name="AutoShape 72"/>
            <p:cNvSpPr>
              <a:spLocks/>
            </p:cNvSpPr>
            <p:nvPr/>
          </p:nvSpPr>
          <p:spPr bwMode="auto">
            <a:xfrm>
              <a:off x="2715771" y="4975224"/>
              <a:ext cx="95235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3" name="AutoShape 73"/>
            <p:cNvSpPr>
              <a:spLocks/>
            </p:cNvSpPr>
            <p:nvPr/>
          </p:nvSpPr>
          <p:spPr bwMode="auto">
            <a:xfrm>
              <a:off x="6942597" y="4108449"/>
              <a:ext cx="92061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4" name="AutoShape 74"/>
            <p:cNvSpPr>
              <a:spLocks/>
            </p:cNvSpPr>
            <p:nvPr/>
          </p:nvSpPr>
          <p:spPr bwMode="auto">
            <a:xfrm>
              <a:off x="6875933" y="4179887"/>
              <a:ext cx="92061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5" name="AutoShape 75"/>
            <p:cNvSpPr>
              <a:spLocks/>
            </p:cNvSpPr>
            <p:nvPr/>
          </p:nvSpPr>
          <p:spPr bwMode="auto">
            <a:xfrm>
              <a:off x="7302900" y="3978275"/>
              <a:ext cx="93649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6" name="AutoShape 76"/>
            <p:cNvSpPr>
              <a:spLocks/>
            </p:cNvSpPr>
            <p:nvPr/>
          </p:nvSpPr>
          <p:spPr bwMode="auto">
            <a:xfrm>
              <a:off x="7107670" y="4016374"/>
              <a:ext cx="93648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7" name="AutoShape 77"/>
            <p:cNvSpPr>
              <a:spLocks/>
            </p:cNvSpPr>
            <p:nvPr/>
          </p:nvSpPr>
          <p:spPr bwMode="auto">
            <a:xfrm>
              <a:off x="7202904" y="3992562"/>
              <a:ext cx="92061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8" name="AutoShape 78"/>
            <p:cNvSpPr>
              <a:spLocks/>
            </p:cNvSpPr>
            <p:nvPr/>
          </p:nvSpPr>
          <p:spPr bwMode="auto">
            <a:xfrm>
              <a:off x="7039418" y="4059237"/>
              <a:ext cx="92061" cy="8731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199" name="AutoShape 79"/>
            <p:cNvSpPr>
              <a:spLocks/>
            </p:cNvSpPr>
            <p:nvPr/>
          </p:nvSpPr>
          <p:spPr bwMode="auto">
            <a:xfrm>
              <a:off x="2082461" y="2316162"/>
              <a:ext cx="93648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0" name="AutoShape 80"/>
            <p:cNvSpPr>
              <a:spLocks/>
            </p:cNvSpPr>
            <p:nvPr/>
          </p:nvSpPr>
          <p:spPr bwMode="auto">
            <a:xfrm>
              <a:off x="960281" y="3257549"/>
              <a:ext cx="92061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1" name="AutoShape 81"/>
            <p:cNvSpPr>
              <a:spLocks/>
            </p:cNvSpPr>
            <p:nvPr/>
          </p:nvSpPr>
          <p:spPr bwMode="auto">
            <a:xfrm>
              <a:off x="4566495" y="4551362"/>
              <a:ext cx="93648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2" name="AutoShape 82"/>
            <p:cNvSpPr>
              <a:spLocks/>
            </p:cNvSpPr>
            <p:nvPr/>
          </p:nvSpPr>
          <p:spPr bwMode="auto">
            <a:xfrm>
              <a:off x="2826878" y="5010149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3" name="AutoShape 83"/>
            <p:cNvSpPr>
              <a:spLocks/>
            </p:cNvSpPr>
            <p:nvPr/>
          </p:nvSpPr>
          <p:spPr bwMode="auto">
            <a:xfrm>
              <a:off x="188881" y="4029074"/>
              <a:ext cx="92061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4" name="AutoShape 84"/>
            <p:cNvSpPr>
              <a:spLocks/>
            </p:cNvSpPr>
            <p:nvPr/>
          </p:nvSpPr>
          <p:spPr bwMode="auto">
            <a:xfrm>
              <a:off x="353955" y="4086224"/>
              <a:ext cx="93648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5" name="AutoShape 85"/>
            <p:cNvSpPr>
              <a:spLocks/>
            </p:cNvSpPr>
            <p:nvPr/>
          </p:nvSpPr>
          <p:spPr bwMode="auto">
            <a:xfrm>
              <a:off x="377763" y="4141787"/>
              <a:ext cx="93648" cy="857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6" name="AutoShape 86"/>
            <p:cNvSpPr>
              <a:spLocks/>
            </p:cNvSpPr>
            <p:nvPr/>
          </p:nvSpPr>
          <p:spPr bwMode="auto">
            <a:xfrm>
              <a:off x="265069" y="4138612"/>
              <a:ext cx="93648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7" name="AutoShape 87"/>
            <p:cNvSpPr>
              <a:spLocks/>
            </p:cNvSpPr>
            <p:nvPr/>
          </p:nvSpPr>
          <p:spPr bwMode="auto">
            <a:xfrm>
              <a:off x="296814" y="4200524"/>
              <a:ext cx="93648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8" name="AutoShape 88"/>
            <p:cNvSpPr>
              <a:spLocks/>
            </p:cNvSpPr>
            <p:nvPr/>
          </p:nvSpPr>
          <p:spPr bwMode="auto">
            <a:xfrm>
              <a:off x="1166622" y="3027362"/>
              <a:ext cx="95236" cy="8413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09" name="AutoShape 89"/>
            <p:cNvSpPr>
              <a:spLocks/>
            </p:cNvSpPr>
            <p:nvPr/>
          </p:nvSpPr>
          <p:spPr bwMode="auto">
            <a:xfrm>
              <a:off x="1109482" y="3095624"/>
              <a:ext cx="95235" cy="8572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  <p:sp>
          <p:nvSpPr>
            <p:cNvPr id="5210" name="AutoShape 90"/>
            <p:cNvSpPr>
              <a:spLocks/>
            </p:cNvSpPr>
            <p:nvPr/>
          </p:nvSpPr>
          <p:spPr bwMode="auto">
            <a:xfrm>
              <a:off x="1239636" y="3028949"/>
              <a:ext cx="95235" cy="84139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000FF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1pPr>
              <a:lvl2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2pPr>
              <a:lvl3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3pPr>
              <a:lvl4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4pPr>
              <a:lvl5pPr defTabSz="457200"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5pPr>
              <a:lvl6pPr marL="4572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6pPr>
              <a:lvl7pPr marL="9144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7pPr>
              <a:lvl8pPr marL="13716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8pPr>
              <a:lvl9pPr marL="1828800" indent="1828800" defTabSz="457200" fontAlgn="base" hangingPunct="0">
                <a:spcBef>
                  <a:spcPts val="1000"/>
                </a:spcBef>
                <a:spcAft>
                  <a:spcPct val="0"/>
                </a:spcAft>
                <a:defRPr>
                  <a:solidFill>
                    <a:srgbClr val="595959"/>
                  </a:solidFill>
                  <a:latin typeface="Arial Bold" charset="0"/>
                  <a:ea typeface="Arial Bold" charset="0"/>
                  <a:cs typeface="Arial Bold" charset="0"/>
                  <a:sym typeface="Arial Bold" charset="0"/>
                </a:defRPr>
              </a:lvl9pPr>
            </a:lstStyle>
            <a:p>
              <a:pPr>
                <a:spcBef>
                  <a:spcPct val="0"/>
                </a:spcBef>
              </a:pPr>
              <a:endParaRPr lang="ru-RU" altLang="ru-RU"/>
            </a:p>
          </p:txBody>
        </p:sp>
      </p:grpSp>
      <p:sp>
        <p:nvSpPr>
          <p:cNvPr id="5211" name="AutoShape 91"/>
          <p:cNvSpPr>
            <a:spLocks/>
          </p:cNvSpPr>
          <p:nvPr/>
        </p:nvSpPr>
        <p:spPr bwMode="auto">
          <a:xfrm>
            <a:off x="7685542" y="4292568"/>
            <a:ext cx="77787" cy="6826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2" name="AutoShape 92"/>
          <p:cNvSpPr>
            <a:spLocks/>
          </p:cNvSpPr>
          <p:nvPr/>
        </p:nvSpPr>
        <p:spPr bwMode="auto">
          <a:xfrm flipH="1">
            <a:off x="1611313" y="40386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3" name="AutoShape 93"/>
          <p:cNvSpPr>
            <a:spLocks/>
          </p:cNvSpPr>
          <p:nvPr/>
        </p:nvSpPr>
        <p:spPr bwMode="auto">
          <a:xfrm flipH="1">
            <a:off x="1687513" y="40767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4" name="AutoShape 94"/>
          <p:cNvSpPr>
            <a:spLocks/>
          </p:cNvSpPr>
          <p:nvPr/>
        </p:nvSpPr>
        <p:spPr bwMode="auto">
          <a:xfrm flipH="1">
            <a:off x="2055813" y="44069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5" name="AutoShape 95"/>
          <p:cNvSpPr>
            <a:spLocks/>
          </p:cNvSpPr>
          <p:nvPr/>
        </p:nvSpPr>
        <p:spPr bwMode="auto">
          <a:xfrm flipH="1">
            <a:off x="2144713" y="44196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6" name="AutoShape 96"/>
          <p:cNvSpPr>
            <a:spLocks/>
          </p:cNvSpPr>
          <p:nvPr/>
        </p:nvSpPr>
        <p:spPr bwMode="auto">
          <a:xfrm flipH="1">
            <a:off x="836613" y="49403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7" name="AutoShape 97"/>
          <p:cNvSpPr>
            <a:spLocks/>
          </p:cNvSpPr>
          <p:nvPr/>
        </p:nvSpPr>
        <p:spPr bwMode="auto">
          <a:xfrm flipH="1">
            <a:off x="1687513" y="35560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8" name="AutoShape 98"/>
          <p:cNvSpPr>
            <a:spLocks/>
          </p:cNvSpPr>
          <p:nvPr/>
        </p:nvSpPr>
        <p:spPr bwMode="auto">
          <a:xfrm flipH="1">
            <a:off x="1433513" y="44069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19" name="AutoShape 99"/>
          <p:cNvSpPr>
            <a:spLocks/>
          </p:cNvSpPr>
          <p:nvPr/>
        </p:nvSpPr>
        <p:spPr bwMode="auto">
          <a:xfrm>
            <a:off x="610773" y="4914900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0" name="AutoShape 100"/>
          <p:cNvSpPr>
            <a:spLocks/>
          </p:cNvSpPr>
          <p:nvPr/>
        </p:nvSpPr>
        <p:spPr bwMode="auto">
          <a:xfrm>
            <a:off x="1585913" y="46212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1" name="AutoShape 101"/>
          <p:cNvSpPr>
            <a:spLocks/>
          </p:cNvSpPr>
          <p:nvPr/>
        </p:nvSpPr>
        <p:spPr bwMode="auto">
          <a:xfrm>
            <a:off x="1611313" y="45704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2" name="AutoShape 102"/>
          <p:cNvSpPr>
            <a:spLocks/>
          </p:cNvSpPr>
          <p:nvPr/>
        </p:nvSpPr>
        <p:spPr bwMode="auto">
          <a:xfrm>
            <a:off x="1549400" y="45196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3" name="AutoShape 103"/>
          <p:cNvSpPr>
            <a:spLocks/>
          </p:cNvSpPr>
          <p:nvPr/>
        </p:nvSpPr>
        <p:spPr bwMode="auto">
          <a:xfrm>
            <a:off x="1524000" y="45323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4" name="AutoShape 104"/>
          <p:cNvSpPr>
            <a:spLocks/>
          </p:cNvSpPr>
          <p:nvPr/>
        </p:nvSpPr>
        <p:spPr bwMode="auto">
          <a:xfrm>
            <a:off x="1511300" y="45704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5" name="AutoShape 105"/>
          <p:cNvSpPr>
            <a:spLocks/>
          </p:cNvSpPr>
          <p:nvPr/>
        </p:nvSpPr>
        <p:spPr bwMode="auto">
          <a:xfrm>
            <a:off x="1524000" y="47355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6" name="AutoShape 106"/>
          <p:cNvSpPr>
            <a:spLocks/>
          </p:cNvSpPr>
          <p:nvPr/>
        </p:nvSpPr>
        <p:spPr bwMode="auto">
          <a:xfrm>
            <a:off x="1135547" y="3716045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7" name="AutoShape 107"/>
          <p:cNvSpPr>
            <a:spLocks/>
          </p:cNvSpPr>
          <p:nvPr/>
        </p:nvSpPr>
        <p:spPr bwMode="auto">
          <a:xfrm>
            <a:off x="1137061" y="3847192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8" name="AutoShape 108"/>
          <p:cNvSpPr>
            <a:spLocks/>
          </p:cNvSpPr>
          <p:nvPr/>
        </p:nvSpPr>
        <p:spPr bwMode="auto">
          <a:xfrm>
            <a:off x="7594600" y="4244804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29" name="AutoShape 109"/>
          <p:cNvSpPr>
            <a:spLocks/>
          </p:cNvSpPr>
          <p:nvPr/>
        </p:nvSpPr>
        <p:spPr bwMode="auto">
          <a:xfrm>
            <a:off x="1131505" y="3810457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0" name="AutoShape 110"/>
          <p:cNvSpPr>
            <a:spLocks/>
          </p:cNvSpPr>
          <p:nvPr/>
        </p:nvSpPr>
        <p:spPr bwMode="auto">
          <a:xfrm>
            <a:off x="1133025" y="3656013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1" name="AutoShape 111"/>
          <p:cNvSpPr>
            <a:spLocks/>
          </p:cNvSpPr>
          <p:nvPr/>
        </p:nvSpPr>
        <p:spPr bwMode="auto">
          <a:xfrm>
            <a:off x="5172755" y="5197627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2" name="AutoShape 112"/>
          <p:cNvSpPr>
            <a:spLocks/>
          </p:cNvSpPr>
          <p:nvPr/>
        </p:nvSpPr>
        <p:spPr bwMode="auto">
          <a:xfrm flipH="1">
            <a:off x="394410" y="3399177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3" name="AutoShape 113"/>
          <p:cNvSpPr>
            <a:spLocks/>
          </p:cNvSpPr>
          <p:nvPr/>
        </p:nvSpPr>
        <p:spPr bwMode="auto">
          <a:xfrm flipH="1">
            <a:off x="608013" y="46990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4" name="AutoShape 114"/>
          <p:cNvSpPr>
            <a:spLocks/>
          </p:cNvSpPr>
          <p:nvPr/>
        </p:nvSpPr>
        <p:spPr bwMode="auto">
          <a:xfrm flipH="1">
            <a:off x="684213" y="46355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5" name="AutoShape 115"/>
          <p:cNvSpPr>
            <a:spLocks/>
          </p:cNvSpPr>
          <p:nvPr/>
        </p:nvSpPr>
        <p:spPr bwMode="auto">
          <a:xfrm flipH="1">
            <a:off x="595313" y="47244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6" name="AutoShape 116"/>
          <p:cNvSpPr>
            <a:spLocks/>
          </p:cNvSpPr>
          <p:nvPr/>
        </p:nvSpPr>
        <p:spPr bwMode="auto">
          <a:xfrm rot="10800000" flipH="1">
            <a:off x="990600" y="40894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7" name="AutoShape 117"/>
          <p:cNvSpPr>
            <a:spLocks/>
          </p:cNvSpPr>
          <p:nvPr/>
        </p:nvSpPr>
        <p:spPr bwMode="auto">
          <a:xfrm rot="10800000" flipH="1">
            <a:off x="1066800" y="40640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8" name="AutoShape 118"/>
          <p:cNvSpPr>
            <a:spLocks/>
          </p:cNvSpPr>
          <p:nvPr/>
        </p:nvSpPr>
        <p:spPr bwMode="auto">
          <a:xfrm rot="10800000" flipH="1">
            <a:off x="850900" y="41656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39" name="AutoShape 119"/>
          <p:cNvSpPr>
            <a:spLocks/>
          </p:cNvSpPr>
          <p:nvPr/>
        </p:nvSpPr>
        <p:spPr bwMode="auto">
          <a:xfrm rot="10800000" flipH="1">
            <a:off x="889000" y="42291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0" name="AutoShape 120"/>
          <p:cNvSpPr>
            <a:spLocks/>
          </p:cNvSpPr>
          <p:nvPr/>
        </p:nvSpPr>
        <p:spPr bwMode="auto">
          <a:xfrm>
            <a:off x="3503613" y="463550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1" name="AutoShape 121"/>
          <p:cNvSpPr>
            <a:spLocks/>
          </p:cNvSpPr>
          <p:nvPr/>
        </p:nvSpPr>
        <p:spPr bwMode="auto">
          <a:xfrm rot="10800000" flipH="1">
            <a:off x="1117600" y="42164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2" name="AutoShape 122"/>
          <p:cNvSpPr>
            <a:spLocks/>
          </p:cNvSpPr>
          <p:nvPr/>
        </p:nvSpPr>
        <p:spPr bwMode="auto">
          <a:xfrm rot="10800000" flipH="1">
            <a:off x="1028700" y="42418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3" name="AutoShape 123"/>
          <p:cNvSpPr>
            <a:spLocks/>
          </p:cNvSpPr>
          <p:nvPr/>
        </p:nvSpPr>
        <p:spPr bwMode="auto">
          <a:xfrm flipH="1">
            <a:off x="728096" y="5297487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4" name="AutoShape 124"/>
          <p:cNvSpPr>
            <a:spLocks/>
          </p:cNvSpPr>
          <p:nvPr/>
        </p:nvSpPr>
        <p:spPr bwMode="auto">
          <a:xfrm flipH="1">
            <a:off x="519113" y="49403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5" name="AutoShape 125"/>
          <p:cNvSpPr>
            <a:spLocks/>
          </p:cNvSpPr>
          <p:nvPr/>
        </p:nvSpPr>
        <p:spPr bwMode="auto">
          <a:xfrm flipH="1">
            <a:off x="531813" y="44831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6" name="AutoShape 126"/>
          <p:cNvSpPr>
            <a:spLocks/>
          </p:cNvSpPr>
          <p:nvPr/>
        </p:nvSpPr>
        <p:spPr bwMode="auto">
          <a:xfrm flipH="1">
            <a:off x="506413" y="45339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7" name="AutoShape 127"/>
          <p:cNvSpPr>
            <a:spLocks/>
          </p:cNvSpPr>
          <p:nvPr/>
        </p:nvSpPr>
        <p:spPr bwMode="auto">
          <a:xfrm flipH="1">
            <a:off x="950913" y="38227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8" name="AutoShape 128"/>
          <p:cNvSpPr>
            <a:spLocks/>
          </p:cNvSpPr>
          <p:nvPr/>
        </p:nvSpPr>
        <p:spPr bwMode="auto">
          <a:xfrm flipH="1">
            <a:off x="950913" y="38862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49" name="AutoShape 129"/>
          <p:cNvSpPr>
            <a:spLocks/>
          </p:cNvSpPr>
          <p:nvPr/>
        </p:nvSpPr>
        <p:spPr bwMode="auto">
          <a:xfrm flipH="1">
            <a:off x="938213" y="37719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0" name="AutoShape 130"/>
          <p:cNvSpPr>
            <a:spLocks/>
          </p:cNvSpPr>
          <p:nvPr/>
        </p:nvSpPr>
        <p:spPr bwMode="auto">
          <a:xfrm flipH="1">
            <a:off x="2055812" y="4735372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1" name="AutoShape 131"/>
          <p:cNvSpPr>
            <a:spLocks/>
          </p:cNvSpPr>
          <p:nvPr/>
        </p:nvSpPr>
        <p:spPr bwMode="auto">
          <a:xfrm flipH="1">
            <a:off x="1293813" y="46990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2" name="AutoShape 132"/>
          <p:cNvSpPr>
            <a:spLocks/>
          </p:cNvSpPr>
          <p:nvPr/>
        </p:nvSpPr>
        <p:spPr bwMode="auto">
          <a:xfrm flipH="1">
            <a:off x="1344613" y="41275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3" name="AutoShape 133"/>
          <p:cNvSpPr>
            <a:spLocks/>
          </p:cNvSpPr>
          <p:nvPr/>
        </p:nvSpPr>
        <p:spPr bwMode="auto">
          <a:xfrm flipH="1">
            <a:off x="1306513" y="4165600"/>
            <a:ext cx="77787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4" name="AutoShape 134"/>
          <p:cNvSpPr>
            <a:spLocks/>
          </p:cNvSpPr>
          <p:nvPr/>
        </p:nvSpPr>
        <p:spPr bwMode="auto">
          <a:xfrm>
            <a:off x="1739900" y="46974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5" name="AutoShape 135"/>
          <p:cNvSpPr>
            <a:spLocks/>
          </p:cNvSpPr>
          <p:nvPr/>
        </p:nvSpPr>
        <p:spPr bwMode="auto">
          <a:xfrm>
            <a:off x="1866900" y="48244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6" name="AutoShape 136"/>
          <p:cNvSpPr>
            <a:spLocks/>
          </p:cNvSpPr>
          <p:nvPr/>
        </p:nvSpPr>
        <p:spPr bwMode="auto">
          <a:xfrm>
            <a:off x="1993900" y="4951413"/>
            <a:ext cx="92075" cy="873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7" name="AutoShape 137"/>
          <p:cNvSpPr>
            <a:spLocks/>
          </p:cNvSpPr>
          <p:nvPr/>
        </p:nvSpPr>
        <p:spPr bwMode="auto">
          <a:xfrm rot="10800000">
            <a:off x="671513" y="5136356"/>
            <a:ext cx="1000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8" name="AutoShape 138"/>
          <p:cNvSpPr>
            <a:spLocks/>
          </p:cNvSpPr>
          <p:nvPr/>
        </p:nvSpPr>
        <p:spPr bwMode="auto">
          <a:xfrm rot="10800000">
            <a:off x="579233" y="5095430"/>
            <a:ext cx="1000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59" name="AutoShape 139"/>
          <p:cNvSpPr>
            <a:spLocks/>
          </p:cNvSpPr>
          <p:nvPr/>
        </p:nvSpPr>
        <p:spPr bwMode="auto">
          <a:xfrm rot="10800000">
            <a:off x="704850" y="5061753"/>
            <a:ext cx="1000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0" name="AutoShape 140"/>
          <p:cNvSpPr>
            <a:spLocks/>
          </p:cNvSpPr>
          <p:nvPr/>
        </p:nvSpPr>
        <p:spPr bwMode="auto">
          <a:xfrm rot="10800000">
            <a:off x="571500" y="4991100"/>
            <a:ext cx="1000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1" name="AutoShape 141"/>
          <p:cNvSpPr>
            <a:spLocks/>
          </p:cNvSpPr>
          <p:nvPr/>
        </p:nvSpPr>
        <p:spPr bwMode="auto">
          <a:xfrm rot="10800000" flipH="1">
            <a:off x="1104900" y="42799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2" name="AutoShape 142"/>
          <p:cNvSpPr>
            <a:spLocks/>
          </p:cNvSpPr>
          <p:nvPr/>
        </p:nvSpPr>
        <p:spPr bwMode="auto">
          <a:xfrm rot="10800000" flipH="1">
            <a:off x="1028700" y="40894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3" name="AutoShape 143"/>
          <p:cNvSpPr>
            <a:spLocks/>
          </p:cNvSpPr>
          <p:nvPr/>
        </p:nvSpPr>
        <p:spPr bwMode="auto">
          <a:xfrm rot="10800000" flipH="1">
            <a:off x="952500" y="38989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4" name="AutoShape 144"/>
          <p:cNvSpPr>
            <a:spLocks/>
          </p:cNvSpPr>
          <p:nvPr/>
        </p:nvSpPr>
        <p:spPr bwMode="auto">
          <a:xfrm rot="10800000" flipH="1">
            <a:off x="876300" y="37084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5" name="AutoShape 145"/>
          <p:cNvSpPr>
            <a:spLocks/>
          </p:cNvSpPr>
          <p:nvPr/>
        </p:nvSpPr>
        <p:spPr bwMode="auto">
          <a:xfrm rot="10800000" flipH="1">
            <a:off x="3467100" y="47371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6" name="AutoShape 146"/>
          <p:cNvSpPr>
            <a:spLocks/>
          </p:cNvSpPr>
          <p:nvPr/>
        </p:nvSpPr>
        <p:spPr bwMode="auto">
          <a:xfrm rot="10800000" flipH="1">
            <a:off x="3543300" y="47371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7" name="AutoShape 147"/>
          <p:cNvSpPr>
            <a:spLocks/>
          </p:cNvSpPr>
          <p:nvPr/>
        </p:nvSpPr>
        <p:spPr bwMode="auto">
          <a:xfrm rot="10800000" flipH="1">
            <a:off x="3606800" y="468630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8" name="AutoShape 148"/>
          <p:cNvSpPr>
            <a:spLocks/>
          </p:cNvSpPr>
          <p:nvPr/>
        </p:nvSpPr>
        <p:spPr bwMode="auto">
          <a:xfrm rot="10800000" flipH="1">
            <a:off x="7059643" y="4844030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69" name="AutoShape 149"/>
          <p:cNvSpPr>
            <a:spLocks/>
          </p:cNvSpPr>
          <p:nvPr/>
        </p:nvSpPr>
        <p:spPr bwMode="auto">
          <a:xfrm rot="10800000" flipH="1">
            <a:off x="7146957" y="4833286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0" name="AutoShape 150"/>
          <p:cNvSpPr>
            <a:spLocks/>
          </p:cNvSpPr>
          <p:nvPr/>
        </p:nvSpPr>
        <p:spPr bwMode="auto">
          <a:xfrm rot="10800000" flipH="1">
            <a:off x="8012565" y="3311298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1" name="AutoShape 151"/>
          <p:cNvSpPr>
            <a:spLocks/>
          </p:cNvSpPr>
          <p:nvPr/>
        </p:nvSpPr>
        <p:spPr bwMode="auto">
          <a:xfrm rot="10800000" flipH="1">
            <a:off x="8101692" y="3426664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2" name="AutoShape 152"/>
          <p:cNvSpPr>
            <a:spLocks/>
          </p:cNvSpPr>
          <p:nvPr/>
        </p:nvSpPr>
        <p:spPr bwMode="auto">
          <a:xfrm rot="10800000" flipH="1">
            <a:off x="7190615" y="4835628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3" name="AutoShape 153"/>
          <p:cNvSpPr>
            <a:spLocks/>
          </p:cNvSpPr>
          <p:nvPr/>
        </p:nvSpPr>
        <p:spPr bwMode="auto">
          <a:xfrm rot="10800000" flipH="1">
            <a:off x="7968908" y="3409383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4" name="AutoShape 154"/>
          <p:cNvSpPr>
            <a:spLocks/>
          </p:cNvSpPr>
          <p:nvPr/>
        </p:nvSpPr>
        <p:spPr bwMode="auto">
          <a:xfrm rot="10800000" flipH="1">
            <a:off x="7885224" y="3261291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5" name="AutoShape 155"/>
          <p:cNvSpPr>
            <a:spLocks/>
          </p:cNvSpPr>
          <p:nvPr/>
        </p:nvSpPr>
        <p:spPr bwMode="auto">
          <a:xfrm rot="10800000">
            <a:off x="2153517" y="4675210"/>
            <a:ext cx="1000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6" name="AutoShape 156"/>
          <p:cNvSpPr>
            <a:spLocks/>
          </p:cNvSpPr>
          <p:nvPr/>
        </p:nvSpPr>
        <p:spPr bwMode="auto">
          <a:xfrm rot="10800000">
            <a:off x="723901" y="4805238"/>
            <a:ext cx="100012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7" name="AutoShape 157"/>
          <p:cNvSpPr>
            <a:spLocks/>
          </p:cNvSpPr>
          <p:nvPr/>
        </p:nvSpPr>
        <p:spPr bwMode="auto">
          <a:xfrm rot="10800000">
            <a:off x="623094" y="4829175"/>
            <a:ext cx="100012" cy="1000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8" name="AutoShape 158"/>
          <p:cNvSpPr>
            <a:spLocks/>
          </p:cNvSpPr>
          <p:nvPr/>
        </p:nvSpPr>
        <p:spPr bwMode="auto">
          <a:xfrm rot="10800000">
            <a:off x="749414" y="5163042"/>
            <a:ext cx="100012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79" name="AutoShape 159"/>
          <p:cNvSpPr>
            <a:spLocks/>
          </p:cNvSpPr>
          <p:nvPr/>
        </p:nvSpPr>
        <p:spPr bwMode="auto">
          <a:xfrm rot="10800000">
            <a:off x="1109663" y="3382963"/>
            <a:ext cx="100012" cy="10001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80" name="AutoShape 160"/>
          <p:cNvSpPr>
            <a:spLocks/>
          </p:cNvSpPr>
          <p:nvPr/>
        </p:nvSpPr>
        <p:spPr bwMode="auto">
          <a:xfrm rot="10800000">
            <a:off x="2200275" y="4778375"/>
            <a:ext cx="100013" cy="101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81" name="AutoShape 161"/>
          <p:cNvSpPr>
            <a:spLocks/>
          </p:cNvSpPr>
          <p:nvPr/>
        </p:nvSpPr>
        <p:spPr bwMode="auto">
          <a:xfrm rot="10800000">
            <a:off x="596900" y="4457700"/>
            <a:ext cx="1000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282" name="AutoShape 162"/>
          <p:cNvSpPr>
            <a:spLocks/>
          </p:cNvSpPr>
          <p:nvPr/>
        </p:nvSpPr>
        <p:spPr bwMode="auto">
          <a:xfrm rot="10800000">
            <a:off x="439738" y="4600575"/>
            <a:ext cx="100012" cy="101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0" name="AutoShape 149"/>
          <p:cNvSpPr>
            <a:spLocks/>
          </p:cNvSpPr>
          <p:nvPr/>
        </p:nvSpPr>
        <p:spPr bwMode="auto">
          <a:xfrm rot="10800000" flipH="1">
            <a:off x="7772514" y="4348996"/>
            <a:ext cx="87313" cy="1000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1" name="AutoShape 120"/>
          <p:cNvSpPr>
            <a:spLocks/>
          </p:cNvSpPr>
          <p:nvPr/>
        </p:nvSpPr>
        <p:spPr bwMode="auto">
          <a:xfrm>
            <a:off x="1181444" y="3808298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2" name="AutoShape 120"/>
          <p:cNvSpPr>
            <a:spLocks/>
          </p:cNvSpPr>
          <p:nvPr/>
        </p:nvSpPr>
        <p:spPr bwMode="auto">
          <a:xfrm>
            <a:off x="1211876" y="3829843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3" name="AutoShape 120"/>
          <p:cNvSpPr>
            <a:spLocks/>
          </p:cNvSpPr>
          <p:nvPr/>
        </p:nvSpPr>
        <p:spPr bwMode="auto">
          <a:xfrm>
            <a:off x="1167723" y="375410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4" name="AutoShape 120"/>
          <p:cNvSpPr>
            <a:spLocks/>
          </p:cNvSpPr>
          <p:nvPr/>
        </p:nvSpPr>
        <p:spPr bwMode="auto">
          <a:xfrm>
            <a:off x="6575969" y="4657446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5" name="AutoShape 120"/>
          <p:cNvSpPr>
            <a:spLocks/>
          </p:cNvSpPr>
          <p:nvPr/>
        </p:nvSpPr>
        <p:spPr bwMode="auto">
          <a:xfrm>
            <a:off x="3529012" y="476868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6" name="AutoShape 120"/>
          <p:cNvSpPr>
            <a:spLocks/>
          </p:cNvSpPr>
          <p:nvPr/>
        </p:nvSpPr>
        <p:spPr bwMode="auto">
          <a:xfrm>
            <a:off x="3616326" y="48231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7" name="AutoShape 120"/>
          <p:cNvSpPr>
            <a:spLocks/>
          </p:cNvSpPr>
          <p:nvPr/>
        </p:nvSpPr>
        <p:spPr bwMode="auto">
          <a:xfrm>
            <a:off x="6060511" y="5055402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8" name="AutoShape 120"/>
          <p:cNvSpPr>
            <a:spLocks/>
          </p:cNvSpPr>
          <p:nvPr/>
        </p:nvSpPr>
        <p:spPr bwMode="auto">
          <a:xfrm>
            <a:off x="3363912" y="360028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69" name="AutoShape 120"/>
          <p:cNvSpPr>
            <a:spLocks/>
          </p:cNvSpPr>
          <p:nvPr/>
        </p:nvSpPr>
        <p:spPr bwMode="auto">
          <a:xfrm>
            <a:off x="3630612" y="391778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0" name="AutoShape 120"/>
          <p:cNvSpPr>
            <a:spLocks/>
          </p:cNvSpPr>
          <p:nvPr/>
        </p:nvSpPr>
        <p:spPr bwMode="auto">
          <a:xfrm>
            <a:off x="3694112" y="394318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1" name="AutoShape 120"/>
          <p:cNvSpPr>
            <a:spLocks/>
          </p:cNvSpPr>
          <p:nvPr/>
        </p:nvSpPr>
        <p:spPr bwMode="auto">
          <a:xfrm>
            <a:off x="4329112" y="520048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2" name="AutoShape 120"/>
          <p:cNvSpPr>
            <a:spLocks/>
          </p:cNvSpPr>
          <p:nvPr/>
        </p:nvSpPr>
        <p:spPr bwMode="auto">
          <a:xfrm>
            <a:off x="4379912" y="5124280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3" name="AutoShape 120"/>
          <p:cNvSpPr>
            <a:spLocks/>
          </p:cNvSpPr>
          <p:nvPr/>
        </p:nvSpPr>
        <p:spPr bwMode="auto">
          <a:xfrm>
            <a:off x="6194426" y="39087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4" name="AutoShape 120"/>
          <p:cNvSpPr>
            <a:spLocks/>
          </p:cNvSpPr>
          <p:nvPr/>
        </p:nvSpPr>
        <p:spPr bwMode="auto">
          <a:xfrm>
            <a:off x="6232526" y="38579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5" name="AutoShape 120"/>
          <p:cNvSpPr>
            <a:spLocks/>
          </p:cNvSpPr>
          <p:nvPr/>
        </p:nvSpPr>
        <p:spPr bwMode="auto">
          <a:xfrm>
            <a:off x="7578726" y="52549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6" name="AutoShape 120"/>
          <p:cNvSpPr>
            <a:spLocks/>
          </p:cNvSpPr>
          <p:nvPr/>
        </p:nvSpPr>
        <p:spPr bwMode="auto">
          <a:xfrm>
            <a:off x="7642226" y="52295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7" name="AutoShape 120"/>
          <p:cNvSpPr>
            <a:spLocks/>
          </p:cNvSpPr>
          <p:nvPr/>
        </p:nvSpPr>
        <p:spPr bwMode="auto">
          <a:xfrm>
            <a:off x="7642226" y="51787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78" name="AutoShape 120"/>
          <p:cNvSpPr>
            <a:spLocks/>
          </p:cNvSpPr>
          <p:nvPr/>
        </p:nvSpPr>
        <p:spPr bwMode="auto">
          <a:xfrm>
            <a:off x="7718426" y="5127995"/>
            <a:ext cx="77787" cy="112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0000"/>
          </a:solidFill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1pPr>
            <a:lvl2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2pPr>
            <a:lvl3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3pPr>
            <a:lvl4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4pPr>
            <a:lvl5pPr defTabSz="457200"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5pPr>
            <a:lvl6pPr marL="4572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6pPr>
            <a:lvl7pPr marL="9144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7pPr>
            <a:lvl8pPr marL="13716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8pPr>
            <a:lvl9pPr marL="1828800" indent="1828800" defTabSz="457200" fontAlgn="base" hangingPunct="0">
              <a:spcBef>
                <a:spcPts val="1000"/>
              </a:spcBef>
              <a:spcAft>
                <a:spcPct val="0"/>
              </a:spcAft>
              <a:defRPr>
                <a:solidFill>
                  <a:srgbClr val="595959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168602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Установленные системы нивелирования </a:t>
            </a:r>
            <a:r>
              <a:rPr lang="en-US" sz="2000" dirty="0"/>
              <a:t>Leica </a:t>
            </a:r>
            <a:r>
              <a:rPr lang="en-US" sz="2000" dirty="0" err="1"/>
              <a:t>iCON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19138" y="404664"/>
            <a:ext cx="8097837" cy="900113"/>
          </a:xfrm>
          <a:prstGeom prst="rect">
            <a:avLst/>
          </a:prstGeom>
        </p:spPr>
        <p:txBody>
          <a:bodyPr vert="horz" lIns="91429" tIns="45715" rIns="91429" bIns="45715" rtlCol="0" anchor="b">
            <a:normAutofit/>
          </a:bodyPr>
          <a:lstStyle>
            <a:lvl1pPr algn="l" defTabSz="91429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ru-RU" sz="24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719138" y="6343650"/>
            <a:ext cx="468312" cy="2508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5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0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7" name="Picture 2" descr="C:\Users\kevg\Desktop\2015\Контакты\Томск\СТРОЙТРАНСГАЗ\для МОСКВЫ ЗАО СТГ\ФОТО компонентов\в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124" y="2114167"/>
            <a:ext cx="1574023" cy="56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kevg\Desktop\2015\Контакты\Томск\СТРОЙТРАНСГАЗ\для МОСКВЫ ЗАО СТГ\ФОТО компонентов\примавтодор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195" y="3078547"/>
            <a:ext cx="1551235" cy="89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kevg\Desktop\2015\Контакты\Томск\СТРОЙТРАНСГАЗ\для МОСКВЫ ЗАО СТГ\ФОТО компонентов\ТАТАВТОДОР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483" y="3524114"/>
            <a:ext cx="27432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kevg\Desktop\2015\Контакты\Томск\СТРОЙТРАНСГАЗ\для МОСКВЫ ЗАО СТГ\ФОТО компонентов\новосибирскавтодо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153" y="4743428"/>
            <a:ext cx="1657598" cy="83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kevg\Desktop\2015\Контакты\Томск\СТРОЙТРАНСГАЗ\для МОСКВЫ ЗАО СТГ\ФОТО компонентов\хдмс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2" y="3379430"/>
            <a:ext cx="9144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kevg\Desktop\2015\Контакты\Томск\СТРОЙТРАНСГАЗ\для МОСКВЫ ЗАО СТГ\ФОТО компонентов\аэродромдорстрой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9" y="2797970"/>
            <a:ext cx="2753574" cy="43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C:\Users\kevg\Desktop\2015\Контакты\Томск\СТРОЙТРАНСГАЗ\для МОСКВЫ ЗАО СТГ\ФОТО компонентов\трансстроймеханизация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952" y="2116679"/>
            <a:ext cx="2478070" cy="136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1" descr="C:\Users\kevg\Desktop\2015\Контакты\Томск\СТРОЙТРАНСГАЗ\для МОСКВЫ ЗАО СТГ\ФОТО компонентов\транснефть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938" y="1331988"/>
            <a:ext cx="1781445" cy="76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kevg\Desktop\2015\Контакты\Томск\СТРОЙТРАНСГАЗ\для МОСКВЫ ЗАО СТГ\ФОТО компонентов\Спецстрой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730" y="1319131"/>
            <a:ext cx="1268895" cy="7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.findtm.ru/img/tz_registered_img/21/21734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281" y="3969682"/>
            <a:ext cx="1228576" cy="88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airspot.ru/article_image/image/29303/27127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870" y="4899851"/>
            <a:ext cx="894696" cy="6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toplogos.ru/images/logo-avtod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189" y="1145099"/>
            <a:ext cx="1975816" cy="80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://cs620618.vk.me/v620618099/102cb/hHPgSOPdw64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81" y="1864164"/>
            <a:ext cx="913431" cy="85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http://avtobaza48.angelfire.com/images/logo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490" y="1388050"/>
            <a:ext cx="912440" cy="73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http://probim.ru/systemlib/web/upload/images/176/b458_07988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871" y="3310592"/>
            <a:ext cx="1319757" cy="131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http://www.treststs.ru/i/logo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865" y="3967519"/>
            <a:ext cx="1400175" cy="75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http://img.av.by/news/news_image/news_26953_1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502" y="5012345"/>
            <a:ext cx="1212165" cy="66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 descr="http://maxi-exkavator.ru/pics/image/%D1%87%D0%B5%D1%82%D1%80%D0%B0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011" y="4135379"/>
            <a:ext cx="1559270" cy="34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http://www.wellnews.ru/uploads/posts/2012-02/1329850500_480x320_chtz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098" y="4618675"/>
            <a:ext cx="926548" cy="61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2" descr="http://wirtgen.066.ru/UPLOAD/2013/09/04/logo-rm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098" y="5374165"/>
            <a:ext cx="1324239" cy="36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6" descr="http://spbstyre.ucoz.ru/komatsu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774" y="2162359"/>
            <a:ext cx="1366415" cy="46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8" descr="http://www.stroyteh.ru/file/wiki/image/4/7u/GOMACO/image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3" y="4899851"/>
            <a:ext cx="1708708" cy="56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https://gks102.ru/attachments/Image/Wirtgen_GmbH_Logo.png?template=generic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483" y="5416683"/>
            <a:ext cx="1712173" cy="39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2" descr="http://logodatabases.com/wp-content/uploads/2012/03/hitachi-logo-wallpaper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022" y="2746723"/>
            <a:ext cx="1707259" cy="32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Картинки по запросу газартстрой">
            <a:extLst>
              <a:ext uri="{FF2B5EF4-FFF2-40B4-BE49-F238E27FC236}">
                <a16:creationId xmlns:a16="http://schemas.microsoft.com/office/drawing/2014/main" id="{EAFFF2DF-6AAD-4465-81F8-4F058A5EBA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599" y="3276599"/>
            <a:ext cx="2035791" cy="203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4" descr="Картинки по запросу газартстрой">
            <a:extLst>
              <a:ext uri="{FF2B5EF4-FFF2-40B4-BE49-F238E27FC236}">
                <a16:creationId xmlns:a16="http://schemas.microsoft.com/office/drawing/2014/main" id="{7097CF5F-94B6-4420-A47B-6BBAAF5FAF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124364" y="3672385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AutoShape 6" descr="Картинки по запросу газартстрой">
            <a:extLst>
              <a:ext uri="{FF2B5EF4-FFF2-40B4-BE49-F238E27FC236}">
                <a16:creationId xmlns:a16="http://schemas.microsoft.com/office/drawing/2014/main" id="{85ABB51E-C781-460D-BE2C-30EB6074AE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AutoShape 8" descr="Картинки по запросу газартстрой">
            <a:extLst>
              <a:ext uri="{FF2B5EF4-FFF2-40B4-BE49-F238E27FC236}">
                <a16:creationId xmlns:a16="http://schemas.microsoft.com/office/drawing/2014/main" id="{A6EB47FD-D7B9-4953-A823-B4E6D558F6A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AutoShape 10" descr="Картинки по запросу газартстрой">
            <a:extLst>
              <a:ext uri="{FF2B5EF4-FFF2-40B4-BE49-F238E27FC236}">
                <a16:creationId xmlns:a16="http://schemas.microsoft.com/office/drawing/2014/main" id="{C92CEF2F-C08C-4718-90E0-CD4A4CC49A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" name="Picture 4" descr="Картинки по запросу газартстрой">
            <a:extLst>
              <a:ext uri="{FF2B5EF4-FFF2-40B4-BE49-F238E27FC236}">
                <a16:creationId xmlns:a16="http://schemas.microsoft.com/office/drawing/2014/main" id="{CE9C240D-42D5-4A86-A8B1-9BFB011B91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1" r="-13286" b="8768"/>
          <a:stretch/>
        </p:blipFill>
        <p:spPr bwMode="auto">
          <a:xfrm>
            <a:off x="0" y="846162"/>
            <a:ext cx="1280036" cy="111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AutoShape 12" descr="Картинки по запросу ресурс албазино полиметалл эмблема">
            <a:extLst>
              <a:ext uri="{FF2B5EF4-FFF2-40B4-BE49-F238E27FC236}">
                <a16:creationId xmlns:a16="http://schemas.microsoft.com/office/drawing/2014/main" id="{ABFAEB47-5025-42E0-9F2B-AB98FD2898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76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6" name="Picture 14" descr="Картинки по запросу ресурс албазино полиметалл эмблема">
            <a:extLst>
              <a:ext uri="{FF2B5EF4-FFF2-40B4-BE49-F238E27FC236}">
                <a16:creationId xmlns:a16="http://schemas.microsoft.com/office/drawing/2014/main" id="{CE15BF62-C093-4D28-9434-AD2BEAF846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t="24040" r="21343" b="42152"/>
          <a:stretch/>
        </p:blipFill>
        <p:spPr bwMode="auto">
          <a:xfrm>
            <a:off x="5076967" y="930483"/>
            <a:ext cx="2606723" cy="40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3217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6FB82B-1417-4CBD-9B18-EFE64567B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Традиционный метод работы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748768-3461-41B6-BD33-4387A1BC8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0BB7E91-DAEC-467D-93EE-ED7734719C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644900" y="1032642"/>
            <a:ext cx="5308600" cy="3339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>
            <a:lvl1pPr marL="285750" indent="-285750"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en-US" altLang="ru-RU" sz="1600" b="0" dirty="0"/>
              <a:t> </a:t>
            </a:r>
            <a:r>
              <a:rPr lang="ru-RU" altLang="ru-RU" sz="1400" b="0" dirty="0"/>
              <a:t>Персонал: машинист, бригада геодезистов </a:t>
            </a:r>
          </a:p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ru-RU" altLang="ru-RU" sz="1400" b="0" dirty="0"/>
              <a:t> Разбивка, установка возвышения и уклона рабочей поверхности вручную </a:t>
            </a:r>
          </a:p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ru-RU" altLang="ru-RU" sz="1400" b="0" dirty="0"/>
              <a:t> Ориентирование по струне, бордюру, вешкам, пикетажу, «на глаз»</a:t>
            </a:r>
          </a:p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ru-RU" altLang="ru-RU" sz="1400" b="0" dirty="0"/>
              <a:t> Повторные измерения после каждого этапа</a:t>
            </a:r>
          </a:p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ru-RU" altLang="ru-RU" sz="1400" b="0" dirty="0"/>
              <a:t>  Повторный проход при несовпадении с проектными данными</a:t>
            </a:r>
          </a:p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ru-RU" altLang="ru-RU" sz="1400" b="0" dirty="0"/>
              <a:t> Переделки</a:t>
            </a:r>
          </a:p>
          <a:p>
            <a:pPr eaLnBrk="1" hangingPunct="1">
              <a:spcBef>
                <a:spcPts val="1050"/>
              </a:spcBef>
              <a:spcAft>
                <a:spcPct val="0"/>
              </a:spcAft>
              <a:buSzPct val="125000"/>
              <a:buFontTx/>
              <a:buChar char="•"/>
            </a:pPr>
            <a:r>
              <a:rPr lang="ru-RU" altLang="ru-RU" sz="1400" b="0" dirty="0"/>
              <a:t> Многошаговые операции для достижения проектных значений 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788C8269-95D1-410C-A822-C59DB41424C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6663"/>
            <a:ext cx="3152493" cy="388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2">
            <a:extLst>
              <a:ext uri="{FF2B5EF4-FFF2-40B4-BE49-F238E27FC236}">
                <a16:creationId xmlns:a16="http://schemas.microsoft.com/office/drawing/2014/main" id="{BE1940E1-F8C6-4268-AE02-A02C51753E3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7" t="33963" r="13858"/>
          <a:stretch>
            <a:fillRect/>
          </a:stretch>
        </p:blipFill>
        <p:spPr bwMode="auto">
          <a:xfrm>
            <a:off x="3021013" y="4592639"/>
            <a:ext cx="108108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28">
            <a:extLst>
              <a:ext uri="{FF2B5EF4-FFF2-40B4-BE49-F238E27FC236}">
                <a16:creationId xmlns:a16="http://schemas.microsoft.com/office/drawing/2014/main" id="{892408B4-7730-4985-AF21-F3C4E566AD9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9" t="33963" r="13858"/>
          <a:stretch>
            <a:fillRect/>
          </a:stretch>
        </p:blipFill>
        <p:spPr bwMode="auto">
          <a:xfrm>
            <a:off x="2513013" y="3044826"/>
            <a:ext cx="108108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29">
            <a:extLst>
              <a:ext uri="{FF2B5EF4-FFF2-40B4-BE49-F238E27FC236}">
                <a16:creationId xmlns:a16="http://schemas.microsoft.com/office/drawing/2014/main" id="{E2862E6C-40B4-47ED-B443-970141694E5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7" t="33963" r="13858"/>
          <a:stretch>
            <a:fillRect/>
          </a:stretch>
        </p:blipFill>
        <p:spPr bwMode="auto">
          <a:xfrm>
            <a:off x="1730376" y="1390651"/>
            <a:ext cx="108108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31">
            <a:extLst>
              <a:ext uri="{FF2B5EF4-FFF2-40B4-BE49-F238E27FC236}">
                <a16:creationId xmlns:a16="http://schemas.microsoft.com/office/drawing/2014/main" id="{A2D80788-B55C-4FD4-8852-00DEC20507A2}"/>
              </a:ext>
            </a:extLst>
          </p:cNvPr>
          <p:cNvGrpSpPr>
            <a:grpSpLocks/>
          </p:cNvGrpSpPr>
          <p:nvPr/>
        </p:nvGrpSpPr>
        <p:grpSpPr bwMode="auto">
          <a:xfrm>
            <a:off x="2995613" y="4237038"/>
            <a:ext cx="227012" cy="309562"/>
            <a:chOff x="0" y="0"/>
            <a:chExt cx="143" cy="195"/>
          </a:xfrm>
        </p:grpSpPr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9E79CB05-7EC1-42C5-B551-3D47B46BA9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" y="0"/>
              <a:ext cx="27" cy="195"/>
              <a:chOff x="0" y="0"/>
              <a:chExt cx="27" cy="195"/>
            </a:xfrm>
          </p:grpSpPr>
          <p:sp>
            <p:nvSpPr>
              <p:cNvPr id="33" name="Rectangle 5">
                <a:extLst>
                  <a:ext uri="{FF2B5EF4-FFF2-40B4-BE49-F238E27FC236}">
                    <a16:creationId xmlns:a16="http://schemas.microsoft.com/office/drawing/2014/main" id="{4BF0708B-E69D-4ABF-B58C-0FB1AA4CB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" y="19"/>
                <a:ext cx="7" cy="176"/>
              </a:xfrm>
              <a:prstGeom prst="rect">
                <a:avLst/>
              </a:prstGeom>
              <a:solidFill>
                <a:srgbClr val="A1A1A1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A66C92BC-14BC-460C-B1E3-729666172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7" cy="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1600"/>
                  <a:gd name="T37" fmla="*/ 0 h 21600"/>
                  <a:gd name="T38" fmla="*/ 21600 w 21600"/>
                  <a:gd name="T39" fmla="*/ 21600 h 216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1600" h="21600">
                    <a:moveTo>
                      <a:pt x="0" y="6353"/>
                    </a:moveTo>
                    <a:lnTo>
                      <a:pt x="11160" y="0"/>
                    </a:lnTo>
                    <a:lnTo>
                      <a:pt x="21600" y="6353"/>
                    </a:lnTo>
                    <a:lnTo>
                      <a:pt x="21600" y="18424"/>
                    </a:lnTo>
                    <a:lnTo>
                      <a:pt x="20880" y="19694"/>
                    </a:lnTo>
                    <a:lnTo>
                      <a:pt x="15120" y="21600"/>
                    </a:lnTo>
                    <a:lnTo>
                      <a:pt x="14400" y="21600"/>
                    </a:lnTo>
                    <a:lnTo>
                      <a:pt x="7560" y="21600"/>
                    </a:lnTo>
                    <a:lnTo>
                      <a:pt x="6480" y="21600"/>
                    </a:lnTo>
                    <a:lnTo>
                      <a:pt x="1080" y="19694"/>
                    </a:lnTo>
                    <a:lnTo>
                      <a:pt x="0" y="18424"/>
                    </a:lnTo>
                    <a:lnTo>
                      <a:pt x="0" y="6353"/>
                    </a:lnTo>
                  </a:path>
                </a:pathLst>
              </a:custGeom>
              <a:solidFill>
                <a:srgbClr val="FFFFDC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35" name="Rectangle 7">
                <a:extLst>
                  <a:ext uri="{FF2B5EF4-FFF2-40B4-BE49-F238E27FC236}">
                    <a16:creationId xmlns:a16="http://schemas.microsoft.com/office/drawing/2014/main" id="{97D39560-2695-4E58-8433-EC1C5ADB8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9"/>
                <a:ext cx="24" cy="4"/>
              </a:xfrm>
              <a:prstGeom prst="rect">
                <a:avLst/>
              </a:prstGeom>
              <a:solidFill>
                <a:srgbClr val="00804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41664109-B36E-4827-AE33-0777C434E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" y="15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0"/>
                    </a:moveTo>
                    <a:lnTo>
                      <a:pt x="900" y="2700"/>
                    </a:lnTo>
                    <a:lnTo>
                      <a:pt x="3600" y="2700"/>
                    </a:lnTo>
                    <a:lnTo>
                      <a:pt x="3600" y="8100"/>
                    </a:lnTo>
                    <a:lnTo>
                      <a:pt x="7200" y="8100"/>
                    </a:lnTo>
                    <a:lnTo>
                      <a:pt x="7200" y="10800"/>
                    </a:lnTo>
                    <a:lnTo>
                      <a:pt x="3600" y="10800"/>
                    </a:lnTo>
                    <a:lnTo>
                      <a:pt x="3600" y="20250"/>
                    </a:lnTo>
                    <a:lnTo>
                      <a:pt x="7200" y="20250"/>
                    </a:lnTo>
                    <a:lnTo>
                      <a:pt x="7200" y="21600"/>
                    </a:lnTo>
                    <a:lnTo>
                      <a:pt x="15300" y="21600"/>
                    </a:lnTo>
                    <a:lnTo>
                      <a:pt x="15300" y="20250"/>
                    </a:lnTo>
                    <a:lnTo>
                      <a:pt x="17100" y="20250"/>
                    </a:lnTo>
                    <a:lnTo>
                      <a:pt x="17100" y="10800"/>
                    </a:lnTo>
                    <a:lnTo>
                      <a:pt x="14400" y="10800"/>
                    </a:lnTo>
                    <a:lnTo>
                      <a:pt x="14400" y="8100"/>
                    </a:lnTo>
                    <a:lnTo>
                      <a:pt x="17100" y="8100"/>
                    </a:lnTo>
                    <a:lnTo>
                      <a:pt x="17100" y="2700"/>
                    </a:lnTo>
                    <a:lnTo>
                      <a:pt x="19800" y="2700"/>
                    </a:lnTo>
                    <a:lnTo>
                      <a:pt x="21600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DC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</p:grp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8F2DBFA-12EB-470D-B0A8-44A8416AB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" y="180"/>
              <a:ext cx="31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600"/>
                <a:gd name="T64" fmla="*/ 0 h 21600"/>
                <a:gd name="T65" fmla="*/ 21600 w 21600"/>
                <a:gd name="T66" fmla="*/ 21600 h 2160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600" h="21600">
                  <a:moveTo>
                    <a:pt x="0" y="7200"/>
                  </a:moveTo>
                  <a:lnTo>
                    <a:pt x="635" y="14400"/>
                  </a:lnTo>
                  <a:lnTo>
                    <a:pt x="1588" y="21600"/>
                  </a:lnTo>
                  <a:lnTo>
                    <a:pt x="4447" y="21600"/>
                  </a:lnTo>
                  <a:lnTo>
                    <a:pt x="6988" y="17600"/>
                  </a:lnTo>
                  <a:lnTo>
                    <a:pt x="6988" y="14400"/>
                  </a:lnTo>
                  <a:lnTo>
                    <a:pt x="8576" y="13600"/>
                  </a:lnTo>
                  <a:lnTo>
                    <a:pt x="10800" y="13600"/>
                  </a:lnTo>
                  <a:lnTo>
                    <a:pt x="14294" y="14400"/>
                  </a:lnTo>
                  <a:lnTo>
                    <a:pt x="17788" y="11200"/>
                  </a:lnTo>
                  <a:lnTo>
                    <a:pt x="17788" y="12000"/>
                  </a:lnTo>
                  <a:lnTo>
                    <a:pt x="20647" y="8800"/>
                  </a:lnTo>
                  <a:lnTo>
                    <a:pt x="21282" y="6400"/>
                  </a:lnTo>
                  <a:lnTo>
                    <a:pt x="21600" y="2400"/>
                  </a:lnTo>
                  <a:lnTo>
                    <a:pt x="20329" y="800"/>
                  </a:lnTo>
                  <a:lnTo>
                    <a:pt x="17471" y="0"/>
                  </a:lnTo>
                  <a:lnTo>
                    <a:pt x="14929" y="0"/>
                  </a:lnTo>
                  <a:lnTo>
                    <a:pt x="11435" y="1600"/>
                  </a:lnTo>
                  <a:lnTo>
                    <a:pt x="8259" y="800"/>
                  </a:lnTo>
                  <a:lnTo>
                    <a:pt x="5400" y="3200"/>
                  </a:lnTo>
                  <a:lnTo>
                    <a:pt x="0" y="7200"/>
                  </a:lnTo>
                </a:path>
              </a:pathLst>
            </a:custGeom>
            <a:solidFill>
              <a:srgbClr val="595959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7C8A98F4-2E95-4267-A6BF-B480A4119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76"/>
              <a:ext cx="29" cy="1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600"/>
                <a:gd name="T64" fmla="*/ 0 h 21600"/>
                <a:gd name="T65" fmla="*/ 21600 w 21600"/>
                <a:gd name="T66" fmla="*/ 21600 h 2160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600" h="21600">
                  <a:moveTo>
                    <a:pt x="2362" y="0"/>
                  </a:moveTo>
                  <a:lnTo>
                    <a:pt x="675" y="4670"/>
                  </a:lnTo>
                  <a:lnTo>
                    <a:pt x="0" y="9924"/>
                  </a:lnTo>
                  <a:lnTo>
                    <a:pt x="2025" y="12843"/>
                  </a:lnTo>
                  <a:lnTo>
                    <a:pt x="5400" y="13427"/>
                  </a:lnTo>
                  <a:lnTo>
                    <a:pt x="6075" y="11676"/>
                  </a:lnTo>
                  <a:lnTo>
                    <a:pt x="7763" y="12259"/>
                  </a:lnTo>
                  <a:lnTo>
                    <a:pt x="9450" y="14595"/>
                  </a:lnTo>
                  <a:lnTo>
                    <a:pt x="12150" y="18097"/>
                  </a:lnTo>
                  <a:lnTo>
                    <a:pt x="15863" y="19849"/>
                  </a:lnTo>
                  <a:lnTo>
                    <a:pt x="15863" y="20432"/>
                  </a:lnTo>
                  <a:lnTo>
                    <a:pt x="18900" y="21600"/>
                  </a:lnTo>
                  <a:lnTo>
                    <a:pt x="20250" y="20432"/>
                  </a:lnTo>
                  <a:lnTo>
                    <a:pt x="21600" y="18681"/>
                  </a:lnTo>
                  <a:lnTo>
                    <a:pt x="21263" y="16346"/>
                  </a:lnTo>
                  <a:lnTo>
                    <a:pt x="18900" y="12843"/>
                  </a:lnTo>
                  <a:lnTo>
                    <a:pt x="16875" y="10508"/>
                  </a:lnTo>
                  <a:lnTo>
                    <a:pt x="13500" y="8173"/>
                  </a:lnTo>
                  <a:lnTo>
                    <a:pt x="11138" y="4670"/>
                  </a:lnTo>
                  <a:lnTo>
                    <a:pt x="8100" y="2919"/>
                  </a:lnTo>
                  <a:lnTo>
                    <a:pt x="2362" y="0"/>
                  </a:lnTo>
                </a:path>
              </a:pathLst>
            </a:custGeom>
            <a:solidFill>
              <a:srgbClr val="595959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D53D9E95-59E4-4F15-BC2C-D00A5488D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95"/>
              <a:ext cx="45" cy="8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1600"/>
                <a:gd name="T73" fmla="*/ 0 h 21600"/>
                <a:gd name="T74" fmla="*/ 21600 w 21600"/>
                <a:gd name="T75" fmla="*/ 21600 h 2160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1600" h="21600">
                  <a:moveTo>
                    <a:pt x="8554" y="0"/>
                  </a:moveTo>
                  <a:lnTo>
                    <a:pt x="7271" y="1600"/>
                  </a:lnTo>
                  <a:lnTo>
                    <a:pt x="6630" y="3771"/>
                  </a:lnTo>
                  <a:lnTo>
                    <a:pt x="7271" y="6629"/>
                  </a:lnTo>
                  <a:lnTo>
                    <a:pt x="7057" y="9600"/>
                  </a:lnTo>
                  <a:lnTo>
                    <a:pt x="7057" y="11314"/>
                  </a:lnTo>
                  <a:lnTo>
                    <a:pt x="4919" y="14400"/>
                  </a:lnTo>
                  <a:lnTo>
                    <a:pt x="2566" y="17486"/>
                  </a:lnTo>
                  <a:lnTo>
                    <a:pt x="0" y="20343"/>
                  </a:lnTo>
                  <a:lnTo>
                    <a:pt x="2566" y="20800"/>
                  </a:lnTo>
                  <a:lnTo>
                    <a:pt x="5347" y="21486"/>
                  </a:lnTo>
                  <a:lnTo>
                    <a:pt x="6416" y="21600"/>
                  </a:lnTo>
                  <a:lnTo>
                    <a:pt x="8554" y="21257"/>
                  </a:lnTo>
                  <a:lnTo>
                    <a:pt x="10479" y="18286"/>
                  </a:lnTo>
                  <a:lnTo>
                    <a:pt x="13046" y="14743"/>
                  </a:lnTo>
                  <a:lnTo>
                    <a:pt x="14970" y="12457"/>
                  </a:lnTo>
                  <a:lnTo>
                    <a:pt x="15612" y="11429"/>
                  </a:lnTo>
                  <a:lnTo>
                    <a:pt x="16040" y="9943"/>
                  </a:lnTo>
                  <a:lnTo>
                    <a:pt x="16895" y="8571"/>
                  </a:lnTo>
                  <a:lnTo>
                    <a:pt x="18178" y="6857"/>
                  </a:lnTo>
                  <a:lnTo>
                    <a:pt x="19461" y="4457"/>
                  </a:lnTo>
                  <a:lnTo>
                    <a:pt x="20317" y="2286"/>
                  </a:lnTo>
                  <a:lnTo>
                    <a:pt x="21600" y="1029"/>
                  </a:lnTo>
                  <a:lnTo>
                    <a:pt x="8554" y="0"/>
                  </a:lnTo>
                </a:path>
              </a:pathLst>
            </a:custGeom>
            <a:solidFill>
              <a:srgbClr val="0000FF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B24B14F-EC8F-40CB-BEAB-E63E84040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3"/>
              <a:ext cx="39" cy="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1600"/>
                <a:gd name="T79" fmla="*/ 0 h 21600"/>
                <a:gd name="T80" fmla="*/ 21600 w 21600"/>
                <a:gd name="T81" fmla="*/ 21600 h 2160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1600" h="21600">
                  <a:moveTo>
                    <a:pt x="15321" y="19891"/>
                  </a:moveTo>
                  <a:lnTo>
                    <a:pt x="16577" y="18958"/>
                  </a:lnTo>
                  <a:lnTo>
                    <a:pt x="17330" y="17715"/>
                  </a:lnTo>
                  <a:lnTo>
                    <a:pt x="17833" y="16627"/>
                  </a:lnTo>
                  <a:lnTo>
                    <a:pt x="18084" y="15384"/>
                  </a:lnTo>
                  <a:lnTo>
                    <a:pt x="18335" y="14141"/>
                  </a:lnTo>
                  <a:lnTo>
                    <a:pt x="18084" y="13053"/>
                  </a:lnTo>
                  <a:lnTo>
                    <a:pt x="17581" y="11344"/>
                  </a:lnTo>
                  <a:lnTo>
                    <a:pt x="18335" y="8391"/>
                  </a:lnTo>
                  <a:lnTo>
                    <a:pt x="17330" y="5439"/>
                  </a:lnTo>
                  <a:lnTo>
                    <a:pt x="21600" y="6993"/>
                  </a:lnTo>
                  <a:lnTo>
                    <a:pt x="21098" y="5128"/>
                  </a:lnTo>
                  <a:lnTo>
                    <a:pt x="20595" y="3419"/>
                  </a:lnTo>
                  <a:lnTo>
                    <a:pt x="20344" y="1865"/>
                  </a:lnTo>
                  <a:lnTo>
                    <a:pt x="15572" y="622"/>
                  </a:lnTo>
                  <a:lnTo>
                    <a:pt x="12558" y="155"/>
                  </a:lnTo>
                  <a:lnTo>
                    <a:pt x="6530" y="0"/>
                  </a:lnTo>
                  <a:lnTo>
                    <a:pt x="2512" y="932"/>
                  </a:lnTo>
                  <a:lnTo>
                    <a:pt x="502" y="3419"/>
                  </a:lnTo>
                  <a:lnTo>
                    <a:pt x="0" y="8081"/>
                  </a:lnTo>
                  <a:lnTo>
                    <a:pt x="251" y="12898"/>
                  </a:lnTo>
                  <a:lnTo>
                    <a:pt x="1005" y="17094"/>
                  </a:lnTo>
                  <a:lnTo>
                    <a:pt x="502" y="20978"/>
                  </a:lnTo>
                  <a:lnTo>
                    <a:pt x="4019" y="21600"/>
                  </a:lnTo>
                  <a:lnTo>
                    <a:pt x="10800" y="20978"/>
                  </a:lnTo>
                  <a:lnTo>
                    <a:pt x="15321" y="19891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48851D7A-9DCD-424A-A38A-6703EC6EE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9"/>
              <a:ext cx="56" cy="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1600"/>
                <a:gd name="T73" fmla="*/ 0 h 21600"/>
                <a:gd name="T74" fmla="*/ 21600 w 21600"/>
                <a:gd name="T75" fmla="*/ 21600 h 2160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1600" h="21600">
                  <a:moveTo>
                    <a:pt x="0" y="2857"/>
                  </a:moveTo>
                  <a:lnTo>
                    <a:pt x="864" y="4571"/>
                  </a:lnTo>
                  <a:lnTo>
                    <a:pt x="2765" y="6514"/>
                  </a:lnTo>
                  <a:lnTo>
                    <a:pt x="5875" y="8571"/>
                  </a:lnTo>
                  <a:lnTo>
                    <a:pt x="8813" y="10857"/>
                  </a:lnTo>
                  <a:lnTo>
                    <a:pt x="10541" y="12343"/>
                  </a:lnTo>
                  <a:lnTo>
                    <a:pt x="12442" y="15314"/>
                  </a:lnTo>
                  <a:lnTo>
                    <a:pt x="13997" y="18514"/>
                  </a:lnTo>
                  <a:lnTo>
                    <a:pt x="15034" y="21600"/>
                  </a:lnTo>
                  <a:lnTo>
                    <a:pt x="17280" y="21029"/>
                  </a:lnTo>
                  <a:lnTo>
                    <a:pt x="19699" y="20800"/>
                  </a:lnTo>
                  <a:lnTo>
                    <a:pt x="20563" y="20457"/>
                  </a:lnTo>
                  <a:lnTo>
                    <a:pt x="21600" y="19771"/>
                  </a:lnTo>
                  <a:lnTo>
                    <a:pt x="19699" y="16800"/>
                  </a:lnTo>
                  <a:lnTo>
                    <a:pt x="17798" y="13257"/>
                  </a:lnTo>
                  <a:lnTo>
                    <a:pt x="16589" y="10857"/>
                  </a:lnTo>
                  <a:lnTo>
                    <a:pt x="15898" y="9829"/>
                  </a:lnTo>
                  <a:lnTo>
                    <a:pt x="14861" y="8571"/>
                  </a:lnTo>
                  <a:lnTo>
                    <a:pt x="13824" y="7200"/>
                  </a:lnTo>
                  <a:lnTo>
                    <a:pt x="12960" y="5486"/>
                  </a:lnTo>
                  <a:lnTo>
                    <a:pt x="11232" y="3200"/>
                  </a:lnTo>
                  <a:lnTo>
                    <a:pt x="9677" y="1257"/>
                  </a:lnTo>
                  <a:lnTo>
                    <a:pt x="9331" y="0"/>
                  </a:lnTo>
                  <a:lnTo>
                    <a:pt x="0" y="2857"/>
                  </a:lnTo>
                </a:path>
              </a:pathLst>
            </a:custGeom>
            <a:solidFill>
              <a:srgbClr val="0000FF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566DA9EF-A278-492F-9611-5FF9B1876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52"/>
              <a:ext cx="27" cy="1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00"/>
                <a:gd name="T76" fmla="*/ 0 h 21600"/>
                <a:gd name="T77" fmla="*/ 21600 w 21600"/>
                <a:gd name="T78" fmla="*/ 21600 h 216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00" h="21600">
                  <a:moveTo>
                    <a:pt x="5760" y="6646"/>
                  </a:moveTo>
                  <a:lnTo>
                    <a:pt x="7560" y="5815"/>
                  </a:lnTo>
                  <a:lnTo>
                    <a:pt x="9360" y="1662"/>
                  </a:lnTo>
                  <a:lnTo>
                    <a:pt x="11520" y="0"/>
                  </a:lnTo>
                  <a:lnTo>
                    <a:pt x="14040" y="0"/>
                  </a:lnTo>
                  <a:lnTo>
                    <a:pt x="15480" y="2492"/>
                  </a:lnTo>
                  <a:lnTo>
                    <a:pt x="15480" y="4985"/>
                  </a:lnTo>
                  <a:lnTo>
                    <a:pt x="14040" y="4985"/>
                  </a:lnTo>
                  <a:lnTo>
                    <a:pt x="12600" y="4154"/>
                  </a:lnTo>
                  <a:lnTo>
                    <a:pt x="11520" y="6646"/>
                  </a:lnTo>
                  <a:lnTo>
                    <a:pt x="12960" y="9138"/>
                  </a:lnTo>
                  <a:lnTo>
                    <a:pt x="15840" y="10800"/>
                  </a:lnTo>
                  <a:lnTo>
                    <a:pt x="21600" y="9969"/>
                  </a:lnTo>
                  <a:lnTo>
                    <a:pt x="20520" y="14954"/>
                  </a:lnTo>
                  <a:lnTo>
                    <a:pt x="19080" y="18277"/>
                  </a:lnTo>
                  <a:lnTo>
                    <a:pt x="17640" y="19938"/>
                  </a:lnTo>
                  <a:lnTo>
                    <a:pt x="15480" y="21600"/>
                  </a:lnTo>
                  <a:lnTo>
                    <a:pt x="13320" y="21600"/>
                  </a:lnTo>
                  <a:lnTo>
                    <a:pt x="12600" y="21600"/>
                  </a:lnTo>
                  <a:lnTo>
                    <a:pt x="10080" y="19108"/>
                  </a:lnTo>
                  <a:lnTo>
                    <a:pt x="8280" y="17446"/>
                  </a:lnTo>
                  <a:lnTo>
                    <a:pt x="5760" y="18277"/>
                  </a:lnTo>
                  <a:lnTo>
                    <a:pt x="360" y="18277"/>
                  </a:lnTo>
                  <a:lnTo>
                    <a:pt x="0" y="6646"/>
                  </a:lnTo>
                  <a:lnTo>
                    <a:pt x="5760" y="6646"/>
                  </a:lnTo>
                </a:path>
              </a:pathLst>
            </a:custGeom>
            <a:solidFill>
              <a:srgbClr val="FFE0C0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A4FA5F48-818D-4386-9BD9-41106485C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" y="54"/>
              <a:ext cx="10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0" y="0"/>
                  </a:moveTo>
                  <a:lnTo>
                    <a:pt x="21600" y="1029"/>
                  </a:lnTo>
                  <a:lnTo>
                    <a:pt x="18514" y="10286"/>
                  </a:lnTo>
                  <a:lnTo>
                    <a:pt x="18514" y="21600"/>
                  </a:lnTo>
                  <a:lnTo>
                    <a:pt x="1029" y="2160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FAF0855-06F5-4F43-A583-80B8D737E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" y="33"/>
              <a:ext cx="97" cy="7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w 21600"/>
                <a:gd name="T103" fmla="*/ 0 h 21600"/>
                <a:gd name="T104" fmla="*/ 0 w 21600"/>
                <a:gd name="T105" fmla="*/ 0 h 21600"/>
                <a:gd name="T106" fmla="*/ 0 w 21600"/>
                <a:gd name="T107" fmla="*/ 0 h 21600"/>
                <a:gd name="T108" fmla="*/ 0 w 21600"/>
                <a:gd name="T109" fmla="*/ 0 h 21600"/>
                <a:gd name="T110" fmla="*/ 0 w 21600"/>
                <a:gd name="T111" fmla="*/ 0 h 21600"/>
                <a:gd name="T112" fmla="*/ 0 w 21600"/>
                <a:gd name="T113" fmla="*/ 0 h 21600"/>
                <a:gd name="T114" fmla="*/ 0 w 21600"/>
                <a:gd name="T115" fmla="*/ 0 h 21600"/>
                <a:gd name="T116" fmla="*/ 0 w 21600"/>
                <a:gd name="T117" fmla="*/ 0 h 21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600"/>
                <a:gd name="T178" fmla="*/ 0 h 21600"/>
                <a:gd name="T179" fmla="*/ 21600 w 21600"/>
                <a:gd name="T180" fmla="*/ 21600 h 216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600" h="21600">
                  <a:moveTo>
                    <a:pt x="8500" y="5902"/>
                  </a:moveTo>
                  <a:lnTo>
                    <a:pt x="8500" y="7660"/>
                  </a:lnTo>
                  <a:lnTo>
                    <a:pt x="8400" y="10047"/>
                  </a:lnTo>
                  <a:lnTo>
                    <a:pt x="8300" y="12433"/>
                  </a:lnTo>
                  <a:lnTo>
                    <a:pt x="8300" y="13437"/>
                  </a:lnTo>
                  <a:lnTo>
                    <a:pt x="8200" y="15070"/>
                  </a:lnTo>
                  <a:lnTo>
                    <a:pt x="8000" y="16326"/>
                  </a:lnTo>
                  <a:lnTo>
                    <a:pt x="7900" y="17958"/>
                  </a:lnTo>
                  <a:lnTo>
                    <a:pt x="7700" y="18586"/>
                  </a:lnTo>
                  <a:lnTo>
                    <a:pt x="7200" y="19214"/>
                  </a:lnTo>
                  <a:lnTo>
                    <a:pt x="6400" y="19716"/>
                  </a:lnTo>
                  <a:lnTo>
                    <a:pt x="5500" y="20219"/>
                  </a:lnTo>
                  <a:lnTo>
                    <a:pt x="4800" y="20595"/>
                  </a:lnTo>
                  <a:lnTo>
                    <a:pt x="3900" y="20721"/>
                  </a:lnTo>
                  <a:lnTo>
                    <a:pt x="2900" y="20972"/>
                  </a:lnTo>
                  <a:lnTo>
                    <a:pt x="1700" y="21098"/>
                  </a:lnTo>
                  <a:lnTo>
                    <a:pt x="1300" y="18712"/>
                  </a:lnTo>
                  <a:lnTo>
                    <a:pt x="1100" y="21223"/>
                  </a:lnTo>
                  <a:lnTo>
                    <a:pt x="400" y="21600"/>
                  </a:lnTo>
                  <a:lnTo>
                    <a:pt x="100" y="20595"/>
                  </a:lnTo>
                  <a:lnTo>
                    <a:pt x="0" y="19716"/>
                  </a:lnTo>
                  <a:lnTo>
                    <a:pt x="0" y="18586"/>
                  </a:lnTo>
                  <a:lnTo>
                    <a:pt x="100" y="17330"/>
                  </a:lnTo>
                  <a:lnTo>
                    <a:pt x="500" y="15572"/>
                  </a:lnTo>
                  <a:lnTo>
                    <a:pt x="800" y="14191"/>
                  </a:lnTo>
                  <a:lnTo>
                    <a:pt x="900" y="12684"/>
                  </a:lnTo>
                  <a:lnTo>
                    <a:pt x="900" y="10047"/>
                  </a:lnTo>
                  <a:lnTo>
                    <a:pt x="1000" y="7033"/>
                  </a:lnTo>
                  <a:lnTo>
                    <a:pt x="1300" y="5651"/>
                  </a:lnTo>
                  <a:lnTo>
                    <a:pt x="1300" y="4521"/>
                  </a:lnTo>
                  <a:lnTo>
                    <a:pt x="1400" y="3893"/>
                  </a:lnTo>
                  <a:lnTo>
                    <a:pt x="1700" y="2763"/>
                  </a:lnTo>
                  <a:lnTo>
                    <a:pt x="1800" y="2135"/>
                  </a:lnTo>
                  <a:lnTo>
                    <a:pt x="2000" y="1381"/>
                  </a:lnTo>
                  <a:lnTo>
                    <a:pt x="2400" y="753"/>
                  </a:lnTo>
                  <a:lnTo>
                    <a:pt x="2700" y="502"/>
                  </a:lnTo>
                  <a:lnTo>
                    <a:pt x="3300" y="251"/>
                  </a:lnTo>
                  <a:lnTo>
                    <a:pt x="4000" y="0"/>
                  </a:lnTo>
                  <a:lnTo>
                    <a:pt x="5100" y="0"/>
                  </a:lnTo>
                  <a:lnTo>
                    <a:pt x="6100" y="126"/>
                  </a:lnTo>
                  <a:lnTo>
                    <a:pt x="7100" y="377"/>
                  </a:lnTo>
                  <a:lnTo>
                    <a:pt x="8100" y="753"/>
                  </a:lnTo>
                  <a:lnTo>
                    <a:pt x="9100" y="1256"/>
                  </a:lnTo>
                  <a:lnTo>
                    <a:pt x="10300" y="2009"/>
                  </a:lnTo>
                  <a:lnTo>
                    <a:pt x="11700" y="3014"/>
                  </a:lnTo>
                  <a:lnTo>
                    <a:pt x="12600" y="3893"/>
                  </a:lnTo>
                  <a:lnTo>
                    <a:pt x="13500" y="4772"/>
                  </a:lnTo>
                  <a:lnTo>
                    <a:pt x="17300" y="5274"/>
                  </a:lnTo>
                  <a:lnTo>
                    <a:pt x="20300" y="5651"/>
                  </a:lnTo>
                  <a:lnTo>
                    <a:pt x="21600" y="5526"/>
                  </a:lnTo>
                  <a:lnTo>
                    <a:pt x="21300" y="6656"/>
                  </a:lnTo>
                  <a:lnTo>
                    <a:pt x="21300" y="7660"/>
                  </a:lnTo>
                  <a:lnTo>
                    <a:pt x="21600" y="8791"/>
                  </a:lnTo>
                  <a:lnTo>
                    <a:pt x="17900" y="8665"/>
                  </a:lnTo>
                  <a:lnTo>
                    <a:pt x="16200" y="8665"/>
                  </a:lnTo>
                  <a:lnTo>
                    <a:pt x="13500" y="8288"/>
                  </a:lnTo>
                  <a:lnTo>
                    <a:pt x="11700" y="7409"/>
                  </a:lnTo>
                  <a:lnTo>
                    <a:pt x="10100" y="6781"/>
                  </a:lnTo>
                  <a:lnTo>
                    <a:pt x="8500" y="5902"/>
                  </a:lnTo>
                </a:path>
              </a:pathLst>
            </a:custGeom>
            <a:solidFill>
              <a:srgbClr val="595959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869A5B7-B049-45CB-8E0A-BF263DE5C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49"/>
              <a:ext cx="11" cy="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9138" y="810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6214A366-3252-4760-A10C-1E45A93FC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4"/>
              <a:ext cx="29" cy="3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600"/>
                <a:gd name="T154" fmla="*/ 0 h 21600"/>
                <a:gd name="T155" fmla="*/ 21600 w 21600"/>
                <a:gd name="T156" fmla="*/ 21600 h 21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600" h="21600">
                  <a:moveTo>
                    <a:pt x="6075" y="21600"/>
                  </a:moveTo>
                  <a:lnTo>
                    <a:pt x="5063" y="18376"/>
                  </a:lnTo>
                  <a:lnTo>
                    <a:pt x="4050" y="17409"/>
                  </a:lnTo>
                  <a:lnTo>
                    <a:pt x="2025" y="16119"/>
                  </a:lnTo>
                  <a:lnTo>
                    <a:pt x="1012" y="14507"/>
                  </a:lnTo>
                  <a:lnTo>
                    <a:pt x="0" y="12251"/>
                  </a:lnTo>
                  <a:lnTo>
                    <a:pt x="0" y="10961"/>
                  </a:lnTo>
                  <a:lnTo>
                    <a:pt x="0" y="9349"/>
                  </a:lnTo>
                  <a:lnTo>
                    <a:pt x="0" y="6770"/>
                  </a:lnTo>
                  <a:lnTo>
                    <a:pt x="675" y="4836"/>
                  </a:lnTo>
                  <a:lnTo>
                    <a:pt x="1012" y="2901"/>
                  </a:lnTo>
                  <a:lnTo>
                    <a:pt x="2700" y="1290"/>
                  </a:lnTo>
                  <a:lnTo>
                    <a:pt x="4388" y="322"/>
                  </a:lnTo>
                  <a:lnTo>
                    <a:pt x="6750" y="0"/>
                  </a:lnTo>
                  <a:lnTo>
                    <a:pt x="10463" y="0"/>
                  </a:lnTo>
                  <a:lnTo>
                    <a:pt x="14513" y="322"/>
                  </a:lnTo>
                  <a:lnTo>
                    <a:pt x="15863" y="645"/>
                  </a:lnTo>
                  <a:lnTo>
                    <a:pt x="16538" y="1612"/>
                  </a:lnTo>
                  <a:lnTo>
                    <a:pt x="17550" y="2579"/>
                  </a:lnTo>
                  <a:lnTo>
                    <a:pt x="17888" y="3546"/>
                  </a:lnTo>
                  <a:lnTo>
                    <a:pt x="17888" y="3869"/>
                  </a:lnTo>
                  <a:lnTo>
                    <a:pt x="18225" y="4513"/>
                  </a:lnTo>
                  <a:lnTo>
                    <a:pt x="18225" y="5481"/>
                  </a:lnTo>
                  <a:lnTo>
                    <a:pt x="18225" y="6448"/>
                  </a:lnTo>
                  <a:lnTo>
                    <a:pt x="18225" y="7415"/>
                  </a:lnTo>
                  <a:lnTo>
                    <a:pt x="18225" y="8060"/>
                  </a:lnTo>
                  <a:lnTo>
                    <a:pt x="18225" y="8704"/>
                  </a:lnTo>
                  <a:lnTo>
                    <a:pt x="18900" y="9027"/>
                  </a:lnTo>
                  <a:lnTo>
                    <a:pt x="19575" y="9349"/>
                  </a:lnTo>
                  <a:lnTo>
                    <a:pt x="20250" y="9994"/>
                  </a:lnTo>
                  <a:lnTo>
                    <a:pt x="20925" y="10639"/>
                  </a:lnTo>
                  <a:lnTo>
                    <a:pt x="21600" y="11284"/>
                  </a:lnTo>
                  <a:lnTo>
                    <a:pt x="21263" y="11928"/>
                  </a:lnTo>
                  <a:lnTo>
                    <a:pt x="20925" y="12251"/>
                  </a:lnTo>
                  <a:lnTo>
                    <a:pt x="19913" y="12251"/>
                  </a:lnTo>
                  <a:lnTo>
                    <a:pt x="19238" y="12251"/>
                  </a:lnTo>
                  <a:lnTo>
                    <a:pt x="19575" y="13540"/>
                  </a:lnTo>
                  <a:lnTo>
                    <a:pt x="19913" y="14185"/>
                  </a:lnTo>
                  <a:lnTo>
                    <a:pt x="19575" y="15475"/>
                  </a:lnTo>
                  <a:lnTo>
                    <a:pt x="20250" y="16119"/>
                  </a:lnTo>
                  <a:lnTo>
                    <a:pt x="20250" y="16764"/>
                  </a:lnTo>
                  <a:lnTo>
                    <a:pt x="19913" y="17731"/>
                  </a:lnTo>
                  <a:lnTo>
                    <a:pt x="19575" y="18054"/>
                  </a:lnTo>
                  <a:lnTo>
                    <a:pt x="18900" y="18376"/>
                  </a:lnTo>
                  <a:lnTo>
                    <a:pt x="18225" y="18699"/>
                  </a:lnTo>
                  <a:lnTo>
                    <a:pt x="17213" y="18699"/>
                  </a:lnTo>
                  <a:lnTo>
                    <a:pt x="15525" y="19021"/>
                  </a:lnTo>
                  <a:lnTo>
                    <a:pt x="13500" y="19021"/>
                  </a:lnTo>
                  <a:lnTo>
                    <a:pt x="13162" y="19666"/>
                  </a:lnTo>
                  <a:lnTo>
                    <a:pt x="13500" y="20955"/>
                  </a:lnTo>
                  <a:lnTo>
                    <a:pt x="6075" y="21600"/>
                  </a:lnTo>
                </a:path>
              </a:pathLst>
            </a:custGeom>
            <a:solidFill>
              <a:srgbClr val="FFE0C0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E6D21CB-C606-4796-AF14-494CB178B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2"/>
              <a:ext cx="27" cy="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w 21600"/>
                <a:gd name="T103" fmla="*/ 0 h 21600"/>
                <a:gd name="T104" fmla="*/ 0 w 21600"/>
                <a:gd name="T105" fmla="*/ 0 h 21600"/>
                <a:gd name="T106" fmla="*/ 0 w 21600"/>
                <a:gd name="T107" fmla="*/ 0 h 21600"/>
                <a:gd name="T108" fmla="*/ 0 w 21600"/>
                <a:gd name="T109" fmla="*/ 0 h 21600"/>
                <a:gd name="T110" fmla="*/ 0 w 21600"/>
                <a:gd name="T111" fmla="*/ 0 h 21600"/>
                <a:gd name="T112" fmla="*/ 0 w 21600"/>
                <a:gd name="T113" fmla="*/ 0 h 21600"/>
                <a:gd name="T114" fmla="*/ 0 w 21600"/>
                <a:gd name="T115" fmla="*/ 0 h 21600"/>
                <a:gd name="T116" fmla="*/ 0 w 21600"/>
                <a:gd name="T117" fmla="*/ 0 h 21600"/>
                <a:gd name="T118" fmla="*/ 0 w 21600"/>
                <a:gd name="T119" fmla="*/ 0 h 21600"/>
                <a:gd name="T120" fmla="*/ 0 w 21600"/>
                <a:gd name="T121" fmla="*/ 0 h 21600"/>
                <a:gd name="T122" fmla="*/ 0 w 21600"/>
                <a:gd name="T123" fmla="*/ 0 h 21600"/>
                <a:gd name="T124" fmla="*/ 0 w 21600"/>
                <a:gd name="T125" fmla="*/ 0 h 216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1600"/>
                <a:gd name="T190" fmla="*/ 0 h 21600"/>
                <a:gd name="T191" fmla="*/ 21600 w 21600"/>
                <a:gd name="T192" fmla="*/ 21600 h 216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1600" h="21600">
                  <a:moveTo>
                    <a:pt x="18993" y="2160"/>
                  </a:moveTo>
                  <a:lnTo>
                    <a:pt x="20110" y="3240"/>
                  </a:lnTo>
                  <a:lnTo>
                    <a:pt x="20855" y="4320"/>
                  </a:lnTo>
                  <a:lnTo>
                    <a:pt x="19366" y="3960"/>
                  </a:lnTo>
                  <a:lnTo>
                    <a:pt x="21600" y="5760"/>
                  </a:lnTo>
                  <a:lnTo>
                    <a:pt x="19738" y="5760"/>
                  </a:lnTo>
                  <a:lnTo>
                    <a:pt x="19366" y="6480"/>
                  </a:lnTo>
                  <a:lnTo>
                    <a:pt x="17131" y="5760"/>
                  </a:lnTo>
                  <a:lnTo>
                    <a:pt x="16386" y="6120"/>
                  </a:lnTo>
                  <a:lnTo>
                    <a:pt x="14524" y="5400"/>
                  </a:lnTo>
                  <a:lnTo>
                    <a:pt x="13407" y="5760"/>
                  </a:lnTo>
                  <a:lnTo>
                    <a:pt x="13407" y="5400"/>
                  </a:lnTo>
                  <a:lnTo>
                    <a:pt x="11545" y="7200"/>
                  </a:lnTo>
                  <a:lnTo>
                    <a:pt x="12662" y="7560"/>
                  </a:lnTo>
                  <a:lnTo>
                    <a:pt x="10800" y="7920"/>
                  </a:lnTo>
                  <a:lnTo>
                    <a:pt x="13407" y="8640"/>
                  </a:lnTo>
                  <a:lnTo>
                    <a:pt x="11172" y="9000"/>
                  </a:lnTo>
                  <a:lnTo>
                    <a:pt x="11172" y="10080"/>
                  </a:lnTo>
                  <a:lnTo>
                    <a:pt x="10055" y="10800"/>
                  </a:lnTo>
                  <a:lnTo>
                    <a:pt x="10055" y="11160"/>
                  </a:lnTo>
                  <a:lnTo>
                    <a:pt x="8938" y="11160"/>
                  </a:lnTo>
                  <a:lnTo>
                    <a:pt x="8938" y="10800"/>
                  </a:lnTo>
                  <a:lnTo>
                    <a:pt x="7821" y="10440"/>
                  </a:lnTo>
                  <a:lnTo>
                    <a:pt x="6703" y="9720"/>
                  </a:lnTo>
                  <a:lnTo>
                    <a:pt x="5959" y="9720"/>
                  </a:lnTo>
                  <a:lnTo>
                    <a:pt x="5214" y="10080"/>
                  </a:lnTo>
                  <a:lnTo>
                    <a:pt x="4841" y="10800"/>
                  </a:lnTo>
                  <a:lnTo>
                    <a:pt x="4841" y="11160"/>
                  </a:lnTo>
                  <a:lnTo>
                    <a:pt x="4841" y="12600"/>
                  </a:lnTo>
                  <a:lnTo>
                    <a:pt x="5586" y="13320"/>
                  </a:lnTo>
                  <a:lnTo>
                    <a:pt x="5959" y="14040"/>
                  </a:lnTo>
                  <a:lnTo>
                    <a:pt x="6703" y="14400"/>
                  </a:lnTo>
                  <a:lnTo>
                    <a:pt x="7448" y="14760"/>
                  </a:lnTo>
                  <a:lnTo>
                    <a:pt x="8193" y="15480"/>
                  </a:lnTo>
                  <a:lnTo>
                    <a:pt x="8566" y="16560"/>
                  </a:lnTo>
                  <a:lnTo>
                    <a:pt x="8193" y="17640"/>
                  </a:lnTo>
                  <a:lnTo>
                    <a:pt x="8193" y="18000"/>
                  </a:lnTo>
                  <a:lnTo>
                    <a:pt x="8193" y="18720"/>
                  </a:lnTo>
                  <a:lnTo>
                    <a:pt x="7448" y="19800"/>
                  </a:lnTo>
                  <a:lnTo>
                    <a:pt x="6703" y="20520"/>
                  </a:lnTo>
                  <a:lnTo>
                    <a:pt x="5586" y="21600"/>
                  </a:lnTo>
                  <a:lnTo>
                    <a:pt x="4469" y="21240"/>
                  </a:lnTo>
                  <a:lnTo>
                    <a:pt x="2979" y="20160"/>
                  </a:lnTo>
                  <a:lnTo>
                    <a:pt x="2234" y="18720"/>
                  </a:lnTo>
                  <a:lnTo>
                    <a:pt x="1117" y="16560"/>
                  </a:lnTo>
                  <a:lnTo>
                    <a:pt x="372" y="14760"/>
                  </a:lnTo>
                  <a:lnTo>
                    <a:pt x="0" y="13320"/>
                  </a:lnTo>
                  <a:lnTo>
                    <a:pt x="0" y="11160"/>
                  </a:lnTo>
                  <a:lnTo>
                    <a:pt x="0" y="9360"/>
                  </a:lnTo>
                  <a:lnTo>
                    <a:pt x="0" y="7560"/>
                  </a:lnTo>
                  <a:lnTo>
                    <a:pt x="372" y="6480"/>
                  </a:lnTo>
                  <a:lnTo>
                    <a:pt x="1117" y="4680"/>
                  </a:lnTo>
                  <a:lnTo>
                    <a:pt x="1490" y="3600"/>
                  </a:lnTo>
                  <a:lnTo>
                    <a:pt x="2607" y="2520"/>
                  </a:lnTo>
                  <a:lnTo>
                    <a:pt x="3724" y="1800"/>
                  </a:lnTo>
                  <a:lnTo>
                    <a:pt x="4841" y="1080"/>
                  </a:lnTo>
                  <a:lnTo>
                    <a:pt x="7076" y="360"/>
                  </a:lnTo>
                  <a:lnTo>
                    <a:pt x="8938" y="0"/>
                  </a:lnTo>
                  <a:lnTo>
                    <a:pt x="11545" y="0"/>
                  </a:lnTo>
                  <a:lnTo>
                    <a:pt x="13779" y="0"/>
                  </a:lnTo>
                  <a:lnTo>
                    <a:pt x="15269" y="360"/>
                  </a:lnTo>
                  <a:lnTo>
                    <a:pt x="17131" y="1080"/>
                  </a:lnTo>
                  <a:lnTo>
                    <a:pt x="18993" y="2160"/>
                  </a:lnTo>
                </a:path>
              </a:pathLst>
            </a:custGeom>
            <a:solidFill>
              <a:srgbClr val="595959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F32DE2B3-D5C2-400A-8592-1A4C30ED4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25"/>
              <a:ext cx="9" cy="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21600"/>
                  </a:moveTo>
                  <a:lnTo>
                    <a:pt x="12343" y="13500"/>
                  </a:lnTo>
                  <a:lnTo>
                    <a:pt x="3086" y="675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7B66D664-CB7C-4A80-96C5-542DD18E0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4"/>
              <a:ext cx="10" cy="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00"/>
                <a:gd name="T16" fmla="*/ 0 h 21600"/>
                <a:gd name="T17" fmla="*/ 21600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18900"/>
                  </a:moveTo>
                  <a:lnTo>
                    <a:pt x="20661" y="0"/>
                  </a:lnTo>
                  <a:lnTo>
                    <a:pt x="21600" y="5400"/>
                  </a:lnTo>
                  <a:lnTo>
                    <a:pt x="939" y="21600"/>
                  </a:lnTo>
                  <a:lnTo>
                    <a:pt x="0" y="18900"/>
                  </a:lnTo>
                </a:path>
              </a:pathLst>
            </a:custGeom>
            <a:solidFill>
              <a:srgbClr val="C0C0C0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54765626-92EB-4B01-A5F7-45E6483A6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3"/>
              <a:ext cx="10" cy="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600"/>
                <a:gd name="T49" fmla="*/ 0 h 21600"/>
                <a:gd name="T50" fmla="*/ 21600 w 21600"/>
                <a:gd name="T51" fmla="*/ 21600 h 2160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600" h="21600">
                  <a:moveTo>
                    <a:pt x="20571" y="0"/>
                  </a:moveTo>
                  <a:lnTo>
                    <a:pt x="0" y="2700"/>
                  </a:lnTo>
                  <a:lnTo>
                    <a:pt x="0" y="8100"/>
                  </a:lnTo>
                  <a:lnTo>
                    <a:pt x="0" y="13500"/>
                  </a:lnTo>
                  <a:lnTo>
                    <a:pt x="1029" y="16200"/>
                  </a:lnTo>
                  <a:lnTo>
                    <a:pt x="3086" y="18900"/>
                  </a:lnTo>
                  <a:lnTo>
                    <a:pt x="5143" y="20250"/>
                  </a:lnTo>
                  <a:lnTo>
                    <a:pt x="8229" y="21600"/>
                  </a:lnTo>
                  <a:lnTo>
                    <a:pt x="12343" y="21600"/>
                  </a:lnTo>
                  <a:lnTo>
                    <a:pt x="16457" y="20250"/>
                  </a:lnTo>
                  <a:lnTo>
                    <a:pt x="18514" y="18900"/>
                  </a:lnTo>
                  <a:lnTo>
                    <a:pt x="19543" y="14850"/>
                  </a:lnTo>
                  <a:lnTo>
                    <a:pt x="20571" y="13500"/>
                  </a:lnTo>
                  <a:lnTo>
                    <a:pt x="21600" y="10800"/>
                  </a:lnTo>
                  <a:lnTo>
                    <a:pt x="21600" y="5400"/>
                  </a:lnTo>
                  <a:lnTo>
                    <a:pt x="20571" y="0"/>
                  </a:lnTo>
                </a:path>
              </a:pathLst>
            </a:custGeom>
            <a:solidFill>
              <a:srgbClr val="80FFFF"/>
            </a:solidFill>
            <a:ln w="12700" cap="rnd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6" name="Oval 24">
              <a:extLst>
                <a:ext uri="{FF2B5EF4-FFF2-40B4-BE49-F238E27FC236}">
                  <a16:creationId xmlns:a16="http://schemas.microsoft.com/office/drawing/2014/main" id="{4500B8F2-6C31-4461-88A8-EAE847DBD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7"/>
              <a:ext cx="6" cy="3"/>
            </a:xfrm>
            <a:prstGeom prst="ellipse">
              <a:avLst/>
            </a:prstGeom>
            <a:solidFill>
              <a:srgbClr val="008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grpSp>
          <p:nvGrpSpPr>
            <p:cNvPr id="27" name="Group 30">
              <a:extLst>
                <a:ext uri="{FF2B5EF4-FFF2-40B4-BE49-F238E27FC236}">
                  <a16:creationId xmlns:a16="http://schemas.microsoft.com/office/drawing/2014/main" id="{BC08CCA7-9A58-4102-AE08-B5D202A98D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32"/>
              <a:ext cx="58" cy="53"/>
              <a:chOff x="0" y="0"/>
              <a:chExt cx="58" cy="53"/>
            </a:xfrm>
          </p:grpSpPr>
          <p:sp>
            <p:nvSpPr>
              <p:cNvPr id="28" name="Freeform 25">
                <a:extLst>
                  <a:ext uri="{FF2B5EF4-FFF2-40B4-BE49-F238E27FC236}">
                    <a16:creationId xmlns:a16="http://schemas.microsoft.com/office/drawing/2014/main" id="{B69FBFEA-5FE5-429E-A649-2E6BEBB67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" y="21"/>
                <a:ext cx="36" cy="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21333" y="327"/>
                    </a:moveTo>
                    <a:lnTo>
                      <a:pt x="20533" y="0"/>
                    </a:lnTo>
                    <a:lnTo>
                      <a:pt x="19467" y="2618"/>
                    </a:lnTo>
                    <a:lnTo>
                      <a:pt x="17867" y="5564"/>
                    </a:lnTo>
                    <a:lnTo>
                      <a:pt x="16267" y="7527"/>
                    </a:lnTo>
                    <a:lnTo>
                      <a:pt x="14400" y="9818"/>
                    </a:lnTo>
                    <a:lnTo>
                      <a:pt x="12000" y="12109"/>
                    </a:lnTo>
                    <a:lnTo>
                      <a:pt x="9600" y="13745"/>
                    </a:lnTo>
                    <a:lnTo>
                      <a:pt x="6667" y="15382"/>
                    </a:lnTo>
                    <a:lnTo>
                      <a:pt x="3467" y="16364"/>
                    </a:lnTo>
                    <a:lnTo>
                      <a:pt x="1333" y="16691"/>
                    </a:lnTo>
                    <a:lnTo>
                      <a:pt x="800" y="18655"/>
                    </a:lnTo>
                    <a:lnTo>
                      <a:pt x="0" y="21600"/>
                    </a:lnTo>
                    <a:lnTo>
                      <a:pt x="1867" y="21600"/>
                    </a:lnTo>
                    <a:lnTo>
                      <a:pt x="4267" y="20291"/>
                    </a:lnTo>
                    <a:lnTo>
                      <a:pt x="6133" y="19636"/>
                    </a:lnTo>
                    <a:lnTo>
                      <a:pt x="7200" y="19309"/>
                    </a:lnTo>
                    <a:lnTo>
                      <a:pt x="9600" y="18327"/>
                    </a:lnTo>
                    <a:lnTo>
                      <a:pt x="11733" y="16691"/>
                    </a:lnTo>
                    <a:lnTo>
                      <a:pt x="13333" y="15382"/>
                    </a:lnTo>
                    <a:lnTo>
                      <a:pt x="16000" y="12436"/>
                    </a:lnTo>
                    <a:lnTo>
                      <a:pt x="17867" y="9164"/>
                    </a:lnTo>
                    <a:lnTo>
                      <a:pt x="20000" y="5564"/>
                    </a:lnTo>
                    <a:lnTo>
                      <a:pt x="21600" y="1964"/>
                    </a:lnTo>
                    <a:lnTo>
                      <a:pt x="21333" y="327"/>
                    </a:lnTo>
                  </a:path>
                </a:pathLst>
              </a:custGeom>
              <a:solidFill>
                <a:srgbClr val="CC000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9" name="Freeform 26">
                <a:extLst>
                  <a:ext uri="{FF2B5EF4-FFF2-40B4-BE49-F238E27FC236}">
                    <a16:creationId xmlns:a16="http://schemas.microsoft.com/office/drawing/2014/main" id="{9CAF5A6F-37B7-4715-8096-12DB91466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9" cy="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1600"/>
                  <a:gd name="T151" fmla="*/ 0 h 21600"/>
                  <a:gd name="T152" fmla="*/ 21600 w 21600"/>
                  <a:gd name="T153" fmla="*/ 21600 h 2160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1600" h="21600">
                    <a:moveTo>
                      <a:pt x="18628" y="0"/>
                    </a:moveTo>
                    <a:lnTo>
                      <a:pt x="20609" y="183"/>
                    </a:lnTo>
                    <a:lnTo>
                      <a:pt x="21600" y="549"/>
                    </a:lnTo>
                    <a:lnTo>
                      <a:pt x="20015" y="732"/>
                    </a:lnTo>
                    <a:lnTo>
                      <a:pt x="18826" y="549"/>
                    </a:lnTo>
                    <a:lnTo>
                      <a:pt x="17439" y="732"/>
                    </a:lnTo>
                    <a:lnTo>
                      <a:pt x="16051" y="915"/>
                    </a:lnTo>
                    <a:lnTo>
                      <a:pt x="14862" y="1464"/>
                    </a:lnTo>
                    <a:lnTo>
                      <a:pt x="13475" y="2014"/>
                    </a:lnTo>
                    <a:lnTo>
                      <a:pt x="12484" y="2746"/>
                    </a:lnTo>
                    <a:lnTo>
                      <a:pt x="12088" y="3295"/>
                    </a:lnTo>
                    <a:lnTo>
                      <a:pt x="12484" y="4942"/>
                    </a:lnTo>
                    <a:lnTo>
                      <a:pt x="12286" y="6956"/>
                    </a:lnTo>
                    <a:lnTo>
                      <a:pt x="11295" y="8420"/>
                    </a:lnTo>
                    <a:lnTo>
                      <a:pt x="10503" y="9702"/>
                    </a:lnTo>
                    <a:lnTo>
                      <a:pt x="11494" y="10983"/>
                    </a:lnTo>
                    <a:lnTo>
                      <a:pt x="12286" y="12997"/>
                    </a:lnTo>
                    <a:lnTo>
                      <a:pt x="12088" y="15376"/>
                    </a:lnTo>
                    <a:lnTo>
                      <a:pt x="11692" y="17939"/>
                    </a:lnTo>
                    <a:lnTo>
                      <a:pt x="11097" y="19769"/>
                    </a:lnTo>
                    <a:lnTo>
                      <a:pt x="9710" y="20868"/>
                    </a:lnTo>
                    <a:lnTo>
                      <a:pt x="8521" y="21417"/>
                    </a:lnTo>
                    <a:lnTo>
                      <a:pt x="5747" y="21600"/>
                    </a:lnTo>
                    <a:lnTo>
                      <a:pt x="2972" y="21417"/>
                    </a:lnTo>
                    <a:lnTo>
                      <a:pt x="1387" y="20685"/>
                    </a:lnTo>
                    <a:lnTo>
                      <a:pt x="594" y="19953"/>
                    </a:lnTo>
                    <a:lnTo>
                      <a:pt x="396" y="19037"/>
                    </a:lnTo>
                    <a:lnTo>
                      <a:pt x="0" y="17390"/>
                    </a:lnTo>
                    <a:lnTo>
                      <a:pt x="0" y="15925"/>
                    </a:lnTo>
                    <a:lnTo>
                      <a:pt x="396" y="14461"/>
                    </a:lnTo>
                    <a:lnTo>
                      <a:pt x="1783" y="12814"/>
                    </a:lnTo>
                    <a:lnTo>
                      <a:pt x="396" y="10617"/>
                    </a:lnTo>
                    <a:lnTo>
                      <a:pt x="0" y="9153"/>
                    </a:lnTo>
                    <a:lnTo>
                      <a:pt x="198" y="7688"/>
                    </a:lnTo>
                    <a:lnTo>
                      <a:pt x="793" y="6590"/>
                    </a:lnTo>
                    <a:lnTo>
                      <a:pt x="1585" y="5858"/>
                    </a:lnTo>
                    <a:lnTo>
                      <a:pt x="1387" y="4576"/>
                    </a:lnTo>
                    <a:lnTo>
                      <a:pt x="1387" y="3478"/>
                    </a:lnTo>
                    <a:lnTo>
                      <a:pt x="1783" y="2563"/>
                    </a:lnTo>
                    <a:lnTo>
                      <a:pt x="2378" y="1647"/>
                    </a:lnTo>
                    <a:lnTo>
                      <a:pt x="3765" y="915"/>
                    </a:lnTo>
                    <a:lnTo>
                      <a:pt x="5350" y="549"/>
                    </a:lnTo>
                    <a:lnTo>
                      <a:pt x="7134" y="732"/>
                    </a:lnTo>
                    <a:lnTo>
                      <a:pt x="8917" y="915"/>
                    </a:lnTo>
                    <a:lnTo>
                      <a:pt x="10503" y="1098"/>
                    </a:lnTo>
                    <a:lnTo>
                      <a:pt x="11890" y="1098"/>
                    </a:lnTo>
                    <a:lnTo>
                      <a:pt x="13277" y="549"/>
                    </a:lnTo>
                    <a:lnTo>
                      <a:pt x="14862" y="183"/>
                    </a:lnTo>
                    <a:lnTo>
                      <a:pt x="16448" y="0"/>
                    </a:lnTo>
                    <a:lnTo>
                      <a:pt x="18628" y="0"/>
                    </a:lnTo>
                  </a:path>
                </a:pathLst>
              </a:custGeom>
              <a:solidFill>
                <a:srgbClr val="CC000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30" name="Freeform 27">
                <a:extLst>
                  <a:ext uri="{FF2B5EF4-FFF2-40B4-BE49-F238E27FC236}">
                    <a16:creationId xmlns:a16="http://schemas.microsoft.com/office/drawing/2014/main" id="{F2668E17-2A4F-4834-90A3-C9FB342FE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"/>
                <a:ext cx="15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0" y="0"/>
                    </a:moveTo>
                    <a:lnTo>
                      <a:pt x="1271" y="8100"/>
                    </a:lnTo>
                    <a:lnTo>
                      <a:pt x="5718" y="16200"/>
                    </a:lnTo>
                    <a:lnTo>
                      <a:pt x="8259" y="18900"/>
                    </a:lnTo>
                    <a:lnTo>
                      <a:pt x="12706" y="21600"/>
                    </a:lnTo>
                    <a:lnTo>
                      <a:pt x="18424" y="21600"/>
                    </a:lnTo>
                    <a:lnTo>
                      <a:pt x="21600" y="20250"/>
                    </a:lnTo>
                  </a:path>
                </a:pathLst>
              </a:custGeom>
              <a:solidFill>
                <a:srgbClr val="CC000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31" name="Freeform 28">
                <a:extLst>
                  <a:ext uri="{FF2B5EF4-FFF2-40B4-BE49-F238E27FC236}">
                    <a16:creationId xmlns:a16="http://schemas.microsoft.com/office/drawing/2014/main" id="{48605F44-C036-487F-BBC8-AFDB38476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" y="6"/>
                <a:ext cx="11" cy="1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00"/>
                  <a:gd name="T40" fmla="*/ 0 h 21600"/>
                  <a:gd name="T41" fmla="*/ 21600 w 21600"/>
                  <a:gd name="T42" fmla="*/ 21600 h 216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00" h="21600">
                    <a:moveTo>
                      <a:pt x="11700" y="0"/>
                    </a:moveTo>
                    <a:lnTo>
                      <a:pt x="5400" y="1620"/>
                    </a:lnTo>
                    <a:lnTo>
                      <a:pt x="2700" y="3780"/>
                    </a:lnTo>
                    <a:lnTo>
                      <a:pt x="0" y="7560"/>
                    </a:lnTo>
                    <a:lnTo>
                      <a:pt x="0" y="12960"/>
                    </a:lnTo>
                    <a:lnTo>
                      <a:pt x="0" y="19980"/>
                    </a:lnTo>
                    <a:lnTo>
                      <a:pt x="5400" y="21600"/>
                    </a:lnTo>
                    <a:lnTo>
                      <a:pt x="5400" y="14580"/>
                    </a:lnTo>
                    <a:lnTo>
                      <a:pt x="7200" y="8100"/>
                    </a:lnTo>
                    <a:lnTo>
                      <a:pt x="10800" y="4320"/>
                    </a:lnTo>
                    <a:lnTo>
                      <a:pt x="21600" y="1080"/>
                    </a:lnTo>
                    <a:lnTo>
                      <a:pt x="18000" y="0"/>
                    </a:lnTo>
                    <a:lnTo>
                      <a:pt x="11700" y="0"/>
                    </a:lnTo>
                  </a:path>
                </a:pathLst>
              </a:custGeom>
              <a:solidFill>
                <a:srgbClr val="CC000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32" name="Freeform 29">
                <a:extLst>
                  <a:ext uri="{FF2B5EF4-FFF2-40B4-BE49-F238E27FC236}">
                    <a16:creationId xmlns:a16="http://schemas.microsoft.com/office/drawing/2014/main" id="{0E034EA9-AC80-4B6B-A379-28B8FFAE2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31"/>
                <a:ext cx="14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0" y="0"/>
                    </a:moveTo>
                    <a:lnTo>
                      <a:pt x="1309" y="8100"/>
                    </a:lnTo>
                    <a:lnTo>
                      <a:pt x="5236" y="16200"/>
                    </a:lnTo>
                    <a:lnTo>
                      <a:pt x="8509" y="18900"/>
                    </a:lnTo>
                    <a:lnTo>
                      <a:pt x="12436" y="21600"/>
                    </a:lnTo>
                    <a:lnTo>
                      <a:pt x="18327" y="21600"/>
                    </a:lnTo>
                    <a:lnTo>
                      <a:pt x="21600" y="20250"/>
                    </a:lnTo>
                  </a:path>
                </a:pathLst>
              </a:custGeom>
              <a:solidFill>
                <a:srgbClr val="CC000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</p:grpSp>
      </p:grpSp>
      <p:grpSp>
        <p:nvGrpSpPr>
          <p:cNvPr id="37" name="Group 141">
            <a:extLst>
              <a:ext uri="{FF2B5EF4-FFF2-40B4-BE49-F238E27FC236}">
                <a16:creationId xmlns:a16="http://schemas.microsoft.com/office/drawing/2014/main" id="{00DEE1E5-16EA-4BD5-8936-E503C02481D6}"/>
              </a:ext>
            </a:extLst>
          </p:cNvPr>
          <p:cNvGrpSpPr>
            <a:grpSpLocks/>
          </p:cNvGrpSpPr>
          <p:nvPr/>
        </p:nvGrpSpPr>
        <p:grpSpPr bwMode="auto">
          <a:xfrm>
            <a:off x="1984375" y="2173288"/>
            <a:ext cx="684213" cy="766762"/>
            <a:chOff x="0" y="0"/>
            <a:chExt cx="431" cy="483"/>
          </a:xfrm>
        </p:grpSpPr>
        <p:grpSp>
          <p:nvGrpSpPr>
            <p:cNvPr id="38" name="Group 59">
              <a:extLst>
                <a:ext uri="{FF2B5EF4-FFF2-40B4-BE49-F238E27FC236}">
                  <a16:creationId xmlns:a16="http://schemas.microsoft.com/office/drawing/2014/main" id="{AC1BF975-EE22-4B1D-B4CB-50C35151E9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43" cy="195"/>
              <a:chOff x="0" y="0"/>
              <a:chExt cx="143" cy="195"/>
            </a:xfrm>
          </p:grpSpPr>
          <p:grpSp>
            <p:nvGrpSpPr>
              <p:cNvPr id="120" name="Group 37">
                <a:extLst>
                  <a:ext uri="{FF2B5EF4-FFF2-40B4-BE49-F238E27FC236}">
                    <a16:creationId xmlns:a16="http://schemas.microsoft.com/office/drawing/2014/main" id="{93EF1513-51CF-47AA-AA3E-C705DB6F52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142" name="Rectangle 33">
                  <a:extLst>
                    <a:ext uri="{FF2B5EF4-FFF2-40B4-BE49-F238E27FC236}">
                      <a16:creationId xmlns:a16="http://schemas.microsoft.com/office/drawing/2014/main" id="{521D1EE6-F43B-489B-8784-DBBFB43339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143" name="Freeform 34">
                  <a:extLst>
                    <a:ext uri="{FF2B5EF4-FFF2-40B4-BE49-F238E27FC236}">
                      <a16:creationId xmlns:a16="http://schemas.microsoft.com/office/drawing/2014/main" id="{D60122C3-3A15-4BDD-90C4-E7988ABC84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44" name="Rectangle 35">
                  <a:extLst>
                    <a:ext uri="{FF2B5EF4-FFF2-40B4-BE49-F238E27FC236}">
                      <a16:creationId xmlns:a16="http://schemas.microsoft.com/office/drawing/2014/main" id="{5AFDD00E-7B0F-43EF-8C83-95F0B74175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145" name="Freeform 36">
                  <a:extLst>
                    <a:ext uri="{FF2B5EF4-FFF2-40B4-BE49-F238E27FC236}">
                      <a16:creationId xmlns:a16="http://schemas.microsoft.com/office/drawing/2014/main" id="{B92315A3-65D8-4ACC-AD78-70EE5C4EA7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121" name="Freeform 38">
                <a:extLst>
                  <a:ext uri="{FF2B5EF4-FFF2-40B4-BE49-F238E27FC236}">
                    <a16:creationId xmlns:a16="http://schemas.microsoft.com/office/drawing/2014/main" id="{3C799B36-4CD4-4A01-8E63-784996F7E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2" name="Freeform 39">
                <a:extLst>
                  <a:ext uri="{FF2B5EF4-FFF2-40B4-BE49-F238E27FC236}">
                    <a16:creationId xmlns:a16="http://schemas.microsoft.com/office/drawing/2014/main" id="{5025C8D1-DA33-4034-852E-572B6E513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3" name="Freeform 40">
                <a:extLst>
                  <a:ext uri="{FF2B5EF4-FFF2-40B4-BE49-F238E27FC236}">
                    <a16:creationId xmlns:a16="http://schemas.microsoft.com/office/drawing/2014/main" id="{28D95D5E-704B-4189-AD85-3DBDFDC5D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4" name="Freeform 41">
                <a:extLst>
                  <a:ext uri="{FF2B5EF4-FFF2-40B4-BE49-F238E27FC236}">
                    <a16:creationId xmlns:a16="http://schemas.microsoft.com/office/drawing/2014/main" id="{A1F2E5A1-E483-49D2-8214-EE98E6064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5" name="Freeform 42">
                <a:extLst>
                  <a:ext uri="{FF2B5EF4-FFF2-40B4-BE49-F238E27FC236}">
                    <a16:creationId xmlns:a16="http://schemas.microsoft.com/office/drawing/2014/main" id="{2E6E5B2D-1774-4F1B-AA0A-61ED4DD62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6" name="Freeform 43">
                <a:extLst>
                  <a:ext uri="{FF2B5EF4-FFF2-40B4-BE49-F238E27FC236}">
                    <a16:creationId xmlns:a16="http://schemas.microsoft.com/office/drawing/2014/main" id="{B99340C6-AD76-45D5-9730-68E1DADEE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7" name="Freeform 44">
                <a:extLst>
                  <a:ext uri="{FF2B5EF4-FFF2-40B4-BE49-F238E27FC236}">
                    <a16:creationId xmlns:a16="http://schemas.microsoft.com/office/drawing/2014/main" id="{C7D722C4-37C6-477E-85F0-07A009596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8" name="Freeform 45">
                <a:extLst>
                  <a:ext uri="{FF2B5EF4-FFF2-40B4-BE49-F238E27FC236}">
                    <a16:creationId xmlns:a16="http://schemas.microsoft.com/office/drawing/2014/main" id="{750CD0C6-2782-46B7-B931-65020EF32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29" name="Freeform 46">
                <a:extLst>
                  <a:ext uri="{FF2B5EF4-FFF2-40B4-BE49-F238E27FC236}">
                    <a16:creationId xmlns:a16="http://schemas.microsoft.com/office/drawing/2014/main" id="{7136DAF0-D838-423C-888F-71C058A85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0" name="Freeform 47">
                <a:extLst>
                  <a:ext uri="{FF2B5EF4-FFF2-40B4-BE49-F238E27FC236}">
                    <a16:creationId xmlns:a16="http://schemas.microsoft.com/office/drawing/2014/main" id="{D4955509-0A28-4DAF-B6D7-47CC17200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1" name="Freeform 48">
                <a:extLst>
                  <a:ext uri="{FF2B5EF4-FFF2-40B4-BE49-F238E27FC236}">
                    <a16:creationId xmlns:a16="http://schemas.microsoft.com/office/drawing/2014/main" id="{377D0CB0-8BC0-48A8-B318-1337AC78D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2" name="Freeform 49">
                <a:extLst>
                  <a:ext uri="{FF2B5EF4-FFF2-40B4-BE49-F238E27FC236}">
                    <a16:creationId xmlns:a16="http://schemas.microsoft.com/office/drawing/2014/main" id="{2A334539-B2FD-4BD8-B01C-2E9E90905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3" name="Freeform 50">
                <a:extLst>
                  <a:ext uri="{FF2B5EF4-FFF2-40B4-BE49-F238E27FC236}">
                    <a16:creationId xmlns:a16="http://schemas.microsoft.com/office/drawing/2014/main" id="{2FE2B6DB-B2DE-4BFA-876E-EEA8E2556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4" name="Freeform 51">
                <a:extLst>
                  <a:ext uri="{FF2B5EF4-FFF2-40B4-BE49-F238E27FC236}">
                    <a16:creationId xmlns:a16="http://schemas.microsoft.com/office/drawing/2014/main" id="{F5B264CB-D35E-4CDA-9141-D8BB5920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35" name="Oval 52">
                <a:extLst>
                  <a:ext uri="{FF2B5EF4-FFF2-40B4-BE49-F238E27FC236}">
                    <a16:creationId xmlns:a16="http://schemas.microsoft.com/office/drawing/2014/main" id="{E9AC1763-2239-4F9B-9377-DD376C31B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136" name="Group 58">
                <a:extLst>
                  <a:ext uri="{FF2B5EF4-FFF2-40B4-BE49-F238E27FC236}">
                    <a16:creationId xmlns:a16="http://schemas.microsoft.com/office/drawing/2014/main" id="{945B041C-60D0-481F-A900-B07BD16D006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137" name="Freeform 53">
                  <a:extLst>
                    <a:ext uri="{FF2B5EF4-FFF2-40B4-BE49-F238E27FC236}">
                      <a16:creationId xmlns:a16="http://schemas.microsoft.com/office/drawing/2014/main" id="{1BA5888D-58F9-460A-BE78-98511C92B4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38" name="Freeform 54">
                  <a:extLst>
                    <a:ext uri="{FF2B5EF4-FFF2-40B4-BE49-F238E27FC236}">
                      <a16:creationId xmlns:a16="http://schemas.microsoft.com/office/drawing/2014/main" id="{3FE81A74-6A5C-4DCF-AC6B-354A2ECAF7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39" name="Freeform 55">
                  <a:extLst>
                    <a:ext uri="{FF2B5EF4-FFF2-40B4-BE49-F238E27FC236}">
                      <a16:creationId xmlns:a16="http://schemas.microsoft.com/office/drawing/2014/main" id="{6F991675-3D1C-4F13-9B06-D98A64879B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40" name="Freeform 56">
                  <a:extLst>
                    <a:ext uri="{FF2B5EF4-FFF2-40B4-BE49-F238E27FC236}">
                      <a16:creationId xmlns:a16="http://schemas.microsoft.com/office/drawing/2014/main" id="{46DBD223-E69B-49F3-A5B3-613F5F6E16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41" name="Freeform 57">
                  <a:extLst>
                    <a:ext uri="{FF2B5EF4-FFF2-40B4-BE49-F238E27FC236}">
                      <a16:creationId xmlns:a16="http://schemas.microsoft.com/office/drawing/2014/main" id="{3423912C-E6CA-4FFA-BF90-7AC7F171FC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  <p:grpSp>
          <p:nvGrpSpPr>
            <p:cNvPr id="39" name="Group 86">
              <a:extLst>
                <a:ext uri="{FF2B5EF4-FFF2-40B4-BE49-F238E27FC236}">
                  <a16:creationId xmlns:a16="http://schemas.microsoft.com/office/drawing/2014/main" id="{2164269A-3FFA-485D-AC29-7D4547C115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" y="96"/>
              <a:ext cx="143" cy="195"/>
              <a:chOff x="0" y="0"/>
              <a:chExt cx="143" cy="195"/>
            </a:xfrm>
          </p:grpSpPr>
          <p:grpSp>
            <p:nvGrpSpPr>
              <p:cNvPr id="94" name="Group 64">
                <a:extLst>
                  <a:ext uri="{FF2B5EF4-FFF2-40B4-BE49-F238E27FC236}">
                    <a16:creationId xmlns:a16="http://schemas.microsoft.com/office/drawing/2014/main" id="{B99F0560-FB0D-48F1-97B9-5D5999FD9D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116" name="Rectangle 60">
                  <a:extLst>
                    <a:ext uri="{FF2B5EF4-FFF2-40B4-BE49-F238E27FC236}">
                      <a16:creationId xmlns:a16="http://schemas.microsoft.com/office/drawing/2014/main" id="{91147CCF-6909-4912-8F99-6F2BC5C68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117" name="Freeform 61">
                  <a:extLst>
                    <a:ext uri="{FF2B5EF4-FFF2-40B4-BE49-F238E27FC236}">
                      <a16:creationId xmlns:a16="http://schemas.microsoft.com/office/drawing/2014/main" id="{99F04DFC-E185-4A95-9E76-37A430E905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8" name="Rectangle 62">
                  <a:extLst>
                    <a:ext uri="{FF2B5EF4-FFF2-40B4-BE49-F238E27FC236}">
                      <a16:creationId xmlns:a16="http://schemas.microsoft.com/office/drawing/2014/main" id="{1A5EBA0A-208A-447A-92CB-90859C621D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119" name="Freeform 63">
                  <a:extLst>
                    <a:ext uri="{FF2B5EF4-FFF2-40B4-BE49-F238E27FC236}">
                      <a16:creationId xmlns:a16="http://schemas.microsoft.com/office/drawing/2014/main" id="{606849BE-2B64-4D75-AC7E-25E92B5C75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95" name="Freeform 65">
                <a:extLst>
                  <a:ext uri="{FF2B5EF4-FFF2-40B4-BE49-F238E27FC236}">
                    <a16:creationId xmlns:a16="http://schemas.microsoft.com/office/drawing/2014/main" id="{4800B96C-F18B-4B47-A45E-9947D5AD8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96" name="Freeform 66">
                <a:extLst>
                  <a:ext uri="{FF2B5EF4-FFF2-40B4-BE49-F238E27FC236}">
                    <a16:creationId xmlns:a16="http://schemas.microsoft.com/office/drawing/2014/main" id="{AEB1336A-5BF3-41B1-9A68-1ED9A147C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97" name="Freeform 67">
                <a:extLst>
                  <a:ext uri="{FF2B5EF4-FFF2-40B4-BE49-F238E27FC236}">
                    <a16:creationId xmlns:a16="http://schemas.microsoft.com/office/drawing/2014/main" id="{79C99C44-598E-4641-8FB1-7E6BB1ECF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98" name="Freeform 68">
                <a:extLst>
                  <a:ext uri="{FF2B5EF4-FFF2-40B4-BE49-F238E27FC236}">
                    <a16:creationId xmlns:a16="http://schemas.microsoft.com/office/drawing/2014/main" id="{7AEB85CC-FCBB-4EA7-9D0C-9C9FE2250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99" name="Freeform 69">
                <a:extLst>
                  <a:ext uri="{FF2B5EF4-FFF2-40B4-BE49-F238E27FC236}">
                    <a16:creationId xmlns:a16="http://schemas.microsoft.com/office/drawing/2014/main" id="{CC2C486A-65DB-4609-98E9-5D01168B9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0" name="Freeform 70">
                <a:extLst>
                  <a:ext uri="{FF2B5EF4-FFF2-40B4-BE49-F238E27FC236}">
                    <a16:creationId xmlns:a16="http://schemas.microsoft.com/office/drawing/2014/main" id="{5B1DB740-350F-4D0A-A21A-E2C5FBB74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1" name="Freeform 71">
                <a:extLst>
                  <a:ext uri="{FF2B5EF4-FFF2-40B4-BE49-F238E27FC236}">
                    <a16:creationId xmlns:a16="http://schemas.microsoft.com/office/drawing/2014/main" id="{4E9ABE8C-4AF3-4618-A1C6-384F6D1C5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2" name="Freeform 72">
                <a:extLst>
                  <a:ext uri="{FF2B5EF4-FFF2-40B4-BE49-F238E27FC236}">
                    <a16:creationId xmlns:a16="http://schemas.microsoft.com/office/drawing/2014/main" id="{6B2FD970-A904-40E1-95DB-1BE0BDBD7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3" name="Freeform 73">
                <a:extLst>
                  <a:ext uri="{FF2B5EF4-FFF2-40B4-BE49-F238E27FC236}">
                    <a16:creationId xmlns:a16="http://schemas.microsoft.com/office/drawing/2014/main" id="{E982E87F-B3E5-4F68-B6ED-8719598CF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4" name="Freeform 74">
                <a:extLst>
                  <a:ext uri="{FF2B5EF4-FFF2-40B4-BE49-F238E27FC236}">
                    <a16:creationId xmlns:a16="http://schemas.microsoft.com/office/drawing/2014/main" id="{F8F20766-A26B-414B-B600-23A2E7706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5" name="Freeform 75">
                <a:extLst>
                  <a:ext uri="{FF2B5EF4-FFF2-40B4-BE49-F238E27FC236}">
                    <a16:creationId xmlns:a16="http://schemas.microsoft.com/office/drawing/2014/main" id="{4B2EFE62-CD9E-47EE-B79D-EBE7F5D63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6" name="Freeform 76">
                <a:extLst>
                  <a:ext uri="{FF2B5EF4-FFF2-40B4-BE49-F238E27FC236}">
                    <a16:creationId xmlns:a16="http://schemas.microsoft.com/office/drawing/2014/main" id="{049E4C03-F3EF-4A4C-B1D5-4F5030C0D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7" name="Freeform 77">
                <a:extLst>
                  <a:ext uri="{FF2B5EF4-FFF2-40B4-BE49-F238E27FC236}">
                    <a16:creationId xmlns:a16="http://schemas.microsoft.com/office/drawing/2014/main" id="{7DD19627-86FF-4E46-BCC5-9862EF9B3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8" name="Freeform 78">
                <a:extLst>
                  <a:ext uri="{FF2B5EF4-FFF2-40B4-BE49-F238E27FC236}">
                    <a16:creationId xmlns:a16="http://schemas.microsoft.com/office/drawing/2014/main" id="{0A79FC25-19C3-4689-A3C1-968418485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09" name="Oval 79">
                <a:extLst>
                  <a:ext uri="{FF2B5EF4-FFF2-40B4-BE49-F238E27FC236}">
                    <a16:creationId xmlns:a16="http://schemas.microsoft.com/office/drawing/2014/main" id="{A4C63AF3-0F3A-4BBF-908A-936401D9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110" name="Group 85">
                <a:extLst>
                  <a:ext uri="{FF2B5EF4-FFF2-40B4-BE49-F238E27FC236}">
                    <a16:creationId xmlns:a16="http://schemas.microsoft.com/office/drawing/2014/main" id="{BF48619D-FCEA-451D-A327-53BF35623E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111" name="Freeform 80">
                  <a:extLst>
                    <a:ext uri="{FF2B5EF4-FFF2-40B4-BE49-F238E27FC236}">
                      <a16:creationId xmlns:a16="http://schemas.microsoft.com/office/drawing/2014/main" id="{F44D75D2-8808-4665-8F07-278649099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2" name="Freeform 81">
                  <a:extLst>
                    <a:ext uri="{FF2B5EF4-FFF2-40B4-BE49-F238E27FC236}">
                      <a16:creationId xmlns:a16="http://schemas.microsoft.com/office/drawing/2014/main" id="{8B495218-125D-4D28-AC2B-2B06F2BD7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3" name="Freeform 82">
                  <a:extLst>
                    <a:ext uri="{FF2B5EF4-FFF2-40B4-BE49-F238E27FC236}">
                      <a16:creationId xmlns:a16="http://schemas.microsoft.com/office/drawing/2014/main" id="{7C3F90EC-6A20-4912-8363-0367FA69B0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4" name="Freeform 83">
                  <a:extLst>
                    <a:ext uri="{FF2B5EF4-FFF2-40B4-BE49-F238E27FC236}">
                      <a16:creationId xmlns:a16="http://schemas.microsoft.com/office/drawing/2014/main" id="{B7EC4D67-C30F-477A-B4F1-229B620BFA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15" name="Freeform 84">
                  <a:extLst>
                    <a:ext uri="{FF2B5EF4-FFF2-40B4-BE49-F238E27FC236}">
                      <a16:creationId xmlns:a16="http://schemas.microsoft.com/office/drawing/2014/main" id="{9B989373-BCA6-4A74-AF64-4966F52F3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  <p:grpSp>
          <p:nvGrpSpPr>
            <p:cNvPr id="40" name="Group 113">
              <a:extLst>
                <a:ext uri="{FF2B5EF4-FFF2-40B4-BE49-F238E27FC236}">
                  <a16:creationId xmlns:a16="http://schemas.microsoft.com/office/drawing/2014/main" id="{1AD7CF55-BCCB-4484-9F4C-6D6AD890B9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192"/>
              <a:ext cx="143" cy="195"/>
              <a:chOff x="0" y="0"/>
              <a:chExt cx="143" cy="195"/>
            </a:xfrm>
          </p:grpSpPr>
          <p:grpSp>
            <p:nvGrpSpPr>
              <p:cNvPr id="68" name="Group 91">
                <a:extLst>
                  <a:ext uri="{FF2B5EF4-FFF2-40B4-BE49-F238E27FC236}">
                    <a16:creationId xmlns:a16="http://schemas.microsoft.com/office/drawing/2014/main" id="{066894C5-6FE7-43DD-877B-D4DF94E224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90" name="Rectangle 87">
                  <a:extLst>
                    <a:ext uri="{FF2B5EF4-FFF2-40B4-BE49-F238E27FC236}">
                      <a16:creationId xmlns:a16="http://schemas.microsoft.com/office/drawing/2014/main" id="{BB28C9A2-ED23-4F96-B53B-86C7F2E34B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91" name="Freeform 88">
                  <a:extLst>
                    <a:ext uri="{FF2B5EF4-FFF2-40B4-BE49-F238E27FC236}">
                      <a16:creationId xmlns:a16="http://schemas.microsoft.com/office/drawing/2014/main" id="{21E50B48-054B-471C-92BB-465DB71F48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92" name="Rectangle 89">
                  <a:extLst>
                    <a:ext uri="{FF2B5EF4-FFF2-40B4-BE49-F238E27FC236}">
                      <a16:creationId xmlns:a16="http://schemas.microsoft.com/office/drawing/2014/main" id="{CFCA3E47-A5EA-4724-9C52-0258660414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93" name="Freeform 90">
                  <a:extLst>
                    <a:ext uri="{FF2B5EF4-FFF2-40B4-BE49-F238E27FC236}">
                      <a16:creationId xmlns:a16="http://schemas.microsoft.com/office/drawing/2014/main" id="{4373D7AB-FDAB-4C08-90B0-79583E694C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69" name="Freeform 92">
                <a:extLst>
                  <a:ext uri="{FF2B5EF4-FFF2-40B4-BE49-F238E27FC236}">
                    <a16:creationId xmlns:a16="http://schemas.microsoft.com/office/drawing/2014/main" id="{D4CD3FA5-3DDD-4F16-ADB4-50D1F6823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0" name="Freeform 93">
                <a:extLst>
                  <a:ext uri="{FF2B5EF4-FFF2-40B4-BE49-F238E27FC236}">
                    <a16:creationId xmlns:a16="http://schemas.microsoft.com/office/drawing/2014/main" id="{DDEF9630-FEC8-4A17-9A38-C383AB99F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1" name="Freeform 94">
                <a:extLst>
                  <a:ext uri="{FF2B5EF4-FFF2-40B4-BE49-F238E27FC236}">
                    <a16:creationId xmlns:a16="http://schemas.microsoft.com/office/drawing/2014/main" id="{A2586A8C-2532-46D9-B52D-60B71F1BA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2" name="Freeform 95">
                <a:extLst>
                  <a:ext uri="{FF2B5EF4-FFF2-40B4-BE49-F238E27FC236}">
                    <a16:creationId xmlns:a16="http://schemas.microsoft.com/office/drawing/2014/main" id="{5679B2A6-F620-4C17-8759-29138E545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3" name="Freeform 96">
                <a:extLst>
                  <a:ext uri="{FF2B5EF4-FFF2-40B4-BE49-F238E27FC236}">
                    <a16:creationId xmlns:a16="http://schemas.microsoft.com/office/drawing/2014/main" id="{8EE6A8F7-04AC-4A28-AA7F-7351A3D69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4" name="Freeform 97">
                <a:extLst>
                  <a:ext uri="{FF2B5EF4-FFF2-40B4-BE49-F238E27FC236}">
                    <a16:creationId xmlns:a16="http://schemas.microsoft.com/office/drawing/2014/main" id="{BD53C71E-0BDB-43EA-BEFE-CAEF07AAC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5" name="Freeform 98">
                <a:extLst>
                  <a:ext uri="{FF2B5EF4-FFF2-40B4-BE49-F238E27FC236}">
                    <a16:creationId xmlns:a16="http://schemas.microsoft.com/office/drawing/2014/main" id="{105BD0E4-86A5-48A5-9D37-1C75C5ED6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6" name="Freeform 99">
                <a:extLst>
                  <a:ext uri="{FF2B5EF4-FFF2-40B4-BE49-F238E27FC236}">
                    <a16:creationId xmlns:a16="http://schemas.microsoft.com/office/drawing/2014/main" id="{9E4FAAF0-7A20-4635-A909-17108B74A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7" name="Freeform 100">
                <a:extLst>
                  <a:ext uri="{FF2B5EF4-FFF2-40B4-BE49-F238E27FC236}">
                    <a16:creationId xmlns:a16="http://schemas.microsoft.com/office/drawing/2014/main" id="{7D11BDE8-EC75-495B-8ABA-74D54EC14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8" name="Freeform 101">
                <a:extLst>
                  <a:ext uri="{FF2B5EF4-FFF2-40B4-BE49-F238E27FC236}">
                    <a16:creationId xmlns:a16="http://schemas.microsoft.com/office/drawing/2014/main" id="{F783A82E-6B7E-45D2-B864-7CC9A25BF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79" name="Freeform 102">
                <a:extLst>
                  <a:ext uri="{FF2B5EF4-FFF2-40B4-BE49-F238E27FC236}">
                    <a16:creationId xmlns:a16="http://schemas.microsoft.com/office/drawing/2014/main" id="{C134A9E2-DC6C-4619-BC4F-AA0EA10C1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80" name="Freeform 103">
                <a:extLst>
                  <a:ext uri="{FF2B5EF4-FFF2-40B4-BE49-F238E27FC236}">
                    <a16:creationId xmlns:a16="http://schemas.microsoft.com/office/drawing/2014/main" id="{C26009F5-31EC-4A85-A39A-32388DCA9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81" name="Freeform 104">
                <a:extLst>
                  <a:ext uri="{FF2B5EF4-FFF2-40B4-BE49-F238E27FC236}">
                    <a16:creationId xmlns:a16="http://schemas.microsoft.com/office/drawing/2014/main" id="{26BAC2AE-27D3-4F5D-AAC0-4DA576BD5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82" name="Freeform 105">
                <a:extLst>
                  <a:ext uri="{FF2B5EF4-FFF2-40B4-BE49-F238E27FC236}">
                    <a16:creationId xmlns:a16="http://schemas.microsoft.com/office/drawing/2014/main" id="{E1B536B3-1B4B-4110-A669-45BF99526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83" name="Oval 106">
                <a:extLst>
                  <a:ext uri="{FF2B5EF4-FFF2-40B4-BE49-F238E27FC236}">
                    <a16:creationId xmlns:a16="http://schemas.microsoft.com/office/drawing/2014/main" id="{A7C12356-F120-4B39-A053-48A244977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84" name="Group 112">
                <a:extLst>
                  <a:ext uri="{FF2B5EF4-FFF2-40B4-BE49-F238E27FC236}">
                    <a16:creationId xmlns:a16="http://schemas.microsoft.com/office/drawing/2014/main" id="{F6F9602C-81C1-402F-817A-CD3477D962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85" name="Freeform 107">
                  <a:extLst>
                    <a:ext uri="{FF2B5EF4-FFF2-40B4-BE49-F238E27FC236}">
                      <a16:creationId xmlns:a16="http://schemas.microsoft.com/office/drawing/2014/main" id="{963622A1-CF8B-45A7-B8F4-59BFB24E5C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86" name="Freeform 108">
                  <a:extLst>
                    <a:ext uri="{FF2B5EF4-FFF2-40B4-BE49-F238E27FC236}">
                      <a16:creationId xmlns:a16="http://schemas.microsoft.com/office/drawing/2014/main" id="{8F2F6170-65BB-49B3-84F2-3283B9E258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87" name="Freeform 109">
                  <a:extLst>
                    <a:ext uri="{FF2B5EF4-FFF2-40B4-BE49-F238E27FC236}">
                      <a16:creationId xmlns:a16="http://schemas.microsoft.com/office/drawing/2014/main" id="{5B6917F1-F12D-4494-8F27-C2A415CE8A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88" name="Freeform 110">
                  <a:extLst>
                    <a:ext uri="{FF2B5EF4-FFF2-40B4-BE49-F238E27FC236}">
                      <a16:creationId xmlns:a16="http://schemas.microsoft.com/office/drawing/2014/main" id="{52D529DC-FBF4-4E54-AEBA-8047C8384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89" name="Freeform 111">
                  <a:extLst>
                    <a:ext uri="{FF2B5EF4-FFF2-40B4-BE49-F238E27FC236}">
                      <a16:creationId xmlns:a16="http://schemas.microsoft.com/office/drawing/2014/main" id="{3867184F-2FEC-435F-BD4D-18AD512973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  <p:grpSp>
          <p:nvGrpSpPr>
            <p:cNvPr id="41" name="Group 140">
              <a:extLst>
                <a:ext uri="{FF2B5EF4-FFF2-40B4-BE49-F238E27FC236}">
                  <a16:creationId xmlns:a16="http://schemas.microsoft.com/office/drawing/2014/main" id="{F58D8EA0-0F9F-4EF0-8AD4-E3D8044BEE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288"/>
              <a:ext cx="143" cy="195"/>
              <a:chOff x="0" y="0"/>
              <a:chExt cx="143" cy="195"/>
            </a:xfrm>
          </p:grpSpPr>
          <p:grpSp>
            <p:nvGrpSpPr>
              <p:cNvPr id="42" name="Group 118">
                <a:extLst>
                  <a:ext uri="{FF2B5EF4-FFF2-40B4-BE49-F238E27FC236}">
                    <a16:creationId xmlns:a16="http://schemas.microsoft.com/office/drawing/2014/main" id="{CFA3E918-F606-4329-9209-5C72D4F2AF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64" name="Rectangle 114">
                  <a:extLst>
                    <a:ext uri="{FF2B5EF4-FFF2-40B4-BE49-F238E27FC236}">
                      <a16:creationId xmlns:a16="http://schemas.microsoft.com/office/drawing/2014/main" id="{0B4D0CF2-0DE4-4528-A9FF-6DFE321A15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65" name="Freeform 115">
                  <a:extLst>
                    <a:ext uri="{FF2B5EF4-FFF2-40B4-BE49-F238E27FC236}">
                      <a16:creationId xmlns:a16="http://schemas.microsoft.com/office/drawing/2014/main" id="{4245874B-E039-447C-BB2D-9D48A6C4D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66" name="Rectangle 116">
                  <a:extLst>
                    <a:ext uri="{FF2B5EF4-FFF2-40B4-BE49-F238E27FC236}">
                      <a16:creationId xmlns:a16="http://schemas.microsoft.com/office/drawing/2014/main" id="{558DE5E3-5269-407D-84C4-BFA7CF2419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67" name="Freeform 117">
                  <a:extLst>
                    <a:ext uri="{FF2B5EF4-FFF2-40B4-BE49-F238E27FC236}">
                      <a16:creationId xmlns:a16="http://schemas.microsoft.com/office/drawing/2014/main" id="{3B298628-C753-4841-B846-2E856B98DE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43" name="Freeform 119">
                <a:extLst>
                  <a:ext uri="{FF2B5EF4-FFF2-40B4-BE49-F238E27FC236}">
                    <a16:creationId xmlns:a16="http://schemas.microsoft.com/office/drawing/2014/main" id="{842894A5-CF51-4C5B-A551-15916BEFC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44" name="Freeform 120">
                <a:extLst>
                  <a:ext uri="{FF2B5EF4-FFF2-40B4-BE49-F238E27FC236}">
                    <a16:creationId xmlns:a16="http://schemas.microsoft.com/office/drawing/2014/main" id="{5967934B-8179-4359-AA46-4487704A4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45" name="Freeform 121">
                <a:extLst>
                  <a:ext uri="{FF2B5EF4-FFF2-40B4-BE49-F238E27FC236}">
                    <a16:creationId xmlns:a16="http://schemas.microsoft.com/office/drawing/2014/main" id="{66595DBF-42F5-4D27-9111-6A5441982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46" name="Freeform 122">
                <a:extLst>
                  <a:ext uri="{FF2B5EF4-FFF2-40B4-BE49-F238E27FC236}">
                    <a16:creationId xmlns:a16="http://schemas.microsoft.com/office/drawing/2014/main" id="{A5DFBCF3-8A4B-4822-B7EB-D690405DC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47" name="Freeform 123">
                <a:extLst>
                  <a:ext uri="{FF2B5EF4-FFF2-40B4-BE49-F238E27FC236}">
                    <a16:creationId xmlns:a16="http://schemas.microsoft.com/office/drawing/2014/main" id="{499CE4A1-69D2-4ED8-8380-D27EB0413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48" name="Freeform 124">
                <a:extLst>
                  <a:ext uri="{FF2B5EF4-FFF2-40B4-BE49-F238E27FC236}">
                    <a16:creationId xmlns:a16="http://schemas.microsoft.com/office/drawing/2014/main" id="{4832E6B6-26B4-42B6-A6EE-BC7B3EA45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49" name="Freeform 125">
                <a:extLst>
                  <a:ext uri="{FF2B5EF4-FFF2-40B4-BE49-F238E27FC236}">
                    <a16:creationId xmlns:a16="http://schemas.microsoft.com/office/drawing/2014/main" id="{61E2AC61-F257-42A6-92A9-EC6B4A15C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0" name="Freeform 126">
                <a:extLst>
                  <a:ext uri="{FF2B5EF4-FFF2-40B4-BE49-F238E27FC236}">
                    <a16:creationId xmlns:a16="http://schemas.microsoft.com/office/drawing/2014/main" id="{DFDEEDDE-D6E5-4D4C-9276-E422D76AA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1" name="Freeform 127">
                <a:extLst>
                  <a:ext uri="{FF2B5EF4-FFF2-40B4-BE49-F238E27FC236}">
                    <a16:creationId xmlns:a16="http://schemas.microsoft.com/office/drawing/2014/main" id="{02DB2BBF-33E1-4875-B159-A9ADF92D5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2" name="Freeform 128">
                <a:extLst>
                  <a:ext uri="{FF2B5EF4-FFF2-40B4-BE49-F238E27FC236}">
                    <a16:creationId xmlns:a16="http://schemas.microsoft.com/office/drawing/2014/main" id="{9A7B14A5-2E7F-4AAC-B7B7-22086898D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3" name="Freeform 129">
                <a:extLst>
                  <a:ext uri="{FF2B5EF4-FFF2-40B4-BE49-F238E27FC236}">
                    <a16:creationId xmlns:a16="http://schemas.microsoft.com/office/drawing/2014/main" id="{D06F1CF2-E760-4B17-94E3-C223ED3DE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4" name="Freeform 130">
                <a:extLst>
                  <a:ext uri="{FF2B5EF4-FFF2-40B4-BE49-F238E27FC236}">
                    <a16:creationId xmlns:a16="http://schemas.microsoft.com/office/drawing/2014/main" id="{9F999D05-4F86-48BA-B763-9454BB360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5" name="Freeform 131">
                <a:extLst>
                  <a:ext uri="{FF2B5EF4-FFF2-40B4-BE49-F238E27FC236}">
                    <a16:creationId xmlns:a16="http://schemas.microsoft.com/office/drawing/2014/main" id="{6468F427-6518-4A69-AB54-9DE4D40A9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6" name="Freeform 132">
                <a:extLst>
                  <a:ext uri="{FF2B5EF4-FFF2-40B4-BE49-F238E27FC236}">
                    <a16:creationId xmlns:a16="http://schemas.microsoft.com/office/drawing/2014/main" id="{82A8554E-9971-4F7F-98D0-B0EEBE91C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57" name="Oval 133">
                <a:extLst>
                  <a:ext uri="{FF2B5EF4-FFF2-40B4-BE49-F238E27FC236}">
                    <a16:creationId xmlns:a16="http://schemas.microsoft.com/office/drawing/2014/main" id="{2855FFCE-F826-4FE6-8CFF-EFD59F6F4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58" name="Group 139">
                <a:extLst>
                  <a:ext uri="{FF2B5EF4-FFF2-40B4-BE49-F238E27FC236}">
                    <a16:creationId xmlns:a16="http://schemas.microsoft.com/office/drawing/2014/main" id="{2D5BEA73-C40E-4545-8D1C-448BBA4B51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59" name="Freeform 134">
                  <a:extLst>
                    <a:ext uri="{FF2B5EF4-FFF2-40B4-BE49-F238E27FC236}">
                      <a16:creationId xmlns:a16="http://schemas.microsoft.com/office/drawing/2014/main" id="{4800A053-603D-4D5B-8917-D474163813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60" name="Freeform 135">
                  <a:extLst>
                    <a:ext uri="{FF2B5EF4-FFF2-40B4-BE49-F238E27FC236}">
                      <a16:creationId xmlns:a16="http://schemas.microsoft.com/office/drawing/2014/main" id="{2696A3CE-4B96-4CDE-9C99-5E87AE54BD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61" name="Freeform 136">
                  <a:extLst>
                    <a:ext uri="{FF2B5EF4-FFF2-40B4-BE49-F238E27FC236}">
                      <a16:creationId xmlns:a16="http://schemas.microsoft.com/office/drawing/2014/main" id="{C1528F75-15CC-487F-BC9C-4EC1A62213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62" name="Freeform 137">
                  <a:extLst>
                    <a:ext uri="{FF2B5EF4-FFF2-40B4-BE49-F238E27FC236}">
                      <a16:creationId xmlns:a16="http://schemas.microsoft.com/office/drawing/2014/main" id="{17FB359F-1D07-40AA-9F2F-82E72207C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63" name="Freeform 138">
                  <a:extLst>
                    <a:ext uri="{FF2B5EF4-FFF2-40B4-BE49-F238E27FC236}">
                      <a16:creationId xmlns:a16="http://schemas.microsoft.com/office/drawing/2014/main" id="{62F5CADB-C51F-42D8-AFA3-7882F41005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46" name="Group 527">
            <a:extLst>
              <a:ext uri="{FF2B5EF4-FFF2-40B4-BE49-F238E27FC236}">
                <a16:creationId xmlns:a16="http://schemas.microsoft.com/office/drawing/2014/main" id="{7FD60987-4881-4B20-8E89-33D2A9B7EC60}"/>
              </a:ext>
            </a:extLst>
          </p:cNvPr>
          <p:cNvGrpSpPr>
            <a:grpSpLocks/>
          </p:cNvGrpSpPr>
          <p:nvPr/>
        </p:nvGrpSpPr>
        <p:grpSpPr bwMode="auto">
          <a:xfrm>
            <a:off x="419100" y="3848100"/>
            <a:ext cx="676275" cy="760413"/>
            <a:chOff x="0" y="0"/>
            <a:chExt cx="431" cy="483"/>
          </a:xfrm>
        </p:grpSpPr>
        <p:grpSp>
          <p:nvGrpSpPr>
            <p:cNvPr id="147" name="Group 445">
              <a:extLst>
                <a:ext uri="{FF2B5EF4-FFF2-40B4-BE49-F238E27FC236}">
                  <a16:creationId xmlns:a16="http://schemas.microsoft.com/office/drawing/2014/main" id="{D7D45B4B-C9FD-42EF-A4B1-6C8C7DA897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43" cy="195"/>
              <a:chOff x="0" y="0"/>
              <a:chExt cx="143" cy="195"/>
            </a:xfrm>
          </p:grpSpPr>
          <p:grpSp>
            <p:nvGrpSpPr>
              <p:cNvPr id="229" name="Group 423">
                <a:extLst>
                  <a:ext uri="{FF2B5EF4-FFF2-40B4-BE49-F238E27FC236}">
                    <a16:creationId xmlns:a16="http://schemas.microsoft.com/office/drawing/2014/main" id="{A34E4722-6203-4C6B-A52E-26711CF761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251" name="Rectangle 419">
                  <a:extLst>
                    <a:ext uri="{FF2B5EF4-FFF2-40B4-BE49-F238E27FC236}">
                      <a16:creationId xmlns:a16="http://schemas.microsoft.com/office/drawing/2014/main" id="{EF1F032C-232D-4223-8AB1-17436E6D8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252" name="Freeform 420">
                  <a:extLst>
                    <a:ext uri="{FF2B5EF4-FFF2-40B4-BE49-F238E27FC236}">
                      <a16:creationId xmlns:a16="http://schemas.microsoft.com/office/drawing/2014/main" id="{C6C048D5-FDDE-42F3-AB54-348B0BC7FA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53" name="Rectangle 421">
                  <a:extLst>
                    <a:ext uri="{FF2B5EF4-FFF2-40B4-BE49-F238E27FC236}">
                      <a16:creationId xmlns:a16="http://schemas.microsoft.com/office/drawing/2014/main" id="{CA89822D-1E00-42E3-A250-5E1139B797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254" name="Freeform 422">
                  <a:extLst>
                    <a:ext uri="{FF2B5EF4-FFF2-40B4-BE49-F238E27FC236}">
                      <a16:creationId xmlns:a16="http://schemas.microsoft.com/office/drawing/2014/main" id="{2CB0C57D-DB4E-4671-953D-31803F936F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230" name="Freeform 424">
                <a:extLst>
                  <a:ext uri="{FF2B5EF4-FFF2-40B4-BE49-F238E27FC236}">
                    <a16:creationId xmlns:a16="http://schemas.microsoft.com/office/drawing/2014/main" id="{3E5AE433-67C5-4C61-9789-523D042BF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1" name="Freeform 425">
                <a:extLst>
                  <a:ext uri="{FF2B5EF4-FFF2-40B4-BE49-F238E27FC236}">
                    <a16:creationId xmlns:a16="http://schemas.microsoft.com/office/drawing/2014/main" id="{1C89A956-A8E7-422E-AC9A-C447DC26B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2" name="Freeform 426">
                <a:extLst>
                  <a:ext uri="{FF2B5EF4-FFF2-40B4-BE49-F238E27FC236}">
                    <a16:creationId xmlns:a16="http://schemas.microsoft.com/office/drawing/2014/main" id="{23E41ABA-03DD-4B2F-ACC1-B5C540280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3" name="Freeform 427">
                <a:extLst>
                  <a:ext uri="{FF2B5EF4-FFF2-40B4-BE49-F238E27FC236}">
                    <a16:creationId xmlns:a16="http://schemas.microsoft.com/office/drawing/2014/main" id="{580524A8-36AA-49D1-B20C-2731A9A46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4" name="Freeform 428">
                <a:extLst>
                  <a:ext uri="{FF2B5EF4-FFF2-40B4-BE49-F238E27FC236}">
                    <a16:creationId xmlns:a16="http://schemas.microsoft.com/office/drawing/2014/main" id="{84B116A7-4DB6-442C-B5E4-70DA48AEA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5" name="Freeform 429">
                <a:extLst>
                  <a:ext uri="{FF2B5EF4-FFF2-40B4-BE49-F238E27FC236}">
                    <a16:creationId xmlns:a16="http://schemas.microsoft.com/office/drawing/2014/main" id="{58CF0053-9073-4E98-941C-0CA49AF0C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6" name="Freeform 430">
                <a:extLst>
                  <a:ext uri="{FF2B5EF4-FFF2-40B4-BE49-F238E27FC236}">
                    <a16:creationId xmlns:a16="http://schemas.microsoft.com/office/drawing/2014/main" id="{605B5E70-98D6-457B-9B6F-E90F057CD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7" name="Freeform 431">
                <a:extLst>
                  <a:ext uri="{FF2B5EF4-FFF2-40B4-BE49-F238E27FC236}">
                    <a16:creationId xmlns:a16="http://schemas.microsoft.com/office/drawing/2014/main" id="{09145E7D-44FE-4CAD-99FA-C5FA616AF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8" name="Freeform 432">
                <a:extLst>
                  <a:ext uri="{FF2B5EF4-FFF2-40B4-BE49-F238E27FC236}">
                    <a16:creationId xmlns:a16="http://schemas.microsoft.com/office/drawing/2014/main" id="{795061F0-9968-42C2-85E6-EB173A52D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39" name="Freeform 433">
                <a:extLst>
                  <a:ext uri="{FF2B5EF4-FFF2-40B4-BE49-F238E27FC236}">
                    <a16:creationId xmlns:a16="http://schemas.microsoft.com/office/drawing/2014/main" id="{8F80DB52-6C5F-4AE1-BD3C-AE976FD3D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40" name="Freeform 434">
                <a:extLst>
                  <a:ext uri="{FF2B5EF4-FFF2-40B4-BE49-F238E27FC236}">
                    <a16:creationId xmlns:a16="http://schemas.microsoft.com/office/drawing/2014/main" id="{3361B349-DD54-42E6-9D5F-8AE1929BD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41" name="Freeform 435">
                <a:extLst>
                  <a:ext uri="{FF2B5EF4-FFF2-40B4-BE49-F238E27FC236}">
                    <a16:creationId xmlns:a16="http://schemas.microsoft.com/office/drawing/2014/main" id="{86A24FD2-C38F-4A03-BE93-37BB869AD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42" name="Freeform 436">
                <a:extLst>
                  <a:ext uri="{FF2B5EF4-FFF2-40B4-BE49-F238E27FC236}">
                    <a16:creationId xmlns:a16="http://schemas.microsoft.com/office/drawing/2014/main" id="{ED692C8E-6E23-4664-A45E-8AF3CAE88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43" name="Freeform 437">
                <a:extLst>
                  <a:ext uri="{FF2B5EF4-FFF2-40B4-BE49-F238E27FC236}">
                    <a16:creationId xmlns:a16="http://schemas.microsoft.com/office/drawing/2014/main" id="{92E40C38-9936-419D-91A3-C252EC955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44" name="Oval 438">
                <a:extLst>
                  <a:ext uri="{FF2B5EF4-FFF2-40B4-BE49-F238E27FC236}">
                    <a16:creationId xmlns:a16="http://schemas.microsoft.com/office/drawing/2014/main" id="{6C16C7C0-FF75-4C63-B5B5-B8266DBCE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245" name="Group 444">
                <a:extLst>
                  <a:ext uri="{FF2B5EF4-FFF2-40B4-BE49-F238E27FC236}">
                    <a16:creationId xmlns:a16="http://schemas.microsoft.com/office/drawing/2014/main" id="{8CD47FC8-BDDC-491D-93E8-EE119CFF6B6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246" name="Freeform 439">
                  <a:extLst>
                    <a:ext uri="{FF2B5EF4-FFF2-40B4-BE49-F238E27FC236}">
                      <a16:creationId xmlns:a16="http://schemas.microsoft.com/office/drawing/2014/main" id="{A0120E47-F3F3-4E19-AA36-6DB49A72CB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47" name="Freeform 440">
                  <a:extLst>
                    <a:ext uri="{FF2B5EF4-FFF2-40B4-BE49-F238E27FC236}">
                      <a16:creationId xmlns:a16="http://schemas.microsoft.com/office/drawing/2014/main" id="{FB362DCC-4355-40C6-BED5-6E6860DE4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48" name="Freeform 441">
                  <a:extLst>
                    <a:ext uri="{FF2B5EF4-FFF2-40B4-BE49-F238E27FC236}">
                      <a16:creationId xmlns:a16="http://schemas.microsoft.com/office/drawing/2014/main" id="{A1685132-D950-462B-9664-602146357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49" name="Freeform 442">
                  <a:extLst>
                    <a:ext uri="{FF2B5EF4-FFF2-40B4-BE49-F238E27FC236}">
                      <a16:creationId xmlns:a16="http://schemas.microsoft.com/office/drawing/2014/main" id="{AEB2A105-B879-4509-9654-59F869A661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50" name="Freeform 443">
                  <a:extLst>
                    <a:ext uri="{FF2B5EF4-FFF2-40B4-BE49-F238E27FC236}">
                      <a16:creationId xmlns:a16="http://schemas.microsoft.com/office/drawing/2014/main" id="{A003CB57-A973-4173-A297-BDD2BCE4CE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48" name="Group 472">
              <a:extLst>
                <a:ext uri="{FF2B5EF4-FFF2-40B4-BE49-F238E27FC236}">
                  <a16:creationId xmlns:a16="http://schemas.microsoft.com/office/drawing/2014/main" id="{765A1801-369A-454C-8046-1A5792482C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" y="96"/>
              <a:ext cx="143" cy="195"/>
              <a:chOff x="0" y="0"/>
              <a:chExt cx="143" cy="195"/>
            </a:xfrm>
          </p:grpSpPr>
          <p:grpSp>
            <p:nvGrpSpPr>
              <p:cNvPr id="203" name="Group 450">
                <a:extLst>
                  <a:ext uri="{FF2B5EF4-FFF2-40B4-BE49-F238E27FC236}">
                    <a16:creationId xmlns:a16="http://schemas.microsoft.com/office/drawing/2014/main" id="{F5321407-9596-41BD-89C7-206A92B946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225" name="Rectangle 446">
                  <a:extLst>
                    <a:ext uri="{FF2B5EF4-FFF2-40B4-BE49-F238E27FC236}">
                      <a16:creationId xmlns:a16="http://schemas.microsoft.com/office/drawing/2014/main" id="{EFFFF4ED-965A-4BC4-AD9D-720D562C29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226" name="Freeform 447">
                  <a:extLst>
                    <a:ext uri="{FF2B5EF4-FFF2-40B4-BE49-F238E27FC236}">
                      <a16:creationId xmlns:a16="http://schemas.microsoft.com/office/drawing/2014/main" id="{E515F6E7-3B1B-4F36-A60F-A2C5EEC51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27" name="Rectangle 448">
                  <a:extLst>
                    <a:ext uri="{FF2B5EF4-FFF2-40B4-BE49-F238E27FC236}">
                      <a16:creationId xmlns:a16="http://schemas.microsoft.com/office/drawing/2014/main" id="{E84986E7-3915-4FA5-B9E1-41434E02EA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228" name="Freeform 449">
                  <a:extLst>
                    <a:ext uri="{FF2B5EF4-FFF2-40B4-BE49-F238E27FC236}">
                      <a16:creationId xmlns:a16="http://schemas.microsoft.com/office/drawing/2014/main" id="{4F0E52BE-5D8A-4B40-85B0-355D42BEA3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204" name="Freeform 451">
                <a:extLst>
                  <a:ext uri="{FF2B5EF4-FFF2-40B4-BE49-F238E27FC236}">
                    <a16:creationId xmlns:a16="http://schemas.microsoft.com/office/drawing/2014/main" id="{225F053C-30C4-4FEB-B35A-1D258D645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05" name="Freeform 452">
                <a:extLst>
                  <a:ext uri="{FF2B5EF4-FFF2-40B4-BE49-F238E27FC236}">
                    <a16:creationId xmlns:a16="http://schemas.microsoft.com/office/drawing/2014/main" id="{D628CB1A-C1F5-4057-B03D-613F93549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06" name="Freeform 453">
                <a:extLst>
                  <a:ext uri="{FF2B5EF4-FFF2-40B4-BE49-F238E27FC236}">
                    <a16:creationId xmlns:a16="http://schemas.microsoft.com/office/drawing/2014/main" id="{DB3DA976-B84E-41A3-8998-FE0412747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07" name="Freeform 454">
                <a:extLst>
                  <a:ext uri="{FF2B5EF4-FFF2-40B4-BE49-F238E27FC236}">
                    <a16:creationId xmlns:a16="http://schemas.microsoft.com/office/drawing/2014/main" id="{F0C4E605-D8AF-46C2-9EB0-65A3F0716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08" name="Freeform 455">
                <a:extLst>
                  <a:ext uri="{FF2B5EF4-FFF2-40B4-BE49-F238E27FC236}">
                    <a16:creationId xmlns:a16="http://schemas.microsoft.com/office/drawing/2014/main" id="{3939D304-3C17-4D86-8FFD-FA5B48803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09" name="Freeform 456">
                <a:extLst>
                  <a:ext uri="{FF2B5EF4-FFF2-40B4-BE49-F238E27FC236}">
                    <a16:creationId xmlns:a16="http://schemas.microsoft.com/office/drawing/2014/main" id="{B875F721-0B73-4B21-8ADF-69AC91390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0" name="Freeform 457">
                <a:extLst>
                  <a:ext uri="{FF2B5EF4-FFF2-40B4-BE49-F238E27FC236}">
                    <a16:creationId xmlns:a16="http://schemas.microsoft.com/office/drawing/2014/main" id="{634A15D8-D240-4A59-AE8B-019CC6510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1" name="Freeform 458">
                <a:extLst>
                  <a:ext uri="{FF2B5EF4-FFF2-40B4-BE49-F238E27FC236}">
                    <a16:creationId xmlns:a16="http://schemas.microsoft.com/office/drawing/2014/main" id="{07AA6AF8-0089-49D8-9032-F547A6FC7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2" name="Freeform 459">
                <a:extLst>
                  <a:ext uri="{FF2B5EF4-FFF2-40B4-BE49-F238E27FC236}">
                    <a16:creationId xmlns:a16="http://schemas.microsoft.com/office/drawing/2014/main" id="{1DA3B945-82BA-48B0-931A-F1D44078E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3" name="Freeform 460">
                <a:extLst>
                  <a:ext uri="{FF2B5EF4-FFF2-40B4-BE49-F238E27FC236}">
                    <a16:creationId xmlns:a16="http://schemas.microsoft.com/office/drawing/2014/main" id="{AED298BE-8B2F-452F-9DC2-A3ADA1DE1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4" name="Freeform 461">
                <a:extLst>
                  <a:ext uri="{FF2B5EF4-FFF2-40B4-BE49-F238E27FC236}">
                    <a16:creationId xmlns:a16="http://schemas.microsoft.com/office/drawing/2014/main" id="{6A5F01B9-27A7-49FB-8759-4CD7B67A2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5" name="Freeform 462">
                <a:extLst>
                  <a:ext uri="{FF2B5EF4-FFF2-40B4-BE49-F238E27FC236}">
                    <a16:creationId xmlns:a16="http://schemas.microsoft.com/office/drawing/2014/main" id="{57B0B773-A2F5-456A-95FE-6DFD7E73E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6" name="Freeform 463">
                <a:extLst>
                  <a:ext uri="{FF2B5EF4-FFF2-40B4-BE49-F238E27FC236}">
                    <a16:creationId xmlns:a16="http://schemas.microsoft.com/office/drawing/2014/main" id="{69064271-4815-4856-9A3F-536005660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7" name="Freeform 464">
                <a:extLst>
                  <a:ext uri="{FF2B5EF4-FFF2-40B4-BE49-F238E27FC236}">
                    <a16:creationId xmlns:a16="http://schemas.microsoft.com/office/drawing/2014/main" id="{8C740CB6-12B2-4DE5-9D66-16105DFEC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218" name="Oval 465">
                <a:extLst>
                  <a:ext uri="{FF2B5EF4-FFF2-40B4-BE49-F238E27FC236}">
                    <a16:creationId xmlns:a16="http://schemas.microsoft.com/office/drawing/2014/main" id="{B6D8067C-619C-4448-9023-B90FA002D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219" name="Group 471">
                <a:extLst>
                  <a:ext uri="{FF2B5EF4-FFF2-40B4-BE49-F238E27FC236}">
                    <a16:creationId xmlns:a16="http://schemas.microsoft.com/office/drawing/2014/main" id="{6E0AAB70-044D-43FE-8D8F-2756DF6ADC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220" name="Freeform 466">
                  <a:extLst>
                    <a:ext uri="{FF2B5EF4-FFF2-40B4-BE49-F238E27FC236}">
                      <a16:creationId xmlns:a16="http://schemas.microsoft.com/office/drawing/2014/main" id="{B2C4F53A-4A98-44E8-836A-74F7C4933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21" name="Freeform 467">
                  <a:extLst>
                    <a:ext uri="{FF2B5EF4-FFF2-40B4-BE49-F238E27FC236}">
                      <a16:creationId xmlns:a16="http://schemas.microsoft.com/office/drawing/2014/main" id="{8B2DFCC6-8F97-4487-B254-3B621905A8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22" name="Freeform 468">
                  <a:extLst>
                    <a:ext uri="{FF2B5EF4-FFF2-40B4-BE49-F238E27FC236}">
                      <a16:creationId xmlns:a16="http://schemas.microsoft.com/office/drawing/2014/main" id="{A03546FF-B22C-437F-9CD7-D9E9C0C813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23" name="Freeform 469">
                  <a:extLst>
                    <a:ext uri="{FF2B5EF4-FFF2-40B4-BE49-F238E27FC236}">
                      <a16:creationId xmlns:a16="http://schemas.microsoft.com/office/drawing/2014/main" id="{B426302C-F13F-429E-ACEB-6749A226F4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24" name="Freeform 470">
                  <a:extLst>
                    <a:ext uri="{FF2B5EF4-FFF2-40B4-BE49-F238E27FC236}">
                      <a16:creationId xmlns:a16="http://schemas.microsoft.com/office/drawing/2014/main" id="{9FE601FD-F19D-481A-B9AD-D2945655B5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49" name="Group 499">
              <a:extLst>
                <a:ext uri="{FF2B5EF4-FFF2-40B4-BE49-F238E27FC236}">
                  <a16:creationId xmlns:a16="http://schemas.microsoft.com/office/drawing/2014/main" id="{F7C424C9-9415-4FF7-9616-92D5B1AD57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192"/>
              <a:ext cx="143" cy="195"/>
              <a:chOff x="0" y="0"/>
              <a:chExt cx="143" cy="195"/>
            </a:xfrm>
          </p:grpSpPr>
          <p:grpSp>
            <p:nvGrpSpPr>
              <p:cNvPr id="177" name="Group 477">
                <a:extLst>
                  <a:ext uri="{FF2B5EF4-FFF2-40B4-BE49-F238E27FC236}">
                    <a16:creationId xmlns:a16="http://schemas.microsoft.com/office/drawing/2014/main" id="{9A6BE6C4-C13A-4E2F-8ECA-1935209352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199" name="Rectangle 473">
                  <a:extLst>
                    <a:ext uri="{FF2B5EF4-FFF2-40B4-BE49-F238E27FC236}">
                      <a16:creationId xmlns:a16="http://schemas.microsoft.com/office/drawing/2014/main" id="{615A13D2-A7BB-4B75-A6C0-3699375EA3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200" name="Freeform 474">
                  <a:extLst>
                    <a:ext uri="{FF2B5EF4-FFF2-40B4-BE49-F238E27FC236}">
                      <a16:creationId xmlns:a16="http://schemas.microsoft.com/office/drawing/2014/main" id="{FD287E3D-2E54-4C17-90DB-892CEB0050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201" name="Rectangle 475">
                  <a:extLst>
                    <a:ext uri="{FF2B5EF4-FFF2-40B4-BE49-F238E27FC236}">
                      <a16:creationId xmlns:a16="http://schemas.microsoft.com/office/drawing/2014/main" id="{99289A77-F401-4FD3-BA67-D5C9E8BB5D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202" name="Freeform 476">
                  <a:extLst>
                    <a:ext uri="{FF2B5EF4-FFF2-40B4-BE49-F238E27FC236}">
                      <a16:creationId xmlns:a16="http://schemas.microsoft.com/office/drawing/2014/main" id="{34DC761E-2216-41DE-AC9C-75AB77302E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178" name="Freeform 478">
                <a:extLst>
                  <a:ext uri="{FF2B5EF4-FFF2-40B4-BE49-F238E27FC236}">
                    <a16:creationId xmlns:a16="http://schemas.microsoft.com/office/drawing/2014/main" id="{8708B5F7-F4E1-46E5-B859-59F4FDD23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79" name="Freeform 479">
                <a:extLst>
                  <a:ext uri="{FF2B5EF4-FFF2-40B4-BE49-F238E27FC236}">
                    <a16:creationId xmlns:a16="http://schemas.microsoft.com/office/drawing/2014/main" id="{11A7C96E-F297-4EF4-9747-28D224974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0" name="Freeform 480">
                <a:extLst>
                  <a:ext uri="{FF2B5EF4-FFF2-40B4-BE49-F238E27FC236}">
                    <a16:creationId xmlns:a16="http://schemas.microsoft.com/office/drawing/2014/main" id="{8E61C82C-E6FA-4363-B09D-0500EBAD8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1" name="Freeform 481">
                <a:extLst>
                  <a:ext uri="{FF2B5EF4-FFF2-40B4-BE49-F238E27FC236}">
                    <a16:creationId xmlns:a16="http://schemas.microsoft.com/office/drawing/2014/main" id="{6178B6C4-B4D1-4A68-B736-7C062D2B9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2" name="Freeform 482">
                <a:extLst>
                  <a:ext uri="{FF2B5EF4-FFF2-40B4-BE49-F238E27FC236}">
                    <a16:creationId xmlns:a16="http://schemas.microsoft.com/office/drawing/2014/main" id="{C2603FD0-27E4-4A0D-8E89-AFAF10EF1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3" name="Freeform 483">
                <a:extLst>
                  <a:ext uri="{FF2B5EF4-FFF2-40B4-BE49-F238E27FC236}">
                    <a16:creationId xmlns:a16="http://schemas.microsoft.com/office/drawing/2014/main" id="{E7A3C443-F5EA-429E-8755-8EC21A8B7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4" name="Freeform 484">
                <a:extLst>
                  <a:ext uri="{FF2B5EF4-FFF2-40B4-BE49-F238E27FC236}">
                    <a16:creationId xmlns:a16="http://schemas.microsoft.com/office/drawing/2014/main" id="{31A873F6-00F4-4833-A28F-7D3444D73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5" name="Freeform 485">
                <a:extLst>
                  <a:ext uri="{FF2B5EF4-FFF2-40B4-BE49-F238E27FC236}">
                    <a16:creationId xmlns:a16="http://schemas.microsoft.com/office/drawing/2014/main" id="{A149A8F9-57F7-4F1E-B795-A6571FA9E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6" name="Freeform 486">
                <a:extLst>
                  <a:ext uri="{FF2B5EF4-FFF2-40B4-BE49-F238E27FC236}">
                    <a16:creationId xmlns:a16="http://schemas.microsoft.com/office/drawing/2014/main" id="{1BA231DD-6BD0-490C-9D1E-3563E264A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7" name="Freeform 487">
                <a:extLst>
                  <a:ext uri="{FF2B5EF4-FFF2-40B4-BE49-F238E27FC236}">
                    <a16:creationId xmlns:a16="http://schemas.microsoft.com/office/drawing/2014/main" id="{5D8D6449-29A5-430C-8978-171D7EF64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8" name="Freeform 488">
                <a:extLst>
                  <a:ext uri="{FF2B5EF4-FFF2-40B4-BE49-F238E27FC236}">
                    <a16:creationId xmlns:a16="http://schemas.microsoft.com/office/drawing/2014/main" id="{DBD5B7DD-5455-4834-82D4-893F9D9E2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89" name="Freeform 489">
                <a:extLst>
                  <a:ext uri="{FF2B5EF4-FFF2-40B4-BE49-F238E27FC236}">
                    <a16:creationId xmlns:a16="http://schemas.microsoft.com/office/drawing/2014/main" id="{32F910C5-288D-448C-8EBE-A6054DC7E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90" name="Freeform 490">
                <a:extLst>
                  <a:ext uri="{FF2B5EF4-FFF2-40B4-BE49-F238E27FC236}">
                    <a16:creationId xmlns:a16="http://schemas.microsoft.com/office/drawing/2014/main" id="{09FFA544-2518-422F-87F9-F7709514D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91" name="Freeform 491">
                <a:extLst>
                  <a:ext uri="{FF2B5EF4-FFF2-40B4-BE49-F238E27FC236}">
                    <a16:creationId xmlns:a16="http://schemas.microsoft.com/office/drawing/2014/main" id="{2EF51FE5-C7F3-49E8-A6BE-AE613612B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92" name="Oval 492">
                <a:extLst>
                  <a:ext uri="{FF2B5EF4-FFF2-40B4-BE49-F238E27FC236}">
                    <a16:creationId xmlns:a16="http://schemas.microsoft.com/office/drawing/2014/main" id="{D56539F7-7506-41A5-8153-30BB501F4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193" name="Group 498">
                <a:extLst>
                  <a:ext uri="{FF2B5EF4-FFF2-40B4-BE49-F238E27FC236}">
                    <a16:creationId xmlns:a16="http://schemas.microsoft.com/office/drawing/2014/main" id="{10E9E9F4-BBD4-4F0E-BD30-59C4D59AB6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194" name="Freeform 493">
                  <a:extLst>
                    <a:ext uri="{FF2B5EF4-FFF2-40B4-BE49-F238E27FC236}">
                      <a16:creationId xmlns:a16="http://schemas.microsoft.com/office/drawing/2014/main" id="{ABAF2775-D179-4750-92A8-2CB121DC63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95" name="Freeform 494">
                  <a:extLst>
                    <a:ext uri="{FF2B5EF4-FFF2-40B4-BE49-F238E27FC236}">
                      <a16:creationId xmlns:a16="http://schemas.microsoft.com/office/drawing/2014/main" id="{4F84A4BB-F4B4-443E-BB00-24505B1510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96" name="Freeform 495">
                  <a:extLst>
                    <a:ext uri="{FF2B5EF4-FFF2-40B4-BE49-F238E27FC236}">
                      <a16:creationId xmlns:a16="http://schemas.microsoft.com/office/drawing/2014/main" id="{0F64766B-6482-4C23-B931-53A5C6401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97" name="Freeform 496">
                  <a:extLst>
                    <a:ext uri="{FF2B5EF4-FFF2-40B4-BE49-F238E27FC236}">
                      <a16:creationId xmlns:a16="http://schemas.microsoft.com/office/drawing/2014/main" id="{9AA36278-35A4-4842-A319-ED458CC15F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98" name="Freeform 497">
                  <a:extLst>
                    <a:ext uri="{FF2B5EF4-FFF2-40B4-BE49-F238E27FC236}">
                      <a16:creationId xmlns:a16="http://schemas.microsoft.com/office/drawing/2014/main" id="{C6A36ADD-461B-439E-87E7-F7032ED8E3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50" name="Group 526">
              <a:extLst>
                <a:ext uri="{FF2B5EF4-FFF2-40B4-BE49-F238E27FC236}">
                  <a16:creationId xmlns:a16="http://schemas.microsoft.com/office/drawing/2014/main" id="{782B0B9D-855D-4834-BE6F-7BAF1C08BD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288"/>
              <a:ext cx="143" cy="195"/>
              <a:chOff x="0" y="0"/>
              <a:chExt cx="143" cy="195"/>
            </a:xfrm>
          </p:grpSpPr>
          <p:grpSp>
            <p:nvGrpSpPr>
              <p:cNvPr id="151" name="Group 504">
                <a:extLst>
                  <a:ext uri="{FF2B5EF4-FFF2-40B4-BE49-F238E27FC236}">
                    <a16:creationId xmlns:a16="http://schemas.microsoft.com/office/drawing/2014/main" id="{B3187A47-F7F2-49B9-94CC-5B06CD5601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" y="0"/>
                <a:ext cx="27" cy="195"/>
                <a:chOff x="0" y="0"/>
                <a:chExt cx="27" cy="195"/>
              </a:xfrm>
            </p:grpSpPr>
            <p:sp>
              <p:nvSpPr>
                <p:cNvPr id="173" name="Rectangle 500">
                  <a:extLst>
                    <a:ext uri="{FF2B5EF4-FFF2-40B4-BE49-F238E27FC236}">
                      <a16:creationId xmlns:a16="http://schemas.microsoft.com/office/drawing/2014/main" id="{2B7A307B-72B5-4860-9459-02A874BA0E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" y="19"/>
                  <a:ext cx="7" cy="176"/>
                </a:xfrm>
                <a:prstGeom prst="rect">
                  <a:avLst/>
                </a:prstGeom>
                <a:solidFill>
                  <a:srgbClr val="A1A1A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174" name="Freeform 501">
                  <a:extLst>
                    <a:ext uri="{FF2B5EF4-FFF2-40B4-BE49-F238E27FC236}">
                      <a16:creationId xmlns:a16="http://schemas.microsoft.com/office/drawing/2014/main" id="{5598B89A-AAD4-46E2-8C84-EBEBBCA8BD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7" cy="1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600"/>
                    <a:gd name="T37" fmla="*/ 0 h 21600"/>
                    <a:gd name="T38" fmla="*/ 21600 w 21600"/>
                    <a:gd name="T39" fmla="*/ 21600 h 216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600" h="21600">
                      <a:moveTo>
                        <a:pt x="0" y="6353"/>
                      </a:moveTo>
                      <a:lnTo>
                        <a:pt x="11160" y="0"/>
                      </a:lnTo>
                      <a:lnTo>
                        <a:pt x="21600" y="6353"/>
                      </a:lnTo>
                      <a:lnTo>
                        <a:pt x="21600" y="18424"/>
                      </a:lnTo>
                      <a:lnTo>
                        <a:pt x="20880" y="19694"/>
                      </a:lnTo>
                      <a:lnTo>
                        <a:pt x="15120" y="21600"/>
                      </a:lnTo>
                      <a:lnTo>
                        <a:pt x="14400" y="21600"/>
                      </a:lnTo>
                      <a:lnTo>
                        <a:pt x="7560" y="21600"/>
                      </a:lnTo>
                      <a:lnTo>
                        <a:pt x="6480" y="21600"/>
                      </a:lnTo>
                      <a:lnTo>
                        <a:pt x="1080" y="19694"/>
                      </a:lnTo>
                      <a:lnTo>
                        <a:pt x="0" y="18424"/>
                      </a:lnTo>
                      <a:lnTo>
                        <a:pt x="0" y="6353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75" name="Rectangle 502">
                  <a:extLst>
                    <a:ext uri="{FF2B5EF4-FFF2-40B4-BE49-F238E27FC236}">
                      <a16:creationId xmlns:a16="http://schemas.microsoft.com/office/drawing/2014/main" id="{2D8A10DA-461D-4AFD-89ED-FA49D5DF10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" y="9"/>
                  <a:ext cx="24" cy="4"/>
                </a:xfrm>
                <a:prstGeom prst="rect">
                  <a:avLst/>
                </a:prstGeom>
                <a:solidFill>
                  <a:srgbClr val="00804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>
                  <a:lvl1pPr eaLnBrk="0" hangingPunct="0">
                    <a:spcBef>
                      <a:spcPct val="20000"/>
                    </a:spcBef>
                    <a:spcAft>
                      <a:spcPct val="60000"/>
                    </a:spcAft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2000"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60000"/>
                    </a:spcAft>
                    <a:buClr>
                      <a:srgbClr val="EE0033"/>
                    </a:buClr>
                    <a:buSzPct val="100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ts val="1050"/>
                    </a:spcBef>
                    <a:spcAft>
                      <a:spcPct val="0"/>
                    </a:spcAft>
                  </a:pPr>
                  <a:endParaRPr lang="ru-RU" altLang="ru-RU" sz="1200" b="0">
                    <a:solidFill>
                      <a:srgbClr val="595959"/>
                    </a:solidFill>
                  </a:endParaRPr>
                </a:p>
              </p:txBody>
            </p:sp>
            <p:sp>
              <p:nvSpPr>
                <p:cNvPr id="176" name="Freeform 503">
                  <a:extLst>
                    <a:ext uri="{FF2B5EF4-FFF2-40B4-BE49-F238E27FC236}">
                      <a16:creationId xmlns:a16="http://schemas.microsoft.com/office/drawing/2014/main" id="{C302BA2A-60FB-4BAF-99D5-7E6C8A57B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5"/>
                  <a:ext cx="10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600"/>
                    <a:gd name="T64" fmla="*/ 0 h 21600"/>
                    <a:gd name="T65" fmla="*/ 21600 w 21600"/>
                    <a:gd name="T66" fmla="*/ 21600 h 216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600" h="21600">
                      <a:moveTo>
                        <a:pt x="0" y="0"/>
                      </a:moveTo>
                      <a:lnTo>
                        <a:pt x="900" y="2700"/>
                      </a:lnTo>
                      <a:lnTo>
                        <a:pt x="3600" y="2700"/>
                      </a:lnTo>
                      <a:lnTo>
                        <a:pt x="3600" y="8100"/>
                      </a:lnTo>
                      <a:lnTo>
                        <a:pt x="7200" y="8100"/>
                      </a:lnTo>
                      <a:lnTo>
                        <a:pt x="7200" y="10800"/>
                      </a:lnTo>
                      <a:lnTo>
                        <a:pt x="3600" y="10800"/>
                      </a:lnTo>
                      <a:lnTo>
                        <a:pt x="3600" y="20250"/>
                      </a:lnTo>
                      <a:lnTo>
                        <a:pt x="7200" y="20250"/>
                      </a:lnTo>
                      <a:lnTo>
                        <a:pt x="7200" y="21600"/>
                      </a:lnTo>
                      <a:lnTo>
                        <a:pt x="15300" y="21600"/>
                      </a:lnTo>
                      <a:lnTo>
                        <a:pt x="15300" y="20250"/>
                      </a:lnTo>
                      <a:lnTo>
                        <a:pt x="17100" y="20250"/>
                      </a:lnTo>
                      <a:lnTo>
                        <a:pt x="17100" y="10800"/>
                      </a:lnTo>
                      <a:lnTo>
                        <a:pt x="14400" y="10800"/>
                      </a:lnTo>
                      <a:lnTo>
                        <a:pt x="14400" y="8100"/>
                      </a:lnTo>
                      <a:lnTo>
                        <a:pt x="17100" y="8100"/>
                      </a:lnTo>
                      <a:lnTo>
                        <a:pt x="17100" y="2700"/>
                      </a:lnTo>
                      <a:lnTo>
                        <a:pt x="19800" y="2700"/>
                      </a:lnTo>
                      <a:lnTo>
                        <a:pt x="2160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DC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  <p:sp>
            <p:nvSpPr>
              <p:cNvPr id="152" name="Freeform 505">
                <a:extLst>
                  <a:ext uri="{FF2B5EF4-FFF2-40B4-BE49-F238E27FC236}">
                    <a16:creationId xmlns:a16="http://schemas.microsoft.com/office/drawing/2014/main" id="{7DA21F0B-6DFC-458F-8169-B8702E651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180"/>
                <a:ext cx="31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0" y="7200"/>
                    </a:moveTo>
                    <a:lnTo>
                      <a:pt x="635" y="14400"/>
                    </a:lnTo>
                    <a:lnTo>
                      <a:pt x="1588" y="21600"/>
                    </a:lnTo>
                    <a:lnTo>
                      <a:pt x="4447" y="21600"/>
                    </a:lnTo>
                    <a:lnTo>
                      <a:pt x="6988" y="17600"/>
                    </a:lnTo>
                    <a:lnTo>
                      <a:pt x="6988" y="14400"/>
                    </a:lnTo>
                    <a:lnTo>
                      <a:pt x="8576" y="13600"/>
                    </a:lnTo>
                    <a:lnTo>
                      <a:pt x="10800" y="13600"/>
                    </a:lnTo>
                    <a:lnTo>
                      <a:pt x="14294" y="14400"/>
                    </a:lnTo>
                    <a:lnTo>
                      <a:pt x="17788" y="11200"/>
                    </a:lnTo>
                    <a:lnTo>
                      <a:pt x="17788" y="12000"/>
                    </a:lnTo>
                    <a:lnTo>
                      <a:pt x="20647" y="8800"/>
                    </a:lnTo>
                    <a:lnTo>
                      <a:pt x="21282" y="6400"/>
                    </a:lnTo>
                    <a:lnTo>
                      <a:pt x="21600" y="2400"/>
                    </a:lnTo>
                    <a:lnTo>
                      <a:pt x="20329" y="800"/>
                    </a:lnTo>
                    <a:lnTo>
                      <a:pt x="17471" y="0"/>
                    </a:lnTo>
                    <a:lnTo>
                      <a:pt x="14929" y="0"/>
                    </a:lnTo>
                    <a:lnTo>
                      <a:pt x="11435" y="1600"/>
                    </a:lnTo>
                    <a:lnTo>
                      <a:pt x="8259" y="800"/>
                    </a:lnTo>
                    <a:lnTo>
                      <a:pt x="5400" y="3200"/>
                    </a:lnTo>
                    <a:lnTo>
                      <a:pt x="0" y="720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3" name="Freeform 506">
                <a:extLst>
                  <a:ext uri="{FF2B5EF4-FFF2-40B4-BE49-F238E27FC236}">
                    <a16:creationId xmlns:a16="http://schemas.microsoft.com/office/drawing/2014/main" id="{56FE567D-B555-4F01-9DB5-6F2C43E94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6"/>
                <a:ext cx="29" cy="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600"/>
                  <a:gd name="T64" fmla="*/ 0 h 21600"/>
                  <a:gd name="T65" fmla="*/ 21600 w 21600"/>
                  <a:gd name="T66" fmla="*/ 21600 h 216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600" h="21600">
                    <a:moveTo>
                      <a:pt x="2362" y="0"/>
                    </a:moveTo>
                    <a:lnTo>
                      <a:pt x="675" y="4670"/>
                    </a:lnTo>
                    <a:lnTo>
                      <a:pt x="0" y="9924"/>
                    </a:lnTo>
                    <a:lnTo>
                      <a:pt x="2025" y="12843"/>
                    </a:lnTo>
                    <a:lnTo>
                      <a:pt x="5400" y="13427"/>
                    </a:lnTo>
                    <a:lnTo>
                      <a:pt x="6075" y="11676"/>
                    </a:lnTo>
                    <a:lnTo>
                      <a:pt x="7763" y="12259"/>
                    </a:lnTo>
                    <a:lnTo>
                      <a:pt x="9450" y="14595"/>
                    </a:lnTo>
                    <a:lnTo>
                      <a:pt x="12150" y="18097"/>
                    </a:lnTo>
                    <a:lnTo>
                      <a:pt x="15863" y="19849"/>
                    </a:lnTo>
                    <a:lnTo>
                      <a:pt x="15863" y="20432"/>
                    </a:lnTo>
                    <a:lnTo>
                      <a:pt x="18900" y="21600"/>
                    </a:lnTo>
                    <a:lnTo>
                      <a:pt x="20250" y="20432"/>
                    </a:lnTo>
                    <a:lnTo>
                      <a:pt x="21600" y="18681"/>
                    </a:lnTo>
                    <a:lnTo>
                      <a:pt x="21263" y="16346"/>
                    </a:lnTo>
                    <a:lnTo>
                      <a:pt x="18900" y="12843"/>
                    </a:lnTo>
                    <a:lnTo>
                      <a:pt x="16875" y="10508"/>
                    </a:lnTo>
                    <a:lnTo>
                      <a:pt x="13500" y="8173"/>
                    </a:lnTo>
                    <a:lnTo>
                      <a:pt x="11138" y="4670"/>
                    </a:lnTo>
                    <a:lnTo>
                      <a:pt x="8100" y="2919"/>
                    </a:lnTo>
                    <a:lnTo>
                      <a:pt x="236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4" name="Freeform 507">
                <a:extLst>
                  <a:ext uri="{FF2B5EF4-FFF2-40B4-BE49-F238E27FC236}">
                    <a16:creationId xmlns:a16="http://schemas.microsoft.com/office/drawing/2014/main" id="{975AB7AC-BB0B-41EA-A429-8FBB9708F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" y="95"/>
                <a:ext cx="45" cy="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8554" y="0"/>
                    </a:moveTo>
                    <a:lnTo>
                      <a:pt x="7271" y="1600"/>
                    </a:lnTo>
                    <a:lnTo>
                      <a:pt x="6630" y="3771"/>
                    </a:lnTo>
                    <a:lnTo>
                      <a:pt x="7271" y="6629"/>
                    </a:lnTo>
                    <a:lnTo>
                      <a:pt x="7057" y="9600"/>
                    </a:lnTo>
                    <a:lnTo>
                      <a:pt x="7057" y="11314"/>
                    </a:lnTo>
                    <a:lnTo>
                      <a:pt x="4919" y="14400"/>
                    </a:lnTo>
                    <a:lnTo>
                      <a:pt x="2566" y="17486"/>
                    </a:lnTo>
                    <a:lnTo>
                      <a:pt x="0" y="20343"/>
                    </a:lnTo>
                    <a:lnTo>
                      <a:pt x="2566" y="20800"/>
                    </a:lnTo>
                    <a:lnTo>
                      <a:pt x="5347" y="21486"/>
                    </a:lnTo>
                    <a:lnTo>
                      <a:pt x="6416" y="21600"/>
                    </a:lnTo>
                    <a:lnTo>
                      <a:pt x="8554" y="21257"/>
                    </a:lnTo>
                    <a:lnTo>
                      <a:pt x="10479" y="18286"/>
                    </a:lnTo>
                    <a:lnTo>
                      <a:pt x="13046" y="14743"/>
                    </a:lnTo>
                    <a:lnTo>
                      <a:pt x="14970" y="12457"/>
                    </a:lnTo>
                    <a:lnTo>
                      <a:pt x="15612" y="11429"/>
                    </a:lnTo>
                    <a:lnTo>
                      <a:pt x="16040" y="9943"/>
                    </a:lnTo>
                    <a:lnTo>
                      <a:pt x="16895" y="8571"/>
                    </a:lnTo>
                    <a:lnTo>
                      <a:pt x="18178" y="6857"/>
                    </a:lnTo>
                    <a:lnTo>
                      <a:pt x="19461" y="4457"/>
                    </a:lnTo>
                    <a:lnTo>
                      <a:pt x="20317" y="2286"/>
                    </a:lnTo>
                    <a:lnTo>
                      <a:pt x="21600" y="1029"/>
                    </a:lnTo>
                    <a:lnTo>
                      <a:pt x="8554" y="0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5" name="Freeform 508">
                <a:extLst>
                  <a:ext uri="{FF2B5EF4-FFF2-40B4-BE49-F238E27FC236}">
                    <a16:creationId xmlns:a16="http://schemas.microsoft.com/office/drawing/2014/main" id="{23C03EA1-0F11-4190-AC2F-0DAA1C75F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33"/>
                <a:ext cx="39" cy="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600"/>
                  <a:gd name="T79" fmla="*/ 0 h 21600"/>
                  <a:gd name="T80" fmla="*/ 21600 w 21600"/>
                  <a:gd name="T81" fmla="*/ 21600 h 216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600" h="21600">
                    <a:moveTo>
                      <a:pt x="15321" y="19891"/>
                    </a:moveTo>
                    <a:lnTo>
                      <a:pt x="16577" y="18958"/>
                    </a:lnTo>
                    <a:lnTo>
                      <a:pt x="17330" y="17715"/>
                    </a:lnTo>
                    <a:lnTo>
                      <a:pt x="17833" y="16627"/>
                    </a:lnTo>
                    <a:lnTo>
                      <a:pt x="18084" y="15384"/>
                    </a:lnTo>
                    <a:lnTo>
                      <a:pt x="18335" y="14141"/>
                    </a:lnTo>
                    <a:lnTo>
                      <a:pt x="18084" y="13053"/>
                    </a:lnTo>
                    <a:lnTo>
                      <a:pt x="17581" y="11344"/>
                    </a:lnTo>
                    <a:lnTo>
                      <a:pt x="18335" y="8391"/>
                    </a:lnTo>
                    <a:lnTo>
                      <a:pt x="17330" y="5439"/>
                    </a:lnTo>
                    <a:lnTo>
                      <a:pt x="21600" y="6993"/>
                    </a:lnTo>
                    <a:lnTo>
                      <a:pt x="21098" y="5128"/>
                    </a:lnTo>
                    <a:lnTo>
                      <a:pt x="20595" y="3419"/>
                    </a:lnTo>
                    <a:lnTo>
                      <a:pt x="20344" y="1865"/>
                    </a:lnTo>
                    <a:lnTo>
                      <a:pt x="15572" y="622"/>
                    </a:lnTo>
                    <a:lnTo>
                      <a:pt x="12558" y="155"/>
                    </a:lnTo>
                    <a:lnTo>
                      <a:pt x="6530" y="0"/>
                    </a:lnTo>
                    <a:lnTo>
                      <a:pt x="2512" y="932"/>
                    </a:lnTo>
                    <a:lnTo>
                      <a:pt x="502" y="3419"/>
                    </a:lnTo>
                    <a:lnTo>
                      <a:pt x="0" y="8081"/>
                    </a:lnTo>
                    <a:lnTo>
                      <a:pt x="251" y="12898"/>
                    </a:lnTo>
                    <a:lnTo>
                      <a:pt x="1005" y="17094"/>
                    </a:lnTo>
                    <a:lnTo>
                      <a:pt x="502" y="20978"/>
                    </a:lnTo>
                    <a:lnTo>
                      <a:pt x="4019" y="21600"/>
                    </a:lnTo>
                    <a:lnTo>
                      <a:pt x="10800" y="20978"/>
                    </a:lnTo>
                    <a:lnTo>
                      <a:pt x="15321" y="19891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6" name="Freeform 509">
                <a:extLst>
                  <a:ext uri="{FF2B5EF4-FFF2-40B4-BE49-F238E27FC236}">
                    <a16:creationId xmlns:a16="http://schemas.microsoft.com/office/drawing/2014/main" id="{07CAFA4C-041C-4E6A-9088-5FBA84644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" y="99"/>
                <a:ext cx="56" cy="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1600"/>
                  <a:gd name="T73" fmla="*/ 0 h 21600"/>
                  <a:gd name="T74" fmla="*/ 21600 w 21600"/>
                  <a:gd name="T75" fmla="*/ 21600 h 216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1600" h="21600">
                    <a:moveTo>
                      <a:pt x="0" y="2857"/>
                    </a:moveTo>
                    <a:lnTo>
                      <a:pt x="864" y="4571"/>
                    </a:lnTo>
                    <a:lnTo>
                      <a:pt x="2765" y="6514"/>
                    </a:lnTo>
                    <a:lnTo>
                      <a:pt x="5875" y="8571"/>
                    </a:lnTo>
                    <a:lnTo>
                      <a:pt x="8813" y="10857"/>
                    </a:lnTo>
                    <a:lnTo>
                      <a:pt x="10541" y="12343"/>
                    </a:lnTo>
                    <a:lnTo>
                      <a:pt x="12442" y="15314"/>
                    </a:lnTo>
                    <a:lnTo>
                      <a:pt x="13997" y="18514"/>
                    </a:lnTo>
                    <a:lnTo>
                      <a:pt x="15034" y="21600"/>
                    </a:lnTo>
                    <a:lnTo>
                      <a:pt x="17280" y="21029"/>
                    </a:lnTo>
                    <a:lnTo>
                      <a:pt x="19699" y="20800"/>
                    </a:lnTo>
                    <a:lnTo>
                      <a:pt x="20563" y="20457"/>
                    </a:lnTo>
                    <a:lnTo>
                      <a:pt x="21600" y="19771"/>
                    </a:lnTo>
                    <a:lnTo>
                      <a:pt x="19699" y="16800"/>
                    </a:lnTo>
                    <a:lnTo>
                      <a:pt x="17798" y="13257"/>
                    </a:lnTo>
                    <a:lnTo>
                      <a:pt x="16589" y="10857"/>
                    </a:lnTo>
                    <a:lnTo>
                      <a:pt x="15898" y="9829"/>
                    </a:lnTo>
                    <a:lnTo>
                      <a:pt x="14861" y="8571"/>
                    </a:lnTo>
                    <a:lnTo>
                      <a:pt x="13824" y="7200"/>
                    </a:lnTo>
                    <a:lnTo>
                      <a:pt x="12960" y="5486"/>
                    </a:lnTo>
                    <a:lnTo>
                      <a:pt x="11232" y="3200"/>
                    </a:lnTo>
                    <a:lnTo>
                      <a:pt x="9677" y="1257"/>
                    </a:lnTo>
                    <a:lnTo>
                      <a:pt x="9331" y="0"/>
                    </a:lnTo>
                    <a:lnTo>
                      <a:pt x="0" y="2857"/>
                    </a:lnTo>
                  </a:path>
                </a:pathLst>
              </a:custGeom>
              <a:solidFill>
                <a:srgbClr val="0000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7" name="Freeform 510">
                <a:extLst>
                  <a:ext uri="{FF2B5EF4-FFF2-40B4-BE49-F238E27FC236}">
                    <a16:creationId xmlns:a16="http://schemas.microsoft.com/office/drawing/2014/main" id="{AD4689F2-F435-4C0B-9BDC-BDDB72C6E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" y="52"/>
                <a:ext cx="27" cy="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600"/>
                  <a:gd name="T76" fmla="*/ 0 h 21600"/>
                  <a:gd name="T77" fmla="*/ 21600 w 21600"/>
                  <a:gd name="T78" fmla="*/ 21600 h 216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600" h="21600">
                    <a:moveTo>
                      <a:pt x="5760" y="6646"/>
                    </a:moveTo>
                    <a:lnTo>
                      <a:pt x="7560" y="5815"/>
                    </a:lnTo>
                    <a:lnTo>
                      <a:pt x="9360" y="1662"/>
                    </a:lnTo>
                    <a:lnTo>
                      <a:pt x="11520" y="0"/>
                    </a:lnTo>
                    <a:lnTo>
                      <a:pt x="14040" y="0"/>
                    </a:lnTo>
                    <a:lnTo>
                      <a:pt x="15480" y="2492"/>
                    </a:lnTo>
                    <a:lnTo>
                      <a:pt x="15480" y="4985"/>
                    </a:lnTo>
                    <a:lnTo>
                      <a:pt x="14040" y="4985"/>
                    </a:lnTo>
                    <a:lnTo>
                      <a:pt x="12600" y="4154"/>
                    </a:lnTo>
                    <a:lnTo>
                      <a:pt x="11520" y="6646"/>
                    </a:lnTo>
                    <a:lnTo>
                      <a:pt x="12960" y="9138"/>
                    </a:lnTo>
                    <a:lnTo>
                      <a:pt x="15840" y="10800"/>
                    </a:lnTo>
                    <a:lnTo>
                      <a:pt x="21600" y="9969"/>
                    </a:lnTo>
                    <a:lnTo>
                      <a:pt x="20520" y="14954"/>
                    </a:lnTo>
                    <a:lnTo>
                      <a:pt x="19080" y="18277"/>
                    </a:lnTo>
                    <a:lnTo>
                      <a:pt x="17640" y="19938"/>
                    </a:lnTo>
                    <a:lnTo>
                      <a:pt x="15480" y="21600"/>
                    </a:lnTo>
                    <a:lnTo>
                      <a:pt x="13320" y="21600"/>
                    </a:lnTo>
                    <a:lnTo>
                      <a:pt x="12600" y="21600"/>
                    </a:lnTo>
                    <a:lnTo>
                      <a:pt x="10080" y="19108"/>
                    </a:lnTo>
                    <a:lnTo>
                      <a:pt x="8280" y="17446"/>
                    </a:lnTo>
                    <a:lnTo>
                      <a:pt x="5760" y="18277"/>
                    </a:lnTo>
                    <a:lnTo>
                      <a:pt x="360" y="18277"/>
                    </a:lnTo>
                    <a:lnTo>
                      <a:pt x="0" y="6646"/>
                    </a:lnTo>
                    <a:lnTo>
                      <a:pt x="5760" y="6646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8" name="Freeform 511">
                <a:extLst>
                  <a:ext uri="{FF2B5EF4-FFF2-40B4-BE49-F238E27FC236}">
                    <a16:creationId xmlns:a16="http://schemas.microsoft.com/office/drawing/2014/main" id="{46CC3056-8522-4B28-AD3D-1BD795B62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4"/>
                <a:ext cx="10" cy="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0"/>
                    </a:moveTo>
                    <a:lnTo>
                      <a:pt x="21600" y="1029"/>
                    </a:lnTo>
                    <a:lnTo>
                      <a:pt x="18514" y="10286"/>
                    </a:lnTo>
                    <a:lnTo>
                      <a:pt x="18514" y="21600"/>
                    </a:lnTo>
                    <a:lnTo>
                      <a:pt x="1029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59" name="Freeform 512">
                <a:extLst>
                  <a:ext uri="{FF2B5EF4-FFF2-40B4-BE49-F238E27FC236}">
                    <a16:creationId xmlns:a16="http://schemas.microsoft.com/office/drawing/2014/main" id="{98DE6791-2C50-43F0-8E26-7EA0C496E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" y="33"/>
                <a:ext cx="97" cy="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600"/>
                  <a:gd name="T178" fmla="*/ 0 h 21600"/>
                  <a:gd name="T179" fmla="*/ 21600 w 21600"/>
                  <a:gd name="T180" fmla="*/ 21600 h 216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600" h="21600">
                    <a:moveTo>
                      <a:pt x="8500" y="5902"/>
                    </a:moveTo>
                    <a:lnTo>
                      <a:pt x="8500" y="7660"/>
                    </a:lnTo>
                    <a:lnTo>
                      <a:pt x="8400" y="10047"/>
                    </a:lnTo>
                    <a:lnTo>
                      <a:pt x="8300" y="12433"/>
                    </a:lnTo>
                    <a:lnTo>
                      <a:pt x="8300" y="13437"/>
                    </a:lnTo>
                    <a:lnTo>
                      <a:pt x="8200" y="15070"/>
                    </a:lnTo>
                    <a:lnTo>
                      <a:pt x="8000" y="16326"/>
                    </a:lnTo>
                    <a:lnTo>
                      <a:pt x="7900" y="17958"/>
                    </a:lnTo>
                    <a:lnTo>
                      <a:pt x="7700" y="18586"/>
                    </a:lnTo>
                    <a:lnTo>
                      <a:pt x="7200" y="19214"/>
                    </a:lnTo>
                    <a:lnTo>
                      <a:pt x="6400" y="19716"/>
                    </a:lnTo>
                    <a:lnTo>
                      <a:pt x="5500" y="20219"/>
                    </a:lnTo>
                    <a:lnTo>
                      <a:pt x="4800" y="20595"/>
                    </a:lnTo>
                    <a:lnTo>
                      <a:pt x="3900" y="20721"/>
                    </a:lnTo>
                    <a:lnTo>
                      <a:pt x="2900" y="20972"/>
                    </a:lnTo>
                    <a:lnTo>
                      <a:pt x="1700" y="21098"/>
                    </a:lnTo>
                    <a:lnTo>
                      <a:pt x="1300" y="18712"/>
                    </a:lnTo>
                    <a:lnTo>
                      <a:pt x="1100" y="21223"/>
                    </a:lnTo>
                    <a:lnTo>
                      <a:pt x="400" y="21600"/>
                    </a:lnTo>
                    <a:lnTo>
                      <a:pt x="100" y="20595"/>
                    </a:lnTo>
                    <a:lnTo>
                      <a:pt x="0" y="19716"/>
                    </a:lnTo>
                    <a:lnTo>
                      <a:pt x="0" y="18586"/>
                    </a:lnTo>
                    <a:lnTo>
                      <a:pt x="100" y="17330"/>
                    </a:lnTo>
                    <a:lnTo>
                      <a:pt x="500" y="15572"/>
                    </a:lnTo>
                    <a:lnTo>
                      <a:pt x="800" y="14191"/>
                    </a:lnTo>
                    <a:lnTo>
                      <a:pt x="900" y="12684"/>
                    </a:lnTo>
                    <a:lnTo>
                      <a:pt x="900" y="10047"/>
                    </a:lnTo>
                    <a:lnTo>
                      <a:pt x="1000" y="7033"/>
                    </a:lnTo>
                    <a:lnTo>
                      <a:pt x="1300" y="5651"/>
                    </a:lnTo>
                    <a:lnTo>
                      <a:pt x="1300" y="4521"/>
                    </a:lnTo>
                    <a:lnTo>
                      <a:pt x="1400" y="3893"/>
                    </a:lnTo>
                    <a:lnTo>
                      <a:pt x="1700" y="2763"/>
                    </a:lnTo>
                    <a:lnTo>
                      <a:pt x="1800" y="2135"/>
                    </a:lnTo>
                    <a:lnTo>
                      <a:pt x="2000" y="1381"/>
                    </a:lnTo>
                    <a:lnTo>
                      <a:pt x="2400" y="753"/>
                    </a:lnTo>
                    <a:lnTo>
                      <a:pt x="2700" y="502"/>
                    </a:lnTo>
                    <a:lnTo>
                      <a:pt x="3300" y="251"/>
                    </a:lnTo>
                    <a:lnTo>
                      <a:pt x="4000" y="0"/>
                    </a:lnTo>
                    <a:lnTo>
                      <a:pt x="5100" y="0"/>
                    </a:lnTo>
                    <a:lnTo>
                      <a:pt x="6100" y="126"/>
                    </a:lnTo>
                    <a:lnTo>
                      <a:pt x="7100" y="377"/>
                    </a:lnTo>
                    <a:lnTo>
                      <a:pt x="8100" y="753"/>
                    </a:lnTo>
                    <a:lnTo>
                      <a:pt x="9100" y="1256"/>
                    </a:lnTo>
                    <a:lnTo>
                      <a:pt x="10300" y="2009"/>
                    </a:lnTo>
                    <a:lnTo>
                      <a:pt x="11700" y="3014"/>
                    </a:lnTo>
                    <a:lnTo>
                      <a:pt x="12600" y="3893"/>
                    </a:lnTo>
                    <a:lnTo>
                      <a:pt x="13500" y="4772"/>
                    </a:lnTo>
                    <a:lnTo>
                      <a:pt x="17300" y="5274"/>
                    </a:lnTo>
                    <a:lnTo>
                      <a:pt x="20300" y="5651"/>
                    </a:lnTo>
                    <a:lnTo>
                      <a:pt x="21600" y="5526"/>
                    </a:lnTo>
                    <a:lnTo>
                      <a:pt x="21300" y="6656"/>
                    </a:lnTo>
                    <a:lnTo>
                      <a:pt x="21300" y="7660"/>
                    </a:lnTo>
                    <a:lnTo>
                      <a:pt x="21600" y="8791"/>
                    </a:lnTo>
                    <a:lnTo>
                      <a:pt x="17900" y="8665"/>
                    </a:lnTo>
                    <a:lnTo>
                      <a:pt x="16200" y="8665"/>
                    </a:lnTo>
                    <a:lnTo>
                      <a:pt x="13500" y="8288"/>
                    </a:lnTo>
                    <a:lnTo>
                      <a:pt x="11700" y="7409"/>
                    </a:lnTo>
                    <a:lnTo>
                      <a:pt x="10100" y="6781"/>
                    </a:lnTo>
                    <a:lnTo>
                      <a:pt x="8500" y="5902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0" name="Freeform 513">
                <a:extLst>
                  <a:ext uri="{FF2B5EF4-FFF2-40B4-BE49-F238E27FC236}">
                    <a16:creationId xmlns:a16="http://schemas.microsoft.com/office/drawing/2014/main" id="{B55B2543-77D2-4F48-AC55-2F6A20581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" y="49"/>
                <a:ext cx="11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9138" y="810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1" name="Freeform 514">
                <a:extLst>
                  <a:ext uri="{FF2B5EF4-FFF2-40B4-BE49-F238E27FC236}">
                    <a16:creationId xmlns:a16="http://schemas.microsoft.com/office/drawing/2014/main" id="{7B6FA827-93F8-40AA-A361-86646BA5E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4"/>
                <a:ext cx="29" cy="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600"/>
                  <a:gd name="T154" fmla="*/ 0 h 21600"/>
                  <a:gd name="T155" fmla="*/ 21600 w 21600"/>
                  <a:gd name="T156" fmla="*/ 21600 h 216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600" h="21600">
                    <a:moveTo>
                      <a:pt x="6075" y="21600"/>
                    </a:moveTo>
                    <a:lnTo>
                      <a:pt x="5063" y="18376"/>
                    </a:lnTo>
                    <a:lnTo>
                      <a:pt x="4050" y="17409"/>
                    </a:lnTo>
                    <a:lnTo>
                      <a:pt x="2025" y="16119"/>
                    </a:lnTo>
                    <a:lnTo>
                      <a:pt x="1012" y="14507"/>
                    </a:lnTo>
                    <a:lnTo>
                      <a:pt x="0" y="12251"/>
                    </a:lnTo>
                    <a:lnTo>
                      <a:pt x="0" y="10961"/>
                    </a:lnTo>
                    <a:lnTo>
                      <a:pt x="0" y="9349"/>
                    </a:lnTo>
                    <a:lnTo>
                      <a:pt x="0" y="6770"/>
                    </a:lnTo>
                    <a:lnTo>
                      <a:pt x="675" y="4836"/>
                    </a:lnTo>
                    <a:lnTo>
                      <a:pt x="1012" y="2901"/>
                    </a:lnTo>
                    <a:lnTo>
                      <a:pt x="2700" y="1290"/>
                    </a:lnTo>
                    <a:lnTo>
                      <a:pt x="4388" y="322"/>
                    </a:lnTo>
                    <a:lnTo>
                      <a:pt x="6750" y="0"/>
                    </a:lnTo>
                    <a:lnTo>
                      <a:pt x="10463" y="0"/>
                    </a:lnTo>
                    <a:lnTo>
                      <a:pt x="14513" y="322"/>
                    </a:lnTo>
                    <a:lnTo>
                      <a:pt x="15863" y="645"/>
                    </a:lnTo>
                    <a:lnTo>
                      <a:pt x="16538" y="1612"/>
                    </a:lnTo>
                    <a:lnTo>
                      <a:pt x="17550" y="2579"/>
                    </a:lnTo>
                    <a:lnTo>
                      <a:pt x="17888" y="3546"/>
                    </a:lnTo>
                    <a:lnTo>
                      <a:pt x="17888" y="3869"/>
                    </a:lnTo>
                    <a:lnTo>
                      <a:pt x="18225" y="4513"/>
                    </a:lnTo>
                    <a:lnTo>
                      <a:pt x="18225" y="5481"/>
                    </a:lnTo>
                    <a:lnTo>
                      <a:pt x="18225" y="6448"/>
                    </a:lnTo>
                    <a:lnTo>
                      <a:pt x="18225" y="7415"/>
                    </a:lnTo>
                    <a:lnTo>
                      <a:pt x="18225" y="8060"/>
                    </a:lnTo>
                    <a:lnTo>
                      <a:pt x="18225" y="8704"/>
                    </a:lnTo>
                    <a:lnTo>
                      <a:pt x="18900" y="9027"/>
                    </a:lnTo>
                    <a:lnTo>
                      <a:pt x="19575" y="9349"/>
                    </a:lnTo>
                    <a:lnTo>
                      <a:pt x="20250" y="9994"/>
                    </a:lnTo>
                    <a:lnTo>
                      <a:pt x="20925" y="10639"/>
                    </a:lnTo>
                    <a:lnTo>
                      <a:pt x="21600" y="11284"/>
                    </a:lnTo>
                    <a:lnTo>
                      <a:pt x="21263" y="11928"/>
                    </a:lnTo>
                    <a:lnTo>
                      <a:pt x="20925" y="12251"/>
                    </a:lnTo>
                    <a:lnTo>
                      <a:pt x="19913" y="12251"/>
                    </a:lnTo>
                    <a:lnTo>
                      <a:pt x="19238" y="12251"/>
                    </a:lnTo>
                    <a:lnTo>
                      <a:pt x="19575" y="13540"/>
                    </a:lnTo>
                    <a:lnTo>
                      <a:pt x="19913" y="14185"/>
                    </a:lnTo>
                    <a:lnTo>
                      <a:pt x="19575" y="15475"/>
                    </a:lnTo>
                    <a:lnTo>
                      <a:pt x="20250" y="16119"/>
                    </a:lnTo>
                    <a:lnTo>
                      <a:pt x="20250" y="16764"/>
                    </a:lnTo>
                    <a:lnTo>
                      <a:pt x="19913" y="17731"/>
                    </a:lnTo>
                    <a:lnTo>
                      <a:pt x="19575" y="18054"/>
                    </a:lnTo>
                    <a:lnTo>
                      <a:pt x="18900" y="18376"/>
                    </a:lnTo>
                    <a:lnTo>
                      <a:pt x="18225" y="18699"/>
                    </a:lnTo>
                    <a:lnTo>
                      <a:pt x="17213" y="18699"/>
                    </a:lnTo>
                    <a:lnTo>
                      <a:pt x="15525" y="19021"/>
                    </a:lnTo>
                    <a:lnTo>
                      <a:pt x="13500" y="19021"/>
                    </a:lnTo>
                    <a:lnTo>
                      <a:pt x="13162" y="19666"/>
                    </a:lnTo>
                    <a:lnTo>
                      <a:pt x="13500" y="20955"/>
                    </a:lnTo>
                    <a:lnTo>
                      <a:pt x="6075" y="21600"/>
                    </a:lnTo>
                  </a:path>
                </a:pathLst>
              </a:custGeom>
              <a:solidFill>
                <a:srgbClr val="FFE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2" name="Freeform 515">
                <a:extLst>
                  <a:ext uri="{FF2B5EF4-FFF2-40B4-BE49-F238E27FC236}">
                    <a16:creationId xmlns:a16="http://schemas.microsoft.com/office/drawing/2014/main" id="{D8BDF5FF-520E-4D7C-A61A-92F3FBEA1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2"/>
                <a:ext cx="27" cy="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600"/>
                  <a:gd name="T190" fmla="*/ 0 h 21600"/>
                  <a:gd name="T191" fmla="*/ 21600 w 21600"/>
                  <a:gd name="T192" fmla="*/ 21600 h 216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600" h="21600">
                    <a:moveTo>
                      <a:pt x="18993" y="2160"/>
                    </a:moveTo>
                    <a:lnTo>
                      <a:pt x="20110" y="3240"/>
                    </a:lnTo>
                    <a:lnTo>
                      <a:pt x="20855" y="4320"/>
                    </a:lnTo>
                    <a:lnTo>
                      <a:pt x="19366" y="3960"/>
                    </a:lnTo>
                    <a:lnTo>
                      <a:pt x="21600" y="5760"/>
                    </a:lnTo>
                    <a:lnTo>
                      <a:pt x="19738" y="5760"/>
                    </a:lnTo>
                    <a:lnTo>
                      <a:pt x="19366" y="6480"/>
                    </a:lnTo>
                    <a:lnTo>
                      <a:pt x="17131" y="5760"/>
                    </a:lnTo>
                    <a:lnTo>
                      <a:pt x="16386" y="6120"/>
                    </a:lnTo>
                    <a:lnTo>
                      <a:pt x="14524" y="5400"/>
                    </a:lnTo>
                    <a:lnTo>
                      <a:pt x="13407" y="5760"/>
                    </a:lnTo>
                    <a:lnTo>
                      <a:pt x="13407" y="5400"/>
                    </a:lnTo>
                    <a:lnTo>
                      <a:pt x="11545" y="7200"/>
                    </a:lnTo>
                    <a:lnTo>
                      <a:pt x="12662" y="7560"/>
                    </a:lnTo>
                    <a:lnTo>
                      <a:pt x="10800" y="7920"/>
                    </a:lnTo>
                    <a:lnTo>
                      <a:pt x="13407" y="8640"/>
                    </a:lnTo>
                    <a:lnTo>
                      <a:pt x="11172" y="9000"/>
                    </a:lnTo>
                    <a:lnTo>
                      <a:pt x="11172" y="10080"/>
                    </a:lnTo>
                    <a:lnTo>
                      <a:pt x="10055" y="10800"/>
                    </a:lnTo>
                    <a:lnTo>
                      <a:pt x="10055" y="11160"/>
                    </a:lnTo>
                    <a:lnTo>
                      <a:pt x="8938" y="11160"/>
                    </a:lnTo>
                    <a:lnTo>
                      <a:pt x="8938" y="10800"/>
                    </a:lnTo>
                    <a:lnTo>
                      <a:pt x="7821" y="10440"/>
                    </a:lnTo>
                    <a:lnTo>
                      <a:pt x="6703" y="9720"/>
                    </a:lnTo>
                    <a:lnTo>
                      <a:pt x="5959" y="9720"/>
                    </a:lnTo>
                    <a:lnTo>
                      <a:pt x="5214" y="10080"/>
                    </a:lnTo>
                    <a:lnTo>
                      <a:pt x="4841" y="10800"/>
                    </a:lnTo>
                    <a:lnTo>
                      <a:pt x="4841" y="11160"/>
                    </a:lnTo>
                    <a:lnTo>
                      <a:pt x="4841" y="12600"/>
                    </a:lnTo>
                    <a:lnTo>
                      <a:pt x="5586" y="13320"/>
                    </a:lnTo>
                    <a:lnTo>
                      <a:pt x="5959" y="14040"/>
                    </a:lnTo>
                    <a:lnTo>
                      <a:pt x="6703" y="14400"/>
                    </a:lnTo>
                    <a:lnTo>
                      <a:pt x="7448" y="14760"/>
                    </a:lnTo>
                    <a:lnTo>
                      <a:pt x="8193" y="15480"/>
                    </a:lnTo>
                    <a:lnTo>
                      <a:pt x="8566" y="16560"/>
                    </a:lnTo>
                    <a:lnTo>
                      <a:pt x="8193" y="17640"/>
                    </a:lnTo>
                    <a:lnTo>
                      <a:pt x="8193" y="18000"/>
                    </a:lnTo>
                    <a:lnTo>
                      <a:pt x="8193" y="18720"/>
                    </a:lnTo>
                    <a:lnTo>
                      <a:pt x="7448" y="19800"/>
                    </a:lnTo>
                    <a:lnTo>
                      <a:pt x="6703" y="20520"/>
                    </a:lnTo>
                    <a:lnTo>
                      <a:pt x="5586" y="21600"/>
                    </a:lnTo>
                    <a:lnTo>
                      <a:pt x="4469" y="21240"/>
                    </a:lnTo>
                    <a:lnTo>
                      <a:pt x="2979" y="20160"/>
                    </a:lnTo>
                    <a:lnTo>
                      <a:pt x="2234" y="18720"/>
                    </a:lnTo>
                    <a:lnTo>
                      <a:pt x="1117" y="16560"/>
                    </a:lnTo>
                    <a:lnTo>
                      <a:pt x="372" y="14760"/>
                    </a:lnTo>
                    <a:lnTo>
                      <a:pt x="0" y="13320"/>
                    </a:lnTo>
                    <a:lnTo>
                      <a:pt x="0" y="11160"/>
                    </a:lnTo>
                    <a:lnTo>
                      <a:pt x="0" y="9360"/>
                    </a:lnTo>
                    <a:lnTo>
                      <a:pt x="0" y="7560"/>
                    </a:lnTo>
                    <a:lnTo>
                      <a:pt x="372" y="6480"/>
                    </a:lnTo>
                    <a:lnTo>
                      <a:pt x="1117" y="4680"/>
                    </a:lnTo>
                    <a:lnTo>
                      <a:pt x="1490" y="3600"/>
                    </a:lnTo>
                    <a:lnTo>
                      <a:pt x="2607" y="2520"/>
                    </a:lnTo>
                    <a:lnTo>
                      <a:pt x="3724" y="1800"/>
                    </a:lnTo>
                    <a:lnTo>
                      <a:pt x="4841" y="1080"/>
                    </a:lnTo>
                    <a:lnTo>
                      <a:pt x="7076" y="360"/>
                    </a:lnTo>
                    <a:lnTo>
                      <a:pt x="8938" y="0"/>
                    </a:lnTo>
                    <a:lnTo>
                      <a:pt x="11545" y="0"/>
                    </a:lnTo>
                    <a:lnTo>
                      <a:pt x="13779" y="0"/>
                    </a:lnTo>
                    <a:lnTo>
                      <a:pt x="15269" y="360"/>
                    </a:lnTo>
                    <a:lnTo>
                      <a:pt x="17131" y="1080"/>
                    </a:lnTo>
                    <a:lnTo>
                      <a:pt x="18993" y="2160"/>
                    </a:lnTo>
                  </a:path>
                </a:pathLst>
              </a:custGeom>
              <a:solidFill>
                <a:srgbClr val="595959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3" name="Freeform 516">
                <a:extLst>
                  <a:ext uri="{FF2B5EF4-FFF2-40B4-BE49-F238E27FC236}">
                    <a16:creationId xmlns:a16="http://schemas.microsoft.com/office/drawing/2014/main" id="{D2867F77-BBB5-4EFC-A406-E23DBD896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" y="25"/>
                <a:ext cx="9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21600"/>
                    </a:moveTo>
                    <a:lnTo>
                      <a:pt x="12343" y="13500"/>
                    </a:lnTo>
                    <a:lnTo>
                      <a:pt x="3086" y="675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4" name="Freeform 517">
                <a:extLst>
                  <a:ext uri="{FF2B5EF4-FFF2-40B4-BE49-F238E27FC236}">
                    <a16:creationId xmlns:a16="http://schemas.microsoft.com/office/drawing/2014/main" id="{702FC11F-86C8-4FF1-BCCA-258507F0B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" y="14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8900"/>
                    </a:moveTo>
                    <a:lnTo>
                      <a:pt x="20661" y="0"/>
                    </a:lnTo>
                    <a:lnTo>
                      <a:pt x="21600" y="5400"/>
                    </a:lnTo>
                    <a:lnTo>
                      <a:pt x="939" y="21600"/>
                    </a:lnTo>
                    <a:lnTo>
                      <a:pt x="0" y="18900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5" name="Freeform 518">
                <a:extLst>
                  <a:ext uri="{FF2B5EF4-FFF2-40B4-BE49-F238E27FC236}">
                    <a16:creationId xmlns:a16="http://schemas.microsoft.com/office/drawing/2014/main" id="{DE4393A2-4EFB-4384-BAF1-B10A82E6E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13"/>
                <a:ext cx="10" cy="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600"/>
                  <a:gd name="T49" fmla="*/ 0 h 21600"/>
                  <a:gd name="T50" fmla="*/ 21600 w 21600"/>
                  <a:gd name="T51" fmla="*/ 21600 h 2160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600" h="21600">
                    <a:moveTo>
                      <a:pt x="20571" y="0"/>
                    </a:moveTo>
                    <a:lnTo>
                      <a:pt x="0" y="2700"/>
                    </a:lnTo>
                    <a:lnTo>
                      <a:pt x="0" y="8100"/>
                    </a:lnTo>
                    <a:lnTo>
                      <a:pt x="0" y="13500"/>
                    </a:lnTo>
                    <a:lnTo>
                      <a:pt x="1029" y="16200"/>
                    </a:lnTo>
                    <a:lnTo>
                      <a:pt x="3086" y="18900"/>
                    </a:lnTo>
                    <a:lnTo>
                      <a:pt x="5143" y="20250"/>
                    </a:lnTo>
                    <a:lnTo>
                      <a:pt x="8229" y="21600"/>
                    </a:lnTo>
                    <a:lnTo>
                      <a:pt x="12343" y="21600"/>
                    </a:lnTo>
                    <a:lnTo>
                      <a:pt x="16457" y="20250"/>
                    </a:lnTo>
                    <a:lnTo>
                      <a:pt x="18514" y="18900"/>
                    </a:lnTo>
                    <a:lnTo>
                      <a:pt x="19543" y="14850"/>
                    </a:lnTo>
                    <a:lnTo>
                      <a:pt x="20571" y="13500"/>
                    </a:lnTo>
                    <a:lnTo>
                      <a:pt x="21600" y="10800"/>
                    </a:lnTo>
                    <a:lnTo>
                      <a:pt x="21600" y="5400"/>
                    </a:lnTo>
                    <a:lnTo>
                      <a:pt x="20571" y="0"/>
                    </a:lnTo>
                  </a:path>
                </a:pathLst>
              </a:custGeom>
              <a:solidFill>
                <a:srgbClr val="80FFFF"/>
              </a:solidFill>
              <a:ln w="12700" cap="rnd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ru-RU"/>
              </a:p>
            </p:txBody>
          </p:sp>
          <p:sp>
            <p:nvSpPr>
              <p:cNvPr id="166" name="Oval 519">
                <a:extLst>
                  <a:ext uri="{FF2B5EF4-FFF2-40B4-BE49-F238E27FC236}">
                    <a16:creationId xmlns:a16="http://schemas.microsoft.com/office/drawing/2014/main" id="{D78F7F5A-58E1-44D6-82FC-DDCE410FF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17"/>
                <a:ext cx="6" cy="3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spcBef>
                    <a:spcPct val="20000"/>
                  </a:spcBef>
                  <a:spcAft>
                    <a:spcPct val="6000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60000"/>
                  </a:spcAft>
                  <a:buClr>
                    <a:srgbClr val="EE0033"/>
                  </a:buClr>
                  <a:buSzPct val="100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ts val="1050"/>
                  </a:spcBef>
                  <a:spcAft>
                    <a:spcPct val="0"/>
                  </a:spcAft>
                </a:pPr>
                <a:endParaRPr lang="ru-RU" altLang="ru-RU" sz="1200" b="0">
                  <a:solidFill>
                    <a:srgbClr val="595959"/>
                  </a:solidFill>
                </a:endParaRPr>
              </a:p>
            </p:txBody>
          </p:sp>
          <p:grpSp>
            <p:nvGrpSpPr>
              <p:cNvPr id="167" name="Group 525">
                <a:extLst>
                  <a:ext uri="{FF2B5EF4-FFF2-40B4-BE49-F238E27FC236}">
                    <a16:creationId xmlns:a16="http://schemas.microsoft.com/office/drawing/2014/main" id="{3BC37C6C-E8CC-442A-8E84-434F1AFF52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2"/>
                <a:ext cx="58" cy="53"/>
                <a:chOff x="0" y="0"/>
                <a:chExt cx="58" cy="53"/>
              </a:xfrm>
            </p:grpSpPr>
            <p:sp>
              <p:nvSpPr>
                <p:cNvPr id="168" name="Freeform 520">
                  <a:extLst>
                    <a:ext uri="{FF2B5EF4-FFF2-40B4-BE49-F238E27FC236}">
                      <a16:creationId xmlns:a16="http://schemas.microsoft.com/office/drawing/2014/main" id="{C9A1898E-BE05-4035-86CA-72C1D3C88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" y="21"/>
                  <a:ext cx="36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600"/>
                    <a:gd name="T76" fmla="*/ 0 h 21600"/>
                    <a:gd name="T77" fmla="*/ 21600 w 21600"/>
                    <a:gd name="T78" fmla="*/ 21600 h 2160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600" h="21600">
                      <a:moveTo>
                        <a:pt x="21333" y="327"/>
                      </a:moveTo>
                      <a:lnTo>
                        <a:pt x="20533" y="0"/>
                      </a:lnTo>
                      <a:lnTo>
                        <a:pt x="19467" y="2618"/>
                      </a:lnTo>
                      <a:lnTo>
                        <a:pt x="17867" y="5564"/>
                      </a:lnTo>
                      <a:lnTo>
                        <a:pt x="16267" y="7527"/>
                      </a:lnTo>
                      <a:lnTo>
                        <a:pt x="14400" y="9818"/>
                      </a:lnTo>
                      <a:lnTo>
                        <a:pt x="12000" y="12109"/>
                      </a:lnTo>
                      <a:lnTo>
                        <a:pt x="9600" y="13745"/>
                      </a:lnTo>
                      <a:lnTo>
                        <a:pt x="6667" y="15382"/>
                      </a:lnTo>
                      <a:lnTo>
                        <a:pt x="3467" y="16364"/>
                      </a:lnTo>
                      <a:lnTo>
                        <a:pt x="1333" y="16691"/>
                      </a:lnTo>
                      <a:lnTo>
                        <a:pt x="800" y="18655"/>
                      </a:lnTo>
                      <a:lnTo>
                        <a:pt x="0" y="21600"/>
                      </a:lnTo>
                      <a:lnTo>
                        <a:pt x="1867" y="21600"/>
                      </a:lnTo>
                      <a:lnTo>
                        <a:pt x="4267" y="20291"/>
                      </a:lnTo>
                      <a:lnTo>
                        <a:pt x="6133" y="19636"/>
                      </a:lnTo>
                      <a:lnTo>
                        <a:pt x="7200" y="19309"/>
                      </a:lnTo>
                      <a:lnTo>
                        <a:pt x="9600" y="18327"/>
                      </a:lnTo>
                      <a:lnTo>
                        <a:pt x="11733" y="16691"/>
                      </a:lnTo>
                      <a:lnTo>
                        <a:pt x="13333" y="15382"/>
                      </a:lnTo>
                      <a:lnTo>
                        <a:pt x="16000" y="12436"/>
                      </a:lnTo>
                      <a:lnTo>
                        <a:pt x="17867" y="9164"/>
                      </a:lnTo>
                      <a:lnTo>
                        <a:pt x="20000" y="5564"/>
                      </a:lnTo>
                      <a:lnTo>
                        <a:pt x="21600" y="1964"/>
                      </a:lnTo>
                      <a:lnTo>
                        <a:pt x="21333" y="327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69" name="Freeform 521">
                  <a:extLst>
                    <a:ext uri="{FF2B5EF4-FFF2-40B4-BE49-F238E27FC236}">
                      <a16:creationId xmlns:a16="http://schemas.microsoft.com/office/drawing/2014/main" id="{FABC3A93-896F-4296-A459-F08838F602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9" cy="5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600"/>
                    <a:gd name="T151" fmla="*/ 0 h 21600"/>
                    <a:gd name="T152" fmla="*/ 21600 w 21600"/>
                    <a:gd name="T153" fmla="*/ 21600 h 2160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600" h="21600">
                      <a:moveTo>
                        <a:pt x="18628" y="0"/>
                      </a:moveTo>
                      <a:lnTo>
                        <a:pt x="20609" y="183"/>
                      </a:lnTo>
                      <a:lnTo>
                        <a:pt x="21600" y="549"/>
                      </a:lnTo>
                      <a:lnTo>
                        <a:pt x="20015" y="732"/>
                      </a:lnTo>
                      <a:lnTo>
                        <a:pt x="18826" y="549"/>
                      </a:lnTo>
                      <a:lnTo>
                        <a:pt x="17439" y="732"/>
                      </a:lnTo>
                      <a:lnTo>
                        <a:pt x="16051" y="915"/>
                      </a:lnTo>
                      <a:lnTo>
                        <a:pt x="14862" y="1464"/>
                      </a:lnTo>
                      <a:lnTo>
                        <a:pt x="13475" y="2014"/>
                      </a:lnTo>
                      <a:lnTo>
                        <a:pt x="12484" y="2746"/>
                      </a:lnTo>
                      <a:lnTo>
                        <a:pt x="12088" y="3295"/>
                      </a:lnTo>
                      <a:lnTo>
                        <a:pt x="12484" y="4942"/>
                      </a:lnTo>
                      <a:lnTo>
                        <a:pt x="12286" y="6956"/>
                      </a:lnTo>
                      <a:lnTo>
                        <a:pt x="11295" y="8420"/>
                      </a:lnTo>
                      <a:lnTo>
                        <a:pt x="10503" y="9702"/>
                      </a:lnTo>
                      <a:lnTo>
                        <a:pt x="11494" y="10983"/>
                      </a:lnTo>
                      <a:lnTo>
                        <a:pt x="12286" y="12997"/>
                      </a:lnTo>
                      <a:lnTo>
                        <a:pt x="12088" y="15376"/>
                      </a:lnTo>
                      <a:lnTo>
                        <a:pt x="11692" y="17939"/>
                      </a:lnTo>
                      <a:lnTo>
                        <a:pt x="11097" y="19769"/>
                      </a:lnTo>
                      <a:lnTo>
                        <a:pt x="9710" y="20868"/>
                      </a:lnTo>
                      <a:lnTo>
                        <a:pt x="8521" y="21417"/>
                      </a:lnTo>
                      <a:lnTo>
                        <a:pt x="5747" y="21600"/>
                      </a:lnTo>
                      <a:lnTo>
                        <a:pt x="2972" y="21417"/>
                      </a:lnTo>
                      <a:lnTo>
                        <a:pt x="1387" y="20685"/>
                      </a:lnTo>
                      <a:lnTo>
                        <a:pt x="594" y="19953"/>
                      </a:lnTo>
                      <a:lnTo>
                        <a:pt x="396" y="19037"/>
                      </a:lnTo>
                      <a:lnTo>
                        <a:pt x="0" y="17390"/>
                      </a:lnTo>
                      <a:lnTo>
                        <a:pt x="0" y="15925"/>
                      </a:lnTo>
                      <a:lnTo>
                        <a:pt x="396" y="14461"/>
                      </a:lnTo>
                      <a:lnTo>
                        <a:pt x="1783" y="12814"/>
                      </a:lnTo>
                      <a:lnTo>
                        <a:pt x="396" y="10617"/>
                      </a:lnTo>
                      <a:lnTo>
                        <a:pt x="0" y="9153"/>
                      </a:lnTo>
                      <a:lnTo>
                        <a:pt x="198" y="7688"/>
                      </a:lnTo>
                      <a:lnTo>
                        <a:pt x="793" y="6590"/>
                      </a:lnTo>
                      <a:lnTo>
                        <a:pt x="1585" y="5858"/>
                      </a:lnTo>
                      <a:lnTo>
                        <a:pt x="1387" y="4576"/>
                      </a:lnTo>
                      <a:lnTo>
                        <a:pt x="1387" y="3478"/>
                      </a:lnTo>
                      <a:lnTo>
                        <a:pt x="1783" y="2563"/>
                      </a:lnTo>
                      <a:lnTo>
                        <a:pt x="2378" y="1647"/>
                      </a:lnTo>
                      <a:lnTo>
                        <a:pt x="3765" y="915"/>
                      </a:lnTo>
                      <a:lnTo>
                        <a:pt x="5350" y="549"/>
                      </a:lnTo>
                      <a:lnTo>
                        <a:pt x="7134" y="732"/>
                      </a:lnTo>
                      <a:lnTo>
                        <a:pt x="8917" y="915"/>
                      </a:lnTo>
                      <a:lnTo>
                        <a:pt x="10503" y="1098"/>
                      </a:lnTo>
                      <a:lnTo>
                        <a:pt x="11890" y="1098"/>
                      </a:lnTo>
                      <a:lnTo>
                        <a:pt x="13277" y="549"/>
                      </a:lnTo>
                      <a:lnTo>
                        <a:pt x="14862" y="183"/>
                      </a:lnTo>
                      <a:lnTo>
                        <a:pt x="16448" y="0"/>
                      </a:lnTo>
                      <a:lnTo>
                        <a:pt x="18628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70" name="Freeform 522">
                  <a:extLst>
                    <a:ext uri="{FF2B5EF4-FFF2-40B4-BE49-F238E27FC236}">
                      <a16:creationId xmlns:a16="http://schemas.microsoft.com/office/drawing/2014/main" id="{9C012A42-1F5A-48F1-9796-0BEF7CD094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" y="12"/>
                  <a:ext cx="15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271" y="8100"/>
                      </a:lnTo>
                      <a:lnTo>
                        <a:pt x="5718" y="16200"/>
                      </a:lnTo>
                      <a:lnTo>
                        <a:pt x="8259" y="18900"/>
                      </a:lnTo>
                      <a:lnTo>
                        <a:pt x="12706" y="21600"/>
                      </a:lnTo>
                      <a:lnTo>
                        <a:pt x="18424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71" name="Freeform 523">
                  <a:extLst>
                    <a:ext uri="{FF2B5EF4-FFF2-40B4-BE49-F238E27FC236}">
                      <a16:creationId xmlns:a16="http://schemas.microsoft.com/office/drawing/2014/main" id="{A57122D7-F483-41B7-95F8-70461EC564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" y="6"/>
                  <a:ext cx="11" cy="1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600"/>
                    <a:gd name="T40" fmla="*/ 0 h 21600"/>
                    <a:gd name="T41" fmla="*/ 21600 w 21600"/>
                    <a:gd name="T42" fmla="*/ 21600 h 2160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600" h="21600">
                      <a:moveTo>
                        <a:pt x="11700" y="0"/>
                      </a:moveTo>
                      <a:lnTo>
                        <a:pt x="5400" y="1620"/>
                      </a:lnTo>
                      <a:lnTo>
                        <a:pt x="2700" y="3780"/>
                      </a:lnTo>
                      <a:lnTo>
                        <a:pt x="0" y="7560"/>
                      </a:lnTo>
                      <a:lnTo>
                        <a:pt x="0" y="12960"/>
                      </a:lnTo>
                      <a:lnTo>
                        <a:pt x="0" y="19980"/>
                      </a:lnTo>
                      <a:lnTo>
                        <a:pt x="5400" y="21600"/>
                      </a:lnTo>
                      <a:lnTo>
                        <a:pt x="5400" y="14580"/>
                      </a:lnTo>
                      <a:lnTo>
                        <a:pt x="7200" y="8100"/>
                      </a:lnTo>
                      <a:lnTo>
                        <a:pt x="10800" y="4320"/>
                      </a:lnTo>
                      <a:lnTo>
                        <a:pt x="21600" y="1080"/>
                      </a:lnTo>
                      <a:lnTo>
                        <a:pt x="18000" y="0"/>
                      </a:lnTo>
                      <a:lnTo>
                        <a:pt x="11700" y="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  <p:sp>
              <p:nvSpPr>
                <p:cNvPr id="172" name="Freeform 524">
                  <a:extLst>
                    <a:ext uri="{FF2B5EF4-FFF2-40B4-BE49-F238E27FC236}">
                      <a16:creationId xmlns:a16="http://schemas.microsoft.com/office/drawing/2014/main" id="{08C8A921-9045-4C3E-B897-30A39C014A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" y="31"/>
                  <a:ext cx="14" cy="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0"/>
                      </a:moveTo>
                      <a:lnTo>
                        <a:pt x="1309" y="8100"/>
                      </a:lnTo>
                      <a:lnTo>
                        <a:pt x="5236" y="16200"/>
                      </a:lnTo>
                      <a:lnTo>
                        <a:pt x="8509" y="18900"/>
                      </a:lnTo>
                      <a:lnTo>
                        <a:pt x="12436" y="21600"/>
                      </a:lnTo>
                      <a:lnTo>
                        <a:pt x="18327" y="21600"/>
                      </a:lnTo>
                      <a:lnTo>
                        <a:pt x="21600" y="20250"/>
                      </a:lnTo>
                    </a:path>
                  </a:pathLst>
                </a:custGeom>
                <a:solidFill>
                  <a:srgbClr val="CC00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55" name="Заголовок 1">
            <a:extLst>
              <a:ext uri="{FF2B5EF4-FFF2-40B4-BE49-F238E27FC236}">
                <a16:creationId xmlns:a16="http://schemas.microsoft.com/office/drawing/2014/main" id="{5B56231F-C2E2-4DA5-B49A-4B8FA0617DD9}"/>
              </a:ext>
            </a:extLst>
          </p:cNvPr>
          <p:cNvSpPr txBox="1">
            <a:spLocks/>
          </p:cNvSpPr>
          <p:nvPr/>
        </p:nvSpPr>
        <p:spPr>
          <a:xfrm>
            <a:off x="241300" y="591512"/>
            <a:ext cx="8229600" cy="792088"/>
          </a:xfrm>
          <a:prstGeom prst="rect">
            <a:avLst/>
          </a:prstGeom>
        </p:spPr>
        <p:txBody>
          <a:bodyPr vert="horz" lIns="91429" tIns="45715" rIns="91429" bIns="45715" rtlCol="0" anchor="b">
            <a:normAutofit/>
          </a:bodyPr>
          <a:lstStyle>
            <a:lvl1pPr algn="l" defTabSz="91429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Процесс</a:t>
            </a:r>
          </a:p>
        </p:txBody>
      </p:sp>
    </p:spTree>
    <p:extLst>
      <p:ext uri="{BB962C8B-B14F-4D97-AF65-F5344CB8AC3E}">
        <p14:creationId xmlns:p14="http://schemas.microsoft.com/office/powerpoint/2010/main" val="2364340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2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3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4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5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10664-FE21-4651-8D29-57EB713FE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Современный подход. Комплексная автоматизация.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58896D-AA07-42EC-B83C-257BA0BAA7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6DB8B7-EC26-4058-848C-FF5C745BA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74D2-380B-46B9-A967-2593A5F41162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6" name="Picture 36">
            <a:extLst>
              <a:ext uri="{FF2B5EF4-FFF2-40B4-BE49-F238E27FC236}">
                <a16:creationId xmlns:a16="http://schemas.microsoft.com/office/drawing/2014/main" id="{748DE76F-28AE-4FE1-B6FE-9B6EC3A7BF79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1046163"/>
            <a:ext cx="15192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1E0779B2-4C91-4280-8C9C-B42933C29C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4" y="2692400"/>
            <a:ext cx="1986134" cy="280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A28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9595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43">
            <a:extLst>
              <a:ext uri="{FF2B5EF4-FFF2-40B4-BE49-F238E27FC236}">
                <a16:creationId xmlns:a16="http://schemas.microsoft.com/office/drawing/2014/main" id="{852864BE-661B-4D3F-8F7B-07645C858581}"/>
              </a:ext>
            </a:extLst>
          </p:cNvPr>
          <p:cNvSpPr>
            <a:spLocks/>
          </p:cNvSpPr>
          <p:nvPr/>
        </p:nvSpPr>
        <p:spPr bwMode="auto">
          <a:xfrm>
            <a:off x="6661150" y="1485900"/>
            <a:ext cx="1155700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</a:pPr>
            <a:endParaRPr lang="ru-RU" altLang="ru-RU" sz="1200" b="0">
              <a:solidFill>
                <a:srgbClr val="595959"/>
              </a:solidFill>
            </a:endParaRPr>
          </a:p>
        </p:txBody>
      </p:sp>
      <p:sp>
        <p:nvSpPr>
          <p:cNvPr id="35" name="Freeform 4">
            <a:extLst>
              <a:ext uri="{FF2B5EF4-FFF2-40B4-BE49-F238E27FC236}">
                <a16:creationId xmlns:a16="http://schemas.microsoft.com/office/drawing/2014/main" id="{A95FDF23-1936-45B7-888D-8B6CE428D7CD}"/>
              </a:ext>
            </a:extLst>
          </p:cNvPr>
          <p:cNvSpPr>
            <a:spLocks/>
          </p:cNvSpPr>
          <p:nvPr/>
        </p:nvSpPr>
        <p:spPr bwMode="auto">
          <a:xfrm>
            <a:off x="3422650" y="1809750"/>
            <a:ext cx="974725" cy="109220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0 w 21600"/>
              <a:gd name="T35" fmla="*/ 2147483647 h 21600"/>
              <a:gd name="T36" fmla="*/ 0 w 21600"/>
              <a:gd name="T37" fmla="*/ 2147483647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1600"/>
              <a:gd name="T58" fmla="*/ 0 h 21600"/>
              <a:gd name="T59" fmla="*/ 21600 w 21600"/>
              <a:gd name="T60" fmla="*/ 21600 h 216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1600" h="21600">
                <a:moveTo>
                  <a:pt x="0" y="20407"/>
                </a:moveTo>
                <a:lnTo>
                  <a:pt x="422" y="16891"/>
                </a:lnTo>
                <a:lnTo>
                  <a:pt x="1548" y="12684"/>
                </a:lnTo>
                <a:lnTo>
                  <a:pt x="2814" y="9293"/>
                </a:lnTo>
                <a:lnTo>
                  <a:pt x="4151" y="6467"/>
                </a:lnTo>
                <a:lnTo>
                  <a:pt x="5558" y="3956"/>
                </a:lnTo>
                <a:lnTo>
                  <a:pt x="7036" y="1695"/>
                </a:lnTo>
                <a:lnTo>
                  <a:pt x="8443" y="0"/>
                </a:lnTo>
                <a:lnTo>
                  <a:pt x="15831" y="2763"/>
                </a:lnTo>
                <a:lnTo>
                  <a:pt x="21600" y="8540"/>
                </a:lnTo>
                <a:lnTo>
                  <a:pt x="19630" y="11177"/>
                </a:lnTo>
                <a:lnTo>
                  <a:pt x="18364" y="13437"/>
                </a:lnTo>
                <a:lnTo>
                  <a:pt x="17379" y="15698"/>
                </a:lnTo>
                <a:lnTo>
                  <a:pt x="16816" y="17770"/>
                </a:lnTo>
                <a:lnTo>
                  <a:pt x="16323" y="20093"/>
                </a:lnTo>
                <a:lnTo>
                  <a:pt x="16112" y="21600"/>
                </a:lnTo>
                <a:lnTo>
                  <a:pt x="7810" y="18963"/>
                </a:lnTo>
                <a:lnTo>
                  <a:pt x="0" y="20407"/>
                </a:lnTo>
                <a:close/>
                <a:moveTo>
                  <a:pt x="0" y="20407"/>
                </a:moveTo>
              </a:path>
            </a:pathLst>
          </a:custGeom>
          <a:solidFill>
            <a:srgbClr val="595959">
              <a:alpha val="4941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175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36" name="Picture 5">
            <a:extLst>
              <a:ext uri="{FF2B5EF4-FFF2-40B4-BE49-F238E27FC236}">
                <a16:creationId xmlns:a16="http://schemas.microsoft.com/office/drawing/2014/main" id="{7013474E-719F-4630-8FCA-026FB7EA953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763" y="1200150"/>
            <a:ext cx="586740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Freeform 6">
            <a:extLst>
              <a:ext uri="{FF2B5EF4-FFF2-40B4-BE49-F238E27FC236}">
                <a16:creationId xmlns:a16="http://schemas.microsoft.com/office/drawing/2014/main" id="{BF63DFA1-BA07-4200-ABAF-F54F4C431381}"/>
              </a:ext>
            </a:extLst>
          </p:cNvPr>
          <p:cNvSpPr>
            <a:spLocks/>
          </p:cNvSpPr>
          <p:nvPr/>
        </p:nvSpPr>
        <p:spPr bwMode="auto">
          <a:xfrm>
            <a:off x="3600450" y="2230438"/>
            <a:ext cx="974725" cy="1090612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0 w 21600"/>
              <a:gd name="T35" fmla="*/ 2147483647 h 21600"/>
              <a:gd name="T36" fmla="*/ 0 w 21600"/>
              <a:gd name="T37" fmla="*/ 2147483647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1600"/>
              <a:gd name="T58" fmla="*/ 0 h 21600"/>
              <a:gd name="T59" fmla="*/ 21600 w 21600"/>
              <a:gd name="T60" fmla="*/ 21600 h 216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1600" h="21600">
                <a:moveTo>
                  <a:pt x="0" y="20407"/>
                </a:moveTo>
                <a:lnTo>
                  <a:pt x="422" y="16891"/>
                </a:lnTo>
                <a:lnTo>
                  <a:pt x="1548" y="12684"/>
                </a:lnTo>
                <a:lnTo>
                  <a:pt x="2814" y="9293"/>
                </a:lnTo>
                <a:lnTo>
                  <a:pt x="4151" y="6467"/>
                </a:lnTo>
                <a:lnTo>
                  <a:pt x="5558" y="3956"/>
                </a:lnTo>
                <a:lnTo>
                  <a:pt x="7036" y="1695"/>
                </a:lnTo>
                <a:lnTo>
                  <a:pt x="8443" y="0"/>
                </a:lnTo>
                <a:lnTo>
                  <a:pt x="15831" y="2763"/>
                </a:lnTo>
                <a:lnTo>
                  <a:pt x="21600" y="8540"/>
                </a:lnTo>
                <a:lnTo>
                  <a:pt x="19630" y="11177"/>
                </a:lnTo>
                <a:lnTo>
                  <a:pt x="18364" y="13437"/>
                </a:lnTo>
                <a:lnTo>
                  <a:pt x="17379" y="15698"/>
                </a:lnTo>
                <a:lnTo>
                  <a:pt x="16816" y="17770"/>
                </a:lnTo>
                <a:lnTo>
                  <a:pt x="16323" y="20093"/>
                </a:lnTo>
                <a:lnTo>
                  <a:pt x="16112" y="21600"/>
                </a:lnTo>
                <a:lnTo>
                  <a:pt x="7810" y="18963"/>
                </a:lnTo>
                <a:lnTo>
                  <a:pt x="0" y="20407"/>
                </a:lnTo>
                <a:close/>
                <a:moveTo>
                  <a:pt x="0" y="20407"/>
                </a:moveTo>
              </a:path>
            </a:pathLst>
          </a:custGeom>
          <a:solidFill>
            <a:srgbClr val="FFFF00">
              <a:alpha val="25490"/>
            </a:srgbClr>
          </a:solidFill>
          <a:ln w="31750" cap="flat">
            <a:solidFill>
              <a:srgbClr val="FFB51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id="{C3502644-CBC0-47DF-BFEF-FF3D673CCECE}"/>
              </a:ext>
            </a:extLst>
          </p:cNvPr>
          <p:cNvSpPr>
            <a:spLocks/>
          </p:cNvSpPr>
          <p:nvPr/>
        </p:nvSpPr>
        <p:spPr bwMode="auto">
          <a:xfrm>
            <a:off x="5597525" y="1406525"/>
            <a:ext cx="1657350" cy="12763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0 w 21600"/>
              <a:gd name="T43" fmla="*/ 2147483647 h 21600"/>
              <a:gd name="T44" fmla="*/ 0 w 21600"/>
              <a:gd name="T45" fmla="*/ 2147483647 h 216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1600"/>
              <a:gd name="T70" fmla="*/ 0 h 21600"/>
              <a:gd name="T71" fmla="*/ 21600 w 21600"/>
              <a:gd name="T72" fmla="*/ 21600 h 2160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1600" h="21600">
                <a:moveTo>
                  <a:pt x="0" y="12466"/>
                </a:moveTo>
                <a:lnTo>
                  <a:pt x="1428" y="6394"/>
                </a:lnTo>
                <a:lnTo>
                  <a:pt x="0" y="107"/>
                </a:lnTo>
                <a:lnTo>
                  <a:pt x="621" y="0"/>
                </a:lnTo>
                <a:lnTo>
                  <a:pt x="2772" y="242"/>
                </a:lnTo>
                <a:lnTo>
                  <a:pt x="5048" y="645"/>
                </a:lnTo>
                <a:lnTo>
                  <a:pt x="8545" y="1854"/>
                </a:lnTo>
                <a:lnTo>
                  <a:pt x="11545" y="3466"/>
                </a:lnTo>
                <a:lnTo>
                  <a:pt x="14048" y="5185"/>
                </a:lnTo>
                <a:lnTo>
                  <a:pt x="17338" y="8382"/>
                </a:lnTo>
                <a:lnTo>
                  <a:pt x="19469" y="11122"/>
                </a:lnTo>
                <a:lnTo>
                  <a:pt x="21600" y="14534"/>
                </a:lnTo>
                <a:lnTo>
                  <a:pt x="18910" y="19370"/>
                </a:lnTo>
                <a:lnTo>
                  <a:pt x="13800" y="21600"/>
                </a:lnTo>
                <a:lnTo>
                  <a:pt x="12600" y="19719"/>
                </a:lnTo>
                <a:lnTo>
                  <a:pt x="10966" y="17543"/>
                </a:lnTo>
                <a:lnTo>
                  <a:pt x="9745" y="16442"/>
                </a:lnTo>
                <a:lnTo>
                  <a:pt x="8214" y="15206"/>
                </a:lnTo>
                <a:lnTo>
                  <a:pt x="6455" y="14051"/>
                </a:lnTo>
                <a:lnTo>
                  <a:pt x="4407" y="13057"/>
                </a:lnTo>
                <a:lnTo>
                  <a:pt x="2503" y="12573"/>
                </a:lnTo>
                <a:lnTo>
                  <a:pt x="0" y="12466"/>
                </a:lnTo>
                <a:close/>
                <a:moveTo>
                  <a:pt x="0" y="12466"/>
                </a:moveTo>
              </a:path>
            </a:pathLst>
          </a:custGeom>
          <a:solidFill>
            <a:srgbClr val="C0C0C0">
              <a:alpha val="25490"/>
            </a:srgbClr>
          </a:solidFill>
          <a:ln w="317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" name="Freeform 8">
            <a:extLst>
              <a:ext uri="{FF2B5EF4-FFF2-40B4-BE49-F238E27FC236}">
                <a16:creationId xmlns:a16="http://schemas.microsoft.com/office/drawing/2014/main" id="{FAF761E7-EF27-4F78-BE00-D2858493A0E7}"/>
              </a:ext>
            </a:extLst>
          </p:cNvPr>
          <p:cNvSpPr>
            <a:spLocks/>
          </p:cNvSpPr>
          <p:nvPr/>
        </p:nvSpPr>
        <p:spPr bwMode="auto">
          <a:xfrm>
            <a:off x="6657975" y="2270125"/>
            <a:ext cx="969963" cy="172402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0 w 21600"/>
              <a:gd name="T45" fmla="*/ 2147483647 h 21600"/>
              <a:gd name="T46" fmla="*/ 0 w 21600"/>
              <a:gd name="T47" fmla="*/ 2147483647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1600"/>
              <a:gd name="T73" fmla="*/ 0 h 21600"/>
              <a:gd name="T74" fmla="*/ 21600 w 21600"/>
              <a:gd name="T75" fmla="*/ 21600 h 2160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1600" h="21600">
                <a:moveTo>
                  <a:pt x="0" y="5171"/>
                </a:moveTo>
                <a:lnTo>
                  <a:pt x="8308" y="3600"/>
                </a:lnTo>
                <a:lnTo>
                  <a:pt x="13292" y="0"/>
                </a:lnTo>
                <a:lnTo>
                  <a:pt x="16297" y="2665"/>
                </a:lnTo>
                <a:lnTo>
                  <a:pt x="17817" y="4455"/>
                </a:lnTo>
                <a:lnTo>
                  <a:pt x="19267" y="6643"/>
                </a:lnTo>
                <a:lnTo>
                  <a:pt x="20433" y="8950"/>
                </a:lnTo>
                <a:lnTo>
                  <a:pt x="21282" y="11596"/>
                </a:lnTo>
                <a:lnTo>
                  <a:pt x="21600" y="13724"/>
                </a:lnTo>
                <a:lnTo>
                  <a:pt x="21600" y="15912"/>
                </a:lnTo>
                <a:lnTo>
                  <a:pt x="21423" y="17761"/>
                </a:lnTo>
                <a:lnTo>
                  <a:pt x="20681" y="19989"/>
                </a:lnTo>
                <a:lnTo>
                  <a:pt x="19762" y="21361"/>
                </a:lnTo>
                <a:lnTo>
                  <a:pt x="11525" y="21600"/>
                </a:lnTo>
                <a:lnTo>
                  <a:pt x="4207" y="18975"/>
                </a:lnTo>
                <a:lnTo>
                  <a:pt x="5197" y="16568"/>
                </a:lnTo>
                <a:lnTo>
                  <a:pt x="5373" y="14102"/>
                </a:lnTo>
                <a:lnTo>
                  <a:pt x="5126" y="12371"/>
                </a:lnTo>
                <a:lnTo>
                  <a:pt x="4454" y="10462"/>
                </a:lnTo>
                <a:lnTo>
                  <a:pt x="3358" y="8712"/>
                </a:lnTo>
                <a:lnTo>
                  <a:pt x="2439" y="7638"/>
                </a:lnTo>
                <a:lnTo>
                  <a:pt x="1096" y="6206"/>
                </a:lnTo>
                <a:lnTo>
                  <a:pt x="0" y="5171"/>
                </a:lnTo>
                <a:close/>
                <a:moveTo>
                  <a:pt x="0" y="5171"/>
                </a:moveTo>
              </a:path>
            </a:pathLst>
          </a:custGeom>
          <a:solidFill>
            <a:srgbClr val="C0C0C0">
              <a:alpha val="25490"/>
            </a:srgbClr>
          </a:solidFill>
          <a:ln w="317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A02A8E16-C735-4002-BA6E-AE68DA3C1FC9}"/>
              </a:ext>
            </a:extLst>
          </p:cNvPr>
          <p:cNvSpPr>
            <a:spLocks/>
          </p:cNvSpPr>
          <p:nvPr/>
        </p:nvSpPr>
        <p:spPr bwMode="auto">
          <a:xfrm>
            <a:off x="5694363" y="3773488"/>
            <a:ext cx="1863725" cy="16525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0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0 h 21600"/>
              <a:gd name="T62" fmla="*/ 2147483647 w 21600"/>
              <a:gd name="T63" fmla="*/ 0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600"/>
              <a:gd name="T97" fmla="*/ 0 h 21600"/>
              <a:gd name="T98" fmla="*/ 21600 w 21600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600" h="21600">
                <a:moveTo>
                  <a:pt x="13449" y="0"/>
                </a:moveTo>
                <a:lnTo>
                  <a:pt x="17203" y="2822"/>
                </a:lnTo>
                <a:lnTo>
                  <a:pt x="21600" y="2511"/>
                </a:lnTo>
                <a:lnTo>
                  <a:pt x="21066" y="4399"/>
                </a:lnTo>
                <a:lnTo>
                  <a:pt x="20441" y="6183"/>
                </a:lnTo>
                <a:lnTo>
                  <a:pt x="19521" y="8217"/>
                </a:lnTo>
                <a:lnTo>
                  <a:pt x="18785" y="9690"/>
                </a:lnTo>
                <a:lnTo>
                  <a:pt x="17773" y="11350"/>
                </a:lnTo>
                <a:lnTo>
                  <a:pt x="16890" y="12636"/>
                </a:lnTo>
                <a:lnTo>
                  <a:pt x="15584" y="14089"/>
                </a:lnTo>
                <a:lnTo>
                  <a:pt x="14498" y="15271"/>
                </a:lnTo>
                <a:lnTo>
                  <a:pt x="13321" y="16454"/>
                </a:lnTo>
                <a:lnTo>
                  <a:pt x="11389" y="17844"/>
                </a:lnTo>
                <a:lnTo>
                  <a:pt x="9291" y="19172"/>
                </a:lnTo>
                <a:lnTo>
                  <a:pt x="7102" y="20355"/>
                </a:lnTo>
                <a:lnTo>
                  <a:pt x="6182" y="20687"/>
                </a:lnTo>
                <a:lnTo>
                  <a:pt x="4342" y="21289"/>
                </a:lnTo>
                <a:lnTo>
                  <a:pt x="2024" y="21600"/>
                </a:lnTo>
                <a:lnTo>
                  <a:pt x="0" y="17097"/>
                </a:lnTo>
                <a:lnTo>
                  <a:pt x="883" y="12201"/>
                </a:lnTo>
                <a:lnTo>
                  <a:pt x="2410" y="11952"/>
                </a:lnTo>
                <a:lnTo>
                  <a:pt x="4434" y="11267"/>
                </a:lnTo>
                <a:lnTo>
                  <a:pt x="5906" y="10478"/>
                </a:lnTo>
                <a:lnTo>
                  <a:pt x="7654" y="9254"/>
                </a:lnTo>
                <a:lnTo>
                  <a:pt x="8923" y="8154"/>
                </a:lnTo>
                <a:lnTo>
                  <a:pt x="9806" y="7179"/>
                </a:lnTo>
                <a:lnTo>
                  <a:pt x="10892" y="5685"/>
                </a:lnTo>
                <a:lnTo>
                  <a:pt x="11518" y="4586"/>
                </a:lnTo>
                <a:lnTo>
                  <a:pt x="12511" y="2905"/>
                </a:lnTo>
                <a:lnTo>
                  <a:pt x="13137" y="1141"/>
                </a:lnTo>
                <a:lnTo>
                  <a:pt x="13449" y="0"/>
                </a:lnTo>
                <a:close/>
                <a:moveTo>
                  <a:pt x="13449" y="0"/>
                </a:moveTo>
              </a:path>
            </a:pathLst>
          </a:custGeom>
          <a:solidFill>
            <a:srgbClr val="FFFF00">
              <a:alpha val="25490"/>
            </a:srgbClr>
          </a:solidFill>
          <a:ln w="31750" cap="flat">
            <a:solidFill>
              <a:srgbClr val="FFC03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1" name="Freeform 10">
            <a:extLst>
              <a:ext uri="{FF2B5EF4-FFF2-40B4-BE49-F238E27FC236}">
                <a16:creationId xmlns:a16="http://schemas.microsoft.com/office/drawing/2014/main" id="{BF8F52BC-110D-4A3A-9DC2-2E807AA93CED}"/>
              </a:ext>
            </a:extLst>
          </p:cNvPr>
          <p:cNvSpPr>
            <a:spLocks/>
          </p:cNvSpPr>
          <p:nvPr/>
        </p:nvSpPr>
        <p:spPr bwMode="auto">
          <a:xfrm>
            <a:off x="3862388" y="4075113"/>
            <a:ext cx="2009775" cy="13636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0 h 21600"/>
              <a:gd name="T34" fmla="*/ 2147483647 w 21600"/>
              <a:gd name="T35" fmla="*/ 2147483647 h 21600"/>
              <a:gd name="T36" fmla="*/ 0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600"/>
              <a:gd name="T106" fmla="*/ 0 h 21600"/>
              <a:gd name="T107" fmla="*/ 21600 w 21600"/>
              <a:gd name="T108" fmla="*/ 21600 h 2160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600" h="21600">
                <a:moveTo>
                  <a:pt x="21600" y="21248"/>
                </a:moveTo>
                <a:lnTo>
                  <a:pt x="19723" y="15917"/>
                </a:lnTo>
                <a:lnTo>
                  <a:pt x="20576" y="9832"/>
                </a:lnTo>
                <a:lnTo>
                  <a:pt x="19280" y="10008"/>
                </a:lnTo>
                <a:lnTo>
                  <a:pt x="18188" y="10008"/>
                </a:lnTo>
                <a:lnTo>
                  <a:pt x="17164" y="9882"/>
                </a:lnTo>
                <a:lnTo>
                  <a:pt x="16004" y="9580"/>
                </a:lnTo>
                <a:lnTo>
                  <a:pt x="14741" y="9052"/>
                </a:lnTo>
                <a:lnTo>
                  <a:pt x="13649" y="8524"/>
                </a:lnTo>
                <a:lnTo>
                  <a:pt x="12387" y="7619"/>
                </a:lnTo>
                <a:lnTo>
                  <a:pt x="11721" y="7116"/>
                </a:lnTo>
                <a:lnTo>
                  <a:pt x="10715" y="6161"/>
                </a:lnTo>
                <a:lnTo>
                  <a:pt x="9827" y="5230"/>
                </a:lnTo>
                <a:lnTo>
                  <a:pt x="8855" y="3847"/>
                </a:lnTo>
                <a:lnTo>
                  <a:pt x="8121" y="2590"/>
                </a:lnTo>
                <a:lnTo>
                  <a:pt x="7422" y="1132"/>
                </a:lnTo>
                <a:lnTo>
                  <a:pt x="6893" y="0"/>
                </a:lnTo>
                <a:lnTo>
                  <a:pt x="2883" y="729"/>
                </a:lnTo>
                <a:lnTo>
                  <a:pt x="0" y="5809"/>
                </a:lnTo>
                <a:lnTo>
                  <a:pt x="734" y="7317"/>
                </a:lnTo>
                <a:lnTo>
                  <a:pt x="1501" y="8977"/>
                </a:lnTo>
                <a:lnTo>
                  <a:pt x="2798" y="11265"/>
                </a:lnTo>
                <a:lnTo>
                  <a:pt x="3736" y="12698"/>
                </a:lnTo>
                <a:lnTo>
                  <a:pt x="5084" y="14383"/>
                </a:lnTo>
                <a:lnTo>
                  <a:pt x="6449" y="15917"/>
                </a:lnTo>
                <a:lnTo>
                  <a:pt x="8036" y="17476"/>
                </a:lnTo>
                <a:lnTo>
                  <a:pt x="9623" y="18683"/>
                </a:lnTo>
                <a:lnTo>
                  <a:pt x="11124" y="19463"/>
                </a:lnTo>
                <a:lnTo>
                  <a:pt x="12864" y="20292"/>
                </a:lnTo>
                <a:lnTo>
                  <a:pt x="14912" y="21072"/>
                </a:lnTo>
                <a:lnTo>
                  <a:pt x="17812" y="21600"/>
                </a:lnTo>
                <a:lnTo>
                  <a:pt x="19297" y="21600"/>
                </a:lnTo>
                <a:lnTo>
                  <a:pt x="20900" y="21424"/>
                </a:lnTo>
                <a:lnTo>
                  <a:pt x="21600" y="21248"/>
                </a:lnTo>
                <a:close/>
                <a:moveTo>
                  <a:pt x="21600" y="21248"/>
                </a:moveTo>
              </a:path>
            </a:pathLst>
          </a:custGeom>
          <a:solidFill>
            <a:srgbClr val="FFFF00">
              <a:alpha val="25490"/>
            </a:srgbClr>
          </a:solidFill>
          <a:ln w="31750" cap="flat">
            <a:solidFill>
              <a:srgbClr val="FFB51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id="{1CE2F790-BE05-4948-B5CE-0D61DB9CE500}"/>
              </a:ext>
            </a:extLst>
          </p:cNvPr>
          <p:cNvSpPr>
            <a:spLocks/>
          </p:cNvSpPr>
          <p:nvPr/>
        </p:nvSpPr>
        <p:spPr bwMode="auto">
          <a:xfrm>
            <a:off x="3589338" y="3184525"/>
            <a:ext cx="911225" cy="12541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0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1600"/>
              <a:gd name="T64" fmla="*/ 0 h 21600"/>
              <a:gd name="T65" fmla="*/ 21600 w 21600"/>
              <a:gd name="T66" fmla="*/ 21600 h 2160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1600" h="21600">
                <a:moveTo>
                  <a:pt x="6472" y="21600"/>
                </a:moveTo>
                <a:lnTo>
                  <a:pt x="4741" y="19057"/>
                </a:lnTo>
                <a:lnTo>
                  <a:pt x="3161" y="16514"/>
                </a:lnTo>
                <a:lnTo>
                  <a:pt x="1994" y="13999"/>
                </a:lnTo>
                <a:lnTo>
                  <a:pt x="1016" y="10937"/>
                </a:lnTo>
                <a:lnTo>
                  <a:pt x="452" y="8449"/>
                </a:lnTo>
                <a:lnTo>
                  <a:pt x="38" y="6125"/>
                </a:lnTo>
                <a:lnTo>
                  <a:pt x="0" y="3883"/>
                </a:lnTo>
                <a:lnTo>
                  <a:pt x="376" y="1230"/>
                </a:lnTo>
                <a:lnTo>
                  <a:pt x="8768" y="0"/>
                </a:lnTo>
                <a:lnTo>
                  <a:pt x="17461" y="2406"/>
                </a:lnTo>
                <a:lnTo>
                  <a:pt x="17385" y="5004"/>
                </a:lnTo>
                <a:lnTo>
                  <a:pt x="17574" y="6699"/>
                </a:lnTo>
                <a:lnTo>
                  <a:pt x="17762" y="8121"/>
                </a:lnTo>
                <a:lnTo>
                  <a:pt x="18665" y="10609"/>
                </a:lnTo>
                <a:lnTo>
                  <a:pt x="19455" y="12085"/>
                </a:lnTo>
                <a:lnTo>
                  <a:pt x="20433" y="13671"/>
                </a:lnTo>
                <a:lnTo>
                  <a:pt x="21600" y="15284"/>
                </a:lnTo>
                <a:lnTo>
                  <a:pt x="13171" y="16077"/>
                </a:lnTo>
                <a:lnTo>
                  <a:pt x="6472" y="21600"/>
                </a:lnTo>
                <a:close/>
                <a:moveTo>
                  <a:pt x="6472" y="21600"/>
                </a:moveTo>
              </a:path>
            </a:pathLst>
          </a:custGeom>
          <a:solidFill>
            <a:srgbClr val="FFFF00">
              <a:alpha val="25490"/>
            </a:srgbClr>
          </a:solidFill>
          <a:ln w="31750" cap="flat">
            <a:solidFill>
              <a:srgbClr val="FFB51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3" name="Freeform 12">
            <a:extLst>
              <a:ext uri="{FF2B5EF4-FFF2-40B4-BE49-F238E27FC236}">
                <a16:creationId xmlns:a16="http://schemas.microsoft.com/office/drawing/2014/main" id="{6B63EBE0-6ED9-402D-9B01-EB4C02F533F5}"/>
              </a:ext>
            </a:extLst>
          </p:cNvPr>
          <p:cNvSpPr>
            <a:spLocks/>
          </p:cNvSpPr>
          <p:nvPr/>
        </p:nvSpPr>
        <p:spPr bwMode="auto">
          <a:xfrm>
            <a:off x="3986213" y="1403350"/>
            <a:ext cx="1733550" cy="1255713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0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0 w 21600"/>
              <a:gd name="T49" fmla="*/ 2147483647 h 21600"/>
              <a:gd name="T50" fmla="*/ 0 w 21600"/>
              <a:gd name="T51" fmla="*/ 2147483647 h 2160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600"/>
              <a:gd name="T79" fmla="*/ 0 h 21600"/>
              <a:gd name="T80" fmla="*/ 21600 w 21600"/>
              <a:gd name="T81" fmla="*/ 21600 h 2160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600" h="21600">
                <a:moveTo>
                  <a:pt x="0" y="14309"/>
                </a:moveTo>
                <a:lnTo>
                  <a:pt x="1207" y="12152"/>
                </a:lnTo>
                <a:lnTo>
                  <a:pt x="2295" y="10595"/>
                </a:lnTo>
                <a:lnTo>
                  <a:pt x="3284" y="9366"/>
                </a:lnTo>
                <a:lnTo>
                  <a:pt x="5538" y="6554"/>
                </a:lnTo>
                <a:lnTo>
                  <a:pt x="7437" y="4943"/>
                </a:lnTo>
                <a:lnTo>
                  <a:pt x="9257" y="3632"/>
                </a:lnTo>
                <a:lnTo>
                  <a:pt x="10820" y="2676"/>
                </a:lnTo>
                <a:lnTo>
                  <a:pt x="12837" y="1693"/>
                </a:lnTo>
                <a:lnTo>
                  <a:pt x="14815" y="792"/>
                </a:lnTo>
                <a:lnTo>
                  <a:pt x="17031" y="273"/>
                </a:lnTo>
                <a:lnTo>
                  <a:pt x="20176" y="0"/>
                </a:lnTo>
                <a:lnTo>
                  <a:pt x="21600" y="6499"/>
                </a:lnTo>
                <a:lnTo>
                  <a:pt x="20314" y="12561"/>
                </a:lnTo>
                <a:lnTo>
                  <a:pt x="18771" y="12752"/>
                </a:lnTo>
                <a:lnTo>
                  <a:pt x="16734" y="13244"/>
                </a:lnTo>
                <a:lnTo>
                  <a:pt x="14993" y="13899"/>
                </a:lnTo>
                <a:lnTo>
                  <a:pt x="13648" y="14637"/>
                </a:lnTo>
                <a:lnTo>
                  <a:pt x="13134" y="14882"/>
                </a:lnTo>
                <a:lnTo>
                  <a:pt x="10662" y="16985"/>
                </a:lnTo>
                <a:lnTo>
                  <a:pt x="9218" y="18705"/>
                </a:lnTo>
                <a:lnTo>
                  <a:pt x="8169" y="20344"/>
                </a:lnTo>
                <a:lnTo>
                  <a:pt x="7437" y="21600"/>
                </a:lnTo>
                <a:lnTo>
                  <a:pt x="4174" y="16657"/>
                </a:lnTo>
                <a:lnTo>
                  <a:pt x="0" y="14309"/>
                </a:lnTo>
                <a:close/>
                <a:moveTo>
                  <a:pt x="0" y="14309"/>
                </a:moveTo>
              </a:path>
            </a:pathLst>
          </a:custGeom>
          <a:solidFill>
            <a:srgbClr val="C0C0C0">
              <a:alpha val="25490"/>
            </a:srgbClr>
          </a:solidFill>
          <a:ln w="317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4" name="Freeform 19">
            <a:extLst>
              <a:ext uri="{FF2B5EF4-FFF2-40B4-BE49-F238E27FC236}">
                <a16:creationId xmlns:a16="http://schemas.microsoft.com/office/drawing/2014/main" id="{D45CCDED-CF0A-4159-9219-6FC873A8F2D1}"/>
              </a:ext>
            </a:extLst>
          </p:cNvPr>
          <p:cNvSpPr>
            <a:spLocks/>
          </p:cNvSpPr>
          <p:nvPr/>
        </p:nvSpPr>
        <p:spPr bwMode="auto">
          <a:xfrm>
            <a:off x="5118100" y="3189288"/>
            <a:ext cx="935038" cy="814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0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0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00"/>
              <a:gd name="T46" fmla="*/ 0 h 21600"/>
              <a:gd name="T47" fmla="*/ 21600 w 21600"/>
              <a:gd name="T48" fmla="*/ 21600 h 216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00" h="21600">
                <a:moveTo>
                  <a:pt x="11515" y="6358"/>
                </a:moveTo>
                <a:lnTo>
                  <a:pt x="21600" y="9600"/>
                </a:lnTo>
                <a:lnTo>
                  <a:pt x="21417" y="13389"/>
                </a:lnTo>
                <a:lnTo>
                  <a:pt x="19216" y="17179"/>
                </a:lnTo>
                <a:lnTo>
                  <a:pt x="14376" y="20926"/>
                </a:lnTo>
                <a:lnTo>
                  <a:pt x="9902" y="21600"/>
                </a:lnTo>
                <a:lnTo>
                  <a:pt x="5794" y="20084"/>
                </a:lnTo>
                <a:lnTo>
                  <a:pt x="2420" y="16674"/>
                </a:lnTo>
                <a:lnTo>
                  <a:pt x="440" y="12884"/>
                </a:lnTo>
                <a:lnTo>
                  <a:pt x="0" y="8632"/>
                </a:lnTo>
                <a:lnTo>
                  <a:pt x="807" y="4632"/>
                </a:lnTo>
                <a:lnTo>
                  <a:pt x="2494" y="1474"/>
                </a:lnTo>
                <a:lnTo>
                  <a:pt x="3594" y="0"/>
                </a:lnTo>
                <a:lnTo>
                  <a:pt x="11515" y="6358"/>
                </a:lnTo>
                <a:close/>
                <a:moveTo>
                  <a:pt x="11515" y="6358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5" name="Line 20">
            <a:extLst>
              <a:ext uri="{FF2B5EF4-FFF2-40B4-BE49-F238E27FC236}">
                <a16:creationId xmlns:a16="http://schemas.microsoft.com/office/drawing/2014/main" id="{CB3E2CEC-3710-4E1E-A28C-3639E962FB9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4800" y="3360738"/>
            <a:ext cx="1439863" cy="40322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6" name="Line 21">
            <a:extLst>
              <a:ext uri="{FF2B5EF4-FFF2-40B4-BE49-F238E27FC236}">
                <a16:creationId xmlns:a16="http://schemas.microsoft.com/office/drawing/2014/main" id="{E910F206-5315-4B33-AE94-8BF12EF1BD3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581525" y="2686050"/>
            <a:ext cx="1157288" cy="83502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7" name="AutoShape 22">
            <a:extLst>
              <a:ext uri="{FF2B5EF4-FFF2-40B4-BE49-F238E27FC236}">
                <a16:creationId xmlns:a16="http://schemas.microsoft.com/office/drawing/2014/main" id="{97A17DAA-E3F3-4DC8-9E31-BFBD311A402D}"/>
              </a:ext>
            </a:extLst>
          </p:cNvPr>
          <p:cNvSpPr>
            <a:spLocks/>
          </p:cNvSpPr>
          <p:nvPr/>
        </p:nvSpPr>
        <p:spPr bwMode="auto">
          <a:xfrm rot="11520000">
            <a:off x="4995863" y="3257550"/>
            <a:ext cx="1069975" cy="750888"/>
          </a:xfrm>
          <a:custGeom>
            <a:avLst/>
            <a:gdLst>
              <a:gd name="T0" fmla="*/ 2147483647 w 21103"/>
              <a:gd name="T1" fmla="*/ 2147483647 h 20663"/>
              <a:gd name="T2" fmla="*/ 2147483647 w 21103"/>
              <a:gd name="T3" fmla="*/ 2147483647 h 20663"/>
              <a:gd name="T4" fmla="*/ 2147483647 w 21103"/>
              <a:gd name="T5" fmla="*/ 2147483647 h 20663"/>
              <a:gd name="T6" fmla="*/ 2147483647 w 21103"/>
              <a:gd name="T7" fmla="*/ 2147483647 h 20663"/>
              <a:gd name="T8" fmla="*/ 2147483647 w 21103"/>
              <a:gd name="T9" fmla="*/ 2147483647 h 20663"/>
              <a:gd name="T10" fmla="*/ 2147483647 w 21103"/>
              <a:gd name="T11" fmla="*/ 2147483647 h 20663"/>
              <a:gd name="T12" fmla="*/ 2147483647 w 21103"/>
              <a:gd name="T13" fmla="*/ 2147483647 h 20663"/>
              <a:gd name="T14" fmla="*/ 2147483647 w 21103"/>
              <a:gd name="T15" fmla="*/ 2147483647 h 20663"/>
              <a:gd name="T16" fmla="*/ 2147483647 w 21103"/>
              <a:gd name="T17" fmla="*/ 2147483647 h 20663"/>
              <a:gd name="T18" fmla="*/ 2147483647 w 21103"/>
              <a:gd name="T19" fmla="*/ 2147483647 h 20663"/>
              <a:gd name="T20" fmla="*/ 2147483647 w 21103"/>
              <a:gd name="T21" fmla="*/ 2147483647 h 20663"/>
              <a:gd name="T22" fmla="*/ 2147483647 w 21103"/>
              <a:gd name="T23" fmla="*/ 2147483647 h 20663"/>
              <a:gd name="T24" fmla="*/ 2147483647 w 21103"/>
              <a:gd name="T25" fmla="*/ 2147483647 h 20663"/>
              <a:gd name="T26" fmla="*/ 2147483647 w 21103"/>
              <a:gd name="T27" fmla="*/ 2147483647 h 2066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103"/>
              <a:gd name="T43" fmla="*/ 0 h 20663"/>
              <a:gd name="T44" fmla="*/ 21103 w 21103"/>
              <a:gd name="T45" fmla="*/ 20663 h 2066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103" h="20663">
                <a:moveTo>
                  <a:pt x="18366" y="17206"/>
                </a:moveTo>
                <a:cubicBezTo>
                  <a:pt x="20127" y="10833"/>
                  <a:pt x="17681" y="3761"/>
                  <a:pt x="12902" y="1412"/>
                </a:cubicBezTo>
                <a:cubicBezTo>
                  <a:pt x="8123" y="-937"/>
                  <a:pt x="2821" y="2326"/>
                  <a:pt x="1059" y="8699"/>
                </a:cubicBezTo>
                <a:cubicBezTo>
                  <a:pt x="573" y="10460"/>
                  <a:pt x="395" y="12346"/>
                  <a:pt x="539" y="14212"/>
                </a:cubicBezTo>
                <a:lnTo>
                  <a:pt x="52" y="14279"/>
                </a:lnTo>
                <a:cubicBezTo>
                  <a:pt x="-497" y="7163"/>
                  <a:pt x="3383" y="801"/>
                  <a:pt x="8718" y="69"/>
                </a:cubicBezTo>
                <a:cubicBezTo>
                  <a:pt x="14054" y="-663"/>
                  <a:pt x="18824" y="4511"/>
                  <a:pt x="19373" y="11627"/>
                </a:cubicBezTo>
                <a:cubicBezTo>
                  <a:pt x="19525" y="13592"/>
                  <a:pt x="19337" y="15578"/>
                  <a:pt x="18825" y="17432"/>
                </a:cubicBezTo>
                <a:lnTo>
                  <a:pt x="18824" y="17431"/>
                </a:lnTo>
                <a:lnTo>
                  <a:pt x="21103" y="18551"/>
                </a:lnTo>
                <a:lnTo>
                  <a:pt x="17672" y="20663"/>
                </a:lnTo>
                <a:lnTo>
                  <a:pt x="16087" y="16087"/>
                </a:lnTo>
                <a:lnTo>
                  <a:pt x="18366" y="17206"/>
                </a:lnTo>
                <a:close/>
                <a:moveTo>
                  <a:pt x="18366" y="17206"/>
                </a:moveTo>
              </a:path>
            </a:pathLst>
          </a:custGeom>
          <a:solidFill>
            <a:srgbClr val="595959"/>
          </a:solidFill>
          <a:ln w="508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8" name="Rectangle 23">
            <a:extLst>
              <a:ext uri="{FF2B5EF4-FFF2-40B4-BE49-F238E27FC236}">
                <a16:creationId xmlns:a16="http://schemas.microsoft.com/office/drawing/2014/main" id="{8B07DA8D-079F-453A-B53B-0B36737D91F4}"/>
              </a:ext>
            </a:extLst>
          </p:cNvPr>
          <p:cNvSpPr>
            <a:spLocks/>
          </p:cNvSpPr>
          <p:nvPr/>
        </p:nvSpPr>
        <p:spPr bwMode="auto">
          <a:xfrm rot="1020000">
            <a:off x="5272088" y="3536950"/>
            <a:ext cx="6318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700"/>
              </a:spcBef>
              <a:spcAft>
                <a:spcPct val="0"/>
              </a:spcAft>
            </a:pPr>
            <a:r>
              <a:rPr lang="en-US" altLang="ru-RU" sz="1200" b="0">
                <a:latin typeface="Arial Bold" charset="0"/>
                <a:cs typeface="Arial Bold" charset="0"/>
                <a:sym typeface="Arial Bold" charset="0"/>
              </a:rPr>
              <a:t>Time</a:t>
            </a:r>
          </a:p>
        </p:txBody>
      </p:sp>
      <p:sp>
        <p:nvSpPr>
          <p:cNvPr id="49" name="Oval 25">
            <a:extLst>
              <a:ext uri="{FF2B5EF4-FFF2-40B4-BE49-F238E27FC236}">
                <a16:creationId xmlns:a16="http://schemas.microsoft.com/office/drawing/2014/main" id="{2D1D023A-EEEC-4BF7-AD7B-5E105E383256}"/>
              </a:ext>
            </a:extLst>
          </p:cNvPr>
          <p:cNvSpPr>
            <a:spLocks/>
          </p:cNvSpPr>
          <p:nvPr/>
        </p:nvSpPr>
        <p:spPr bwMode="auto">
          <a:xfrm>
            <a:off x="5559425" y="3373438"/>
            <a:ext cx="111125" cy="1127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spcAft>
                <a:spcPct val="6000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60000"/>
              </a:spcAft>
              <a:buClr>
                <a:srgbClr val="EE0033"/>
              </a:buClr>
              <a:buSzPct val="100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050"/>
              </a:spcBef>
              <a:spcAft>
                <a:spcPct val="0"/>
              </a:spcAft>
            </a:pPr>
            <a:endParaRPr lang="ru-RU" altLang="ru-RU" sz="1200" b="0">
              <a:solidFill>
                <a:srgbClr val="595959"/>
              </a:solidFill>
            </a:endParaRPr>
          </a:p>
        </p:txBody>
      </p:sp>
      <p:sp>
        <p:nvSpPr>
          <p:cNvPr id="50" name="Freeform 26">
            <a:extLst>
              <a:ext uri="{FF2B5EF4-FFF2-40B4-BE49-F238E27FC236}">
                <a16:creationId xmlns:a16="http://schemas.microsoft.com/office/drawing/2014/main" id="{80E0E30A-3561-4C80-9165-3B5062754D6B}"/>
              </a:ext>
            </a:extLst>
          </p:cNvPr>
          <p:cNvSpPr>
            <a:spLocks/>
          </p:cNvSpPr>
          <p:nvPr/>
        </p:nvSpPr>
        <p:spPr bwMode="auto">
          <a:xfrm>
            <a:off x="6797675" y="3800475"/>
            <a:ext cx="742950" cy="3619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2147483647 w 21600"/>
              <a:gd name="T15" fmla="*/ 0 h 21600"/>
              <a:gd name="T16" fmla="*/ 2147483647 w 21600"/>
              <a:gd name="T17" fmla="*/ 0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600"/>
              <a:gd name="T28" fmla="*/ 0 h 21600"/>
              <a:gd name="T29" fmla="*/ 21600 w 21600"/>
              <a:gd name="T30" fmla="*/ 21600 h 21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600" h="21600">
                <a:moveTo>
                  <a:pt x="1846" y="0"/>
                </a:moveTo>
                <a:lnTo>
                  <a:pt x="10938" y="12126"/>
                </a:lnTo>
                <a:lnTo>
                  <a:pt x="20815" y="10516"/>
                </a:lnTo>
                <a:lnTo>
                  <a:pt x="21600" y="10042"/>
                </a:lnTo>
                <a:lnTo>
                  <a:pt x="19938" y="20463"/>
                </a:lnTo>
                <a:lnTo>
                  <a:pt x="9277" y="21600"/>
                </a:lnTo>
                <a:lnTo>
                  <a:pt x="0" y="10232"/>
                </a:lnTo>
                <a:lnTo>
                  <a:pt x="1846" y="0"/>
                </a:lnTo>
                <a:close/>
                <a:moveTo>
                  <a:pt x="1846" y="0"/>
                </a:moveTo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grpSp>
        <p:nvGrpSpPr>
          <p:cNvPr id="51" name="Group 29">
            <a:extLst>
              <a:ext uri="{FF2B5EF4-FFF2-40B4-BE49-F238E27FC236}">
                <a16:creationId xmlns:a16="http://schemas.microsoft.com/office/drawing/2014/main" id="{A3131687-069C-40D8-ADDC-3D0F41F7BCA1}"/>
              </a:ext>
            </a:extLst>
          </p:cNvPr>
          <p:cNvGrpSpPr>
            <a:grpSpLocks/>
          </p:cNvGrpSpPr>
          <p:nvPr/>
        </p:nvGrpSpPr>
        <p:grpSpPr bwMode="auto">
          <a:xfrm rot="4140000">
            <a:off x="5326857" y="4885531"/>
            <a:ext cx="742950" cy="369887"/>
            <a:chOff x="0" y="0"/>
            <a:chExt cx="468" cy="232"/>
          </a:xfrm>
        </p:grpSpPr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B58F7AE8-B393-44BF-AA28-46B8C3A7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68" cy="2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00"/>
                <a:gd name="T28" fmla="*/ 0 h 21600"/>
                <a:gd name="T29" fmla="*/ 21600 w 21600"/>
                <a:gd name="T30" fmla="*/ 21600 h 216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00" h="21600">
                  <a:moveTo>
                    <a:pt x="1846" y="0"/>
                  </a:moveTo>
                  <a:lnTo>
                    <a:pt x="10938" y="12126"/>
                  </a:lnTo>
                  <a:lnTo>
                    <a:pt x="20815" y="10516"/>
                  </a:lnTo>
                  <a:lnTo>
                    <a:pt x="21600" y="10042"/>
                  </a:lnTo>
                  <a:lnTo>
                    <a:pt x="19938" y="20463"/>
                  </a:lnTo>
                  <a:lnTo>
                    <a:pt x="9277" y="21600"/>
                  </a:lnTo>
                  <a:lnTo>
                    <a:pt x="0" y="10232"/>
                  </a:lnTo>
                  <a:lnTo>
                    <a:pt x="1846" y="0"/>
                  </a:lnTo>
                  <a:close/>
                  <a:moveTo>
                    <a:pt x="1846" y="0"/>
                  </a:moveTo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3" name="Rectangle 28">
              <a:extLst>
                <a:ext uri="{FF2B5EF4-FFF2-40B4-BE49-F238E27FC236}">
                  <a16:creationId xmlns:a16="http://schemas.microsoft.com/office/drawing/2014/main" id="{1A71A593-A725-4B97-A332-BFA8AB9D2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" y="120"/>
              <a:ext cx="328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ct val="0"/>
                </a:spcAft>
              </a:pPr>
              <a:r>
                <a:rPr lang="en-US" altLang="ru-RU" sz="500" b="0">
                  <a:latin typeface="Arial Bold" charset="0"/>
                  <a:cs typeface="Arial Bold" charset="0"/>
                  <a:sym typeface="Arial Bold" charset="0"/>
                </a:rPr>
                <a:t>Data prep</a:t>
              </a:r>
            </a:p>
          </p:txBody>
        </p:sp>
      </p:grpSp>
      <p:grpSp>
        <p:nvGrpSpPr>
          <p:cNvPr id="54" name="Group 32">
            <a:extLst>
              <a:ext uri="{FF2B5EF4-FFF2-40B4-BE49-F238E27FC236}">
                <a16:creationId xmlns:a16="http://schemas.microsoft.com/office/drawing/2014/main" id="{4B62C961-D98B-465E-892D-C436A99C62AD}"/>
              </a:ext>
            </a:extLst>
          </p:cNvPr>
          <p:cNvGrpSpPr>
            <a:grpSpLocks/>
          </p:cNvGrpSpPr>
          <p:nvPr/>
        </p:nvGrpSpPr>
        <p:grpSpPr bwMode="auto">
          <a:xfrm rot="8100000">
            <a:off x="3748088" y="3943350"/>
            <a:ext cx="752475" cy="392113"/>
            <a:chOff x="0" y="0"/>
            <a:chExt cx="474" cy="247"/>
          </a:xfrm>
        </p:grpSpPr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CC987722-B1B2-47B1-A612-98D0D17B8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74" cy="2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00"/>
                <a:gd name="T28" fmla="*/ 0 h 21600"/>
                <a:gd name="T29" fmla="*/ 21600 w 21600"/>
                <a:gd name="T30" fmla="*/ 21600 h 216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00" h="21600">
                  <a:moveTo>
                    <a:pt x="1846" y="0"/>
                  </a:moveTo>
                  <a:lnTo>
                    <a:pt x="10938" y="12126"/>
                  </a:lnTo>
                  <a:lnTo>
                    <a:pt x="20815" y="10516"/>
                  </a:lnTo>
                  <a:lnTo>
                    <a:pt x="21600" y="10042"/>
                  </a:lnTo>
                  <a:lnTo>
                    <a:pt x="19938" y="20463"/>
                  </a:lnTo>
                  <a:lnTo>
                    <a:pt x="9277" y="21600"/>
                  </a:lnTo>
                  <a:lnTo>
                    <a:pt x="0" y="10232"/>
                  </a:lnTo>
                  <a:lnTo>
                    <a:pt x="1846" y="0"/>
                  </a:lnTo>
                  <a:close/>
                  <a:moveTo>
                    <a:pt x="1846" y="0"/>
                  </a:moveTo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9214C705-C3B1-44D0-972C-527515F3C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124"/>
              <a:ext cx="33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ct val="0"/>
                </a:spcAft>
              </a:pPr>
              <a:r>
                <a:rPr lang="en-US" altLang="ru-RU" sz="500" b="0">
                  <a:latin typeface="Arial Bold" charset="0"/>
                  <a:cs typeface="Arial Bold" charset="0"/>
                  <a:sym typeface="Arial Bold" charset="0"/>
                </a:rPr>
                <a:t>Data prep</a:t>
              </a:r>
            </a:p>
          </p:txBody>
        </p:sp>
      </p:grpSp>
      <p:grpSp>
        <p:nvGrpSpPr>
          <p:cNvPr id="57" name="Group 35">
            <a:extLst>
              <a:ext uri="{FF2B5EF4-FFF2-40B4-BE49-F238E27FC236}">
                <a16:creationId xmlns:a16="http://schemas.microsoft.com/office/drawing/2014/main" id="{727FE984-8994-436B-96D7-6BB14DC84F5D}"/>
              </a:ext>
            </a:extLst>
          </p:cNvPr>
          <p:cNvGrpSpPr>
            <a:grpSpLocks/>
          </p:cNvGrpSpPr>
          <p:nvPr/>
        </p:nvGrpSpPr>
        <p:grpSpPr bwMode="auto">
          <a:xfrm rot="10200000">
            <a:off x="3594100" y="2998788"/>
            <a:ext cx="752475" cy="360362"/>
            <a:chOff x="0" y="0"/>
            <a:chExt cx="474" cy="227"/>
          </a:xfrm>
        </p:grpSpPr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0612E27E-5BAA-4EB0-915E-C112BA6F8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74" cy="2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00"/>
                <a:gd name="T28" fmla="*/ 0 h 21600"/>
                <a:gd name="T29" fmla="*/ 21600 w 21600"/>
                <a:gd name="T30" fmla="*/ 21600 h 216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00" h="21600">
                  <a:moveTo>
                    <a:pt x="1846" y="0"/>
                  </a:moveTo>
                  <a:lnTo>
                    <a:pt x="10938" y="12126"/>
                  </a:lnTo>
                  <a:lnTo>
                    <a:pt x="20815" y="10516"/>
                  </a:lnTo>
                  <a:lnTo>
                    <a:pt x="21600" y="10042"/>
                  </a:lnTo>
                  <a:lnTo>
                    <a:pt x="19938" y="20463"/>
                  </a:lnTo>
                  <a:lnTo>
                    <a:pt x="9277" y="21600"/>
                  </a:lnTo>
                  <a:lnTo>
                    <a:pt x="0" y="10232"/>
                  </a:lnTo>
                  <a:lnTo>
                    <a:pt x="1846" y="0"/>
                  </a:lnTo>
                  <a:close/>
                  <a:moveTo>
                    <a:pt x="1846" y="0"/>
                  </a:moveTo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9" name="Rectangle 34">
              <a:extLst>
                <a:ext uri="{FF2B5EF4-FFF2-40B4-BE49-F238E27FC236}">
                  <a16:creationId xmlns:a16="http://schemas.microsoft.com/office/drawing/2014/main" id="{B4932AF3-6541-4B40-90AA-E60B2A751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" y="115"/>
              <a:ext cx="33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ct val="0"/>
                </a:spcAft>
              </a:pPr>
              <a:r>
                <a:rPr lang="en-US" altLang="ru-RU" sz="500" b="0">
                  <a:latin typeface="Arial Bold" charset="0"/>
                  <a:cs typeface="Arial Bold" charset="0"/>
                  <a:sym typeface="Arial Bold" charset="0"/>
                </a:rPr>
                <a:t>Data prep</a:t>
              </a:r>
            </a:p>
          </p:txBody>
        </p:sp>
      </p:grpSp>
      <p:grpSp>
        <p:nvGrpSpPr>
          <p:cNvPr id="60" name="Group 45">
            <a:extLst>
              <a:ext uri="{FF2B5EF4-FFF2-40B4-BE49-F238E27FC236}">
                <a16:creationId xmlns:a16="http://schemas.microsoft.com/office/drawing/2014/main" id="{1DB750A2-048D-4317-85B5-5DF826EC83AC}"/>
              </a:ext>
            </a:extLst>
          </p:cNvPr>
          <p:cNvGrpSpPr>
            <a:grpSpLocks/>
          </p:cNvGrpSpPr>
          <p:nvPr/>
        </p:nvGrpSpPr>
        <p:grpSpPr bwMode="auto">
          <a:xfrm>
            <a:off x="6521450" y="1025525"/>
            <a:ext cx="1341438" cy="523875"/>
            <a:chOff x="0" y="-106"/>
            <a:chExt cx="845" cy="330"/>
          </a:xfrm>
        </p:grpSpPr>
        <p:sp>
          <p:nvSpPr>
            <p:cNvPr id="61" name="Rectangle 43">
              <a:extLst>
                <a:ext uri="{FF2B5EF4-FFF2-40B4-BE49-F238E27FC236}">
                  <a16:creationId xmlns:a16="http://schemas.microsoft.com/office/drawing/2014/main" id="{433C33C0-AB2F-4B0C-9ABD-3A42D4A02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62" name="Rectangle 44">
              <a:extLst>
                <a:ext uri="{FF2B5EF4-FFF2-40B4-BE49-F238E27FC236}">
                  <a16:creationId xmlns:a16="http://schemas.microsoft.com/office/drawing/2014/main" id="{858E0337-D58A-477E-A11D-3819B5F11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" y="-106"/>
              <a:ext cx="728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100" b="0" dirty="0" err="1">
                  <a:ea typeface="ヒラギノ角ゴ ProN W3" charset="0"/>
                  <a:cs typeface="Arial" panose="020B0604020202020204" pitchFamily="34" charset="0"/>
                </a:rPr>
                <a:t>Полевые</a:t>
              </a:r>
              <a:r>
                <a:rPr lang="en-US" altLang="ru-RU" sz="1100" b="0" dirty="0">
                  <a:ea typeface="ヒラギノ角ゴ ProN W3" charset="0"/>
                  <a:cs typeface="Arial" panose="020B0604020202020204" pitchFamily="34" charset="0"/>
                </a:rPr>
                <a:t> </a:t>
              </a:r>
              <a:r>
                <a:rPr lang="en-US" altLang="ru-RU" sz="1100" b="0" dirty="0" err="1">
                  <a:ea typeface="ヒラギノ角ゴ ProN W3" charset="0"/>
                  <a:cs typeface="Arial" panose="020B0604020202020204" pitchFamily="34" charset="0"/>
                </a:rPr>
                <a:t>изыскания</a:t>
              </a:r>
              <a:endParaRPr lang="en-US" altLang="ru-RU" sz="1100" b="0" dirty="0">
                <a:ea typeface="ヒラギノ角ゴ ProN W3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3" name="Group 48">
            <a:extLst>
              <a:ext uri="{FF2B5EF4-FFF2-40B4-BE49-F238E27FC236}">
                <a16:creationId xmlns:a16="http://schemas.microsoft.com/office/drawing/2014/main" id="{B5B020D0-93F8-49DD-BD29-2380C951A5C5}"/>
              </a:ext>
            </a:extLst>
          </p:cNvPr>
          <p:cNvGrpSpPr>
            <a:grpSpLocks/>
          </p:cNvGrpSpPr>
          <p:nvPr/>
        </p:nvGrpSpPr>
        <p:grpSpPr bwMode="auto">
          <a:xfrm>
            <a:off x="7404100" y="1930400"/>
            <a:ext cx="1155700" cy="279400"/>
            <a:chOff x="0" y="0"/>
            <a:chExt cx="728" cy="176"/>
          </a:xfrm>
        </p:grpSpPr>
        <p:sp>
          <p:nvSpPr>
            <p:cNvPr id="64" name="Rectangle 46">
              <a:extLst>
                <a:ext uri="{FF2B5EF4-FFF2-40B4-BE49-F238E27FC236}">
                  <a16:creationId xmlns:a16="http://schemas.microsoft.com/office/drawing/2014/main" id="{F1BEF777-5351-43A2-B1BB-5FA670280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65" name="Rectangle 47">
              <a:extLst>
                <a:ext uri="{FF2B5EF4-FFF2-40B4-BE49-F238E27FC236}">
                  <a16:creationId xmlns:a16="http://schemas.microsoft.com/office/drawing/2014/main" id="{47B56019-5432-4774-9C26-812D245EE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 dirty="0" err="1">
                  <a:ea typeface="ヒラギノ角ゴ ProN W3" charset="0"/>
                  <a:cs typeface="Arial" panose="020B0604020202020204" pitchFamily="34" charset="0"/>
                </a:rPr>
                <a:t>Создание</a:t>
              </a:r>
              <a:r>
                <a:rPr lang="en-US" altLang="ru-RU" sz="1000" b="0" dirty="0">
                  <a:ea typeface="ヒラギノ角ゴ ProN W3" charset="0"/>
                  <a:cs typeface="Arial" panose="020B0604020202020204" pitchFamily="34" charset="0"/>
                </a:rPr>
                <a:t> </a:t>
              </a:r>
              <a:r>
                <a:rPr lang="en-US" altLang="ru-RU" sz="1000" b="0" dirty="0" err="1">
                  <a:ea typeface="ヒラギノ角ゴ ProN W3" charset="0"/>
                  <a:cs typeface="Arial" panose="020B0604020202020204" pitchFamily="34" charset="0"/>
                </a:rPr>
                <a:t>цифровой</a:t>
              </a:r>
              <a:r>
                <a:rPr lang="en-US" altLang="ru-RU" sz="1000" b="0" dirty="0">
                  <a:ea typeface="ヒラギノ角ゴ ProN W3" charset="0"/>
                  <a:cs typeface="Arial" panose="020B0604020202020204" pitchFamily="34" charset="0"/>
                </a:rPr>
                <a:t> </a:t>
              </a:r>
              <a:r>
                <a:rPr lang="en-US" altLang="ru-RU" sz="1000" b="0" dirty="0" err="1">
                  <a:ea typeface="ヒラギノ角ゴ ProN W3" charset="0"/>
                  <a:cs typeface="Arial" panose="020B0604020202020204" pitchFamily="34" charset="0"/>
                </a:rPr>
                <a:t>модели</a:t>
              </a:r>
              <a:endParaRPr lang="en-US" altLang="ru-RU" sz="1000" b="0" dirty="0">
                <a:ea typeface="ヒラギノ角ゴ ProN W3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Group 51">
            <a:extLst>
              <a:ext uri="{FF2B5EF4-FFF2-40B4-BE49-F238E27FC236}">
                <a16:creationId xmlns:a16="http://schemas.microsoft.com/office/drawing/2014/main" id="{8595DF77-BA90-4A6C-8C59-B1F6834DE064}"/>
              </a:ext>
            </a:extLst>
          </p:cNvPr>
          <p:cNvGrpSpPr>
            <a:grpSpLocks/>
          </p:cNvGrpSpPr>
          <p:nvPr/>
        </p:nvGrpSpPr>
        <p:grpSpPr bwMode="auto">
          <a:xfrm>
            <a:off x="7645400" y="2679700"/>
            <a:ext cx="1155700" cy="419100"/>
            <a:chOff x="0" y="0"/>
            <a:chExt cx="728" cy="264"/>
          </a:xfrm>
        </p:grpSpPr>
        <p:sp>
          <p:nvSpPr>
            <p:cNvPr id="67" name="Rectangle 49">
              <a:extLst>
                <a:ext uri="{FF2B5EF4-FFF2-40B4-BE49-F238E27FC236}">
                  <a16:creationId xmlns:a16="http://schemas.microsoft.com/office/drawing/2014/main" id="{B02FA589-8C46-4C07-9810-3CD25A3D6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68" name="Rectangle 50">
              <a:extLst>
                <a:ext uri="{FF2B5EF4-FFF2-40B4-BE49-F238E27FC236}">
                  <a16:creationId xmlns:a16="http://schemas.microsoft.com/office/drawing/2014/main" id="{38167644-8A07-43E5-8779-57D080EF3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 dirty="0" err="1">
                  <a:ea typeface="ヒラギノ角ゴ ProN W3" charset="0"/>
                  <a:cs typeface="Arial" panose="020B0604020202020204" pitchFamily="34" charset="0"/>
                </a:rPr>
                <a:t>Проектирование</a:t>
              </a:r>
              <a:endParaRPr lang="en-US" altLang="ru-RU" sz="1000" b="0" dirty="0">
                <a:ea typeface="ヒラギノ角ゴ ProN W3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9" name="Group 54">
            <a:extLst>
              <a:ext uri="{FF2B5EF4-FFF2-40B4-BE49-F238E27FC236}">
                <a16:creationId xmlns:a16="http://schemas.microsoft.com/office/drawing/2014/main" id="{4C2037A0-CE07-4F66-9C24-D1EC7EAFB383}"/>
              </a:ext>
            </a:extLst>
          </p:cNvPr>
          <p:cNvGrpSpPr>
            <a:grpSpLocks/>
          </p:cNvGrpSpPr>
          <p:nvPr/>
        </p:nvGrpSpPr>
        <p:grpSpPr bwMode="auto">
          <a:xfrm>
            <a:off x="7708900" y="3276600"/>
            <a:ext cx="1155700" cy="419100"/>
            <a:chOff x="0" y="0"/>
            <a:chExt cx="728" cy="264"/>
          </a:xfrm>
        </p:grpSpPr>
        <p:sp>
          <p:nvSpPr>
            <p:cNvPr id="70" name="Rectangle 52">
              <a:extLst>
                <a:ext uri="{FF2B5EF4-FFF2-40B4-BE49-F238E27FC236}">
                  <a16:creationId xmlns:a16="http://schemas.microsoft.com/office/drawing/2014/main" id="{67EB8AED-9BA8-43CB-8948-B8A8DD54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71" name="Rectangle 53">
              <a:extLst>
                <a:ext uri="{FF2B5EF4-FFF2-40B4-BE49-F238E27FC236}">
                  <a16:creationId xmlns:a16="http://schemas.microsoft.com/office/drawing/2014/main" id="{24E44E0E-2195-4DB2-BDC9-D9C857A6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>
                  <a:ea typeface="ヒラギノ角ゴ ProN W3" charset="0"/>
                  <a:cs typeface="Arial" panose="020B0604020202020204" pitchFamily="34" charset="0"/>
                </a:rPr>
                <a:t>Подсчет объемов</a:t>
              </a:r>
            </a:p>
          </p:txBody>
        </p:sp>
      </p:grpSp>
      <p:grpSp>
        <p:nvGrpSpPr>
          <p:cNvPr id="72" name="Group 57">
            <a:extLst>
              <a:ext uri="{FF2B5EF4-FFF2-40B4-BE49-F238E27FC236}">
                <a16:creationId xmlns:a16="http://schemas.microsoft.com/office/drawing/2014/main" id="{3820637D-FA15-43A8-8E92-11172A5FD2C5}"/>
              </a:ext>
            </a:extLst>
          </p:cNvPr>
          <p:cNvGrpSpPr>
            <a:grpSpLocks/>
          </p:cNvGrpSpPr>
          <p:nvPr/>
        </p:nvGrpSpPr>
        <p:grpSpPr bwMode="auto">
          <a:xfrm>
            <a:off x="6883400" y="5003800"/>
            <a:ext cx="1155700" cy="698500"/>
            <a:chOff x="0" y="0"/>
            <a:chExt cx="728" cy="440"/>
          </a:xfrm>
        </p:grpSpPr>
        <p:sp>
          <p:nvSpPr>
            <p:cNvPr id="73" name="Rectangle 55">
              <a:extLst>
                <a:ext uri="{FF2B5EF4-FFF2-40B4-BE49-F238E27FC236}">
                  <a16:creationId xmlns:a16="http://schemas.microsoft.com/office/drawing/2014/main" id="{CCDD4C5B-D9C3-4009-92BA-EE89CE15C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74" name="Rectangle 56">
              <a:extLst>
                <a:ext uri="{FF2B5EF4-FFF2-40B4-BE49-F238E27FC236}">
                  <a16:creationId xmlns:a16="http://schemas.microsoft.com/office/drawing/2014/main" id="{1A604339-F3E4-4A27-B509-E6154011F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>
                  <a:ea typeface="ヒラギノ角ゴ ProN W3" charset="0"/>
                  <a:cs typeface="Arial" panose="020B0604020202020204" pitchFamily="34" charset="0"/>
                </a:rPr>
                <a:t>Снятие грунта, формирование корыта, песок</a:t>
              </a:r>
            </a:p>
          </p:txBody>
        </p:sp>
      </p:grpSp>
      <p:grpSp>
        <p:nvGrpSpPr>
          <p:cNvPr id="75" name="Group 61">
            <a:extLst>
              <a:ext uri="{FF2B5EF4-FFF2-40B4-BE49-F238E27FC236}">
                <a16:creationId xmlns:a16="http://schemas.microsoft.com/office/drawing/2014/main" id="{9F4518BF-3032-4A06-A9F0-5BFCCBA83E85}"/>
              </a:ext>
            </a:extLst>
          </p:cNvPr>
          <p:cNvGrpSpPr>
            <a:grpSpLocks/>
          </p:cNvGrpSpPr>
          <p:nvPr/>
        </p:nvGrpSpPr>
        <p:grpSpPr bwMode="auto">
          <a:xfrm>
            <a:off x="3543300" y="5245100"/>
            <a:ext cx="1155700" cy="419100"/>
            <a:chOff x="0" y="0"/>
            <a:chExt cx="728" cy="264"/>
          </a:xfrm>
        </p:grpSpPr>
        <p:sp>
          <p:nvSpPr>
            <p:cNvPr id="76" name="Rectangle 59">
              <a:extLst>
                <a:ext uri="{FF2B5EF4-FFF2-40B4-BE49-F238E27FC236}">
                  <a16:creationId xmlns:a16="http://schemas.microsoft.com/office/drawing/2014/main" id="{805ACA29-7345-4B72-942D-0323CB5D1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77" name="Rectangle 60">
              <a:extLst>
                <a:ext uri="{FF2B5EF4-FFF2-40B4-BE49-F238E27FC236}">
                  <a16:creationId xmlns:a16="http://schemas.microsoft.com/office/drawing/2014/main" id="{C320FD2A-9194-4DC5-ADCD-94A33012D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>
                  <a:ea typeface="ヒラギノ角ゴ ProN W3" charset="0"/>
                  <a:cs typeface="Arial" panose="020B0604020202020204" pitchFamily="34" charset="0"/>
                </a:rPr>
                <a:t>Крупный щебень</a:t>
              </a:r>
            </a:p>
          </p:txBody>
        </p:sp>
      </p:grpSp>
      <p:grpSp>
        <p:nvGrpSpPr>
          <p:cNvPr id="78" name="Group 64">
            <a:extLst>
              <a:ext uri="{FF2B5EF4-FFF2-40B4-BE49-F238E27FC236}">
                <a16:creationId xmlns:a16="http://schemas.microsoft.com/office/drawing/2014/main" id="{F87682AB-0D04-4973-9490-7C06D50A1676}"/>
              </a:ext>
            </a:extLst>
          </p:cNvPr>
          <p:cNvGrpSpPr>
            <a:grpSpLocks/>
          </p:cNvGrpSpPr>
          <p:nvPr/>
        </p:nvGrpSpPr>
        <p:grpSpPr bwMode="auto">
          <a:xfrm>
            <a:off x="2451100" y="3759200"/>
            <a:ext cx="1155700" cy="698500"/>
            <a:chOff x="0" y="0"/>
            <a:chExt cx="728" cy="440"/>
          </a:xfrm>
        </p:grpSpPr>
        <p:sp>
          <p:nvSpPr>
            <p:cNvPr id="79" name="Rectangle 62">
              <a:extLst>
                <a:ext uri="{FF2B5EF4-FFF2-40B4-BE49-F238E27FC236}">
                  <a16:creationId xmlns:a16="http://schemas.microsoft.com/office/drawing/2014/main" id="{D7C52D26-3E37-47DE-B619-FD3D5174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80" name="Rectangle 63">
              <a:extLst>
                <a:ext uri="{FF2B5EF4-FFF2-40B4-BE49-F238E27FC236}">
                  <a16:creationId xmlns:a16="http://schemas.microsoft.com/office/drawing/2014/main" id="{F6CFB756-8F25-4C0E-B018-7BC008AC0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>
                  <a:ea typeface="ヒラギノ角ゴ ProN W3" charset="0"/>
                  <a:cs typeface="Arial" panose="020B0604020202020204" pitchFamily="34" charset="0"/>
                </a:rPr>
                <a:t>Расклинцовка, финишное профилирование</a:t>
              </a:r>
            </a:p>
          </p:txBody>
        </p:sp>
      </p:grpSp>
      <p:grpSp>
        <p:nvGrpSpPr>
          <p:cNvPr id="81" name="Group 67">
            <a:extLst>
              <a:ext uri="{FF2B5EF4-FFF2-40B4-BE49-F238E27FC236}">
                <a16:creationId xmlns:a16="http://schemas.microsoft.com/office/drawing/2014/main" id="{39FDEC9D-7D66-409F-96D5-BD49108B9625}"/>
              </a:ext>
            </a:extLst>
          </p:cNvPr>
          <p:cNvGrpSpPr>
            <a:grpSpLocks/>
          </p:cNvGrpSpPr>
          <p:nvPr/>
        </p:nvGrpSpPr>
        <p:grpSpPr bwMode="auto">
          <a:xfrm>
            <a:off x="2438400" y="2552700"/>
            <a:ext cx="1155700" cy="419100"/>
            <a:chOff x="0" y="0"/>
            <a:chExt cx="728" cy="264"/>
          </a:xfrm>
        </p:grpSpPr>
        <p:sp>
          <p:nvSpPr>
            <p:cNvPr id="82" name="Rectangle 65">
              <a:extLst>
                <a:ext uri="{FF2B5EF4-FFF2-40B4-BE49-F238E27FC236}">
                  <a16:creationId xmlns:a16="http://schemas.microsoft.com/office/drawing/2014/main" id="{84C6DF7A-A744-4ED1-9AF2-5C4530E50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2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83" name="Rectangle 66">
              <a:extLst>
                <a:ext uri="{FF2B5EF4-FFF2-40B4-BE49-F238E27FC236}">
                  <a16:creationId xmlns:a16="http://schemas.microsoft.com/office/drawing/2014/main" id="{5E7A12E3-D7DC-4D7C-9DFF-B2625C2B1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2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>
                  <a:ea typeface="ヒラギノ角ゴ ProN W3" charset="0"/>
                  <a:cs typeface="Arial" panose="020B0604020202020204" pitchFamily="34" charset="0"/>
                </a:rPr>
                <a:t>Укладка асфальта</a:t>
              </a:r>
            </a:p>
          </p:txBody>
        </p:sp>
      </p:grpSp>
      <p:grpSp>
        <p:nvGrpSpPr>
          <p:cNvPr id="84" name="Group 70">
            <a:extLst>
              <a:ext uri="{FF2B5EF4-FFF2-40B4-BE49-F238E27FC236}">
                <a16:creationId xmlns:a16="http://schemas.microsoft.com/office/drawing/2014/main" id="{4CA832E0-2CD0-46FE-8ED7-37E8AFF429D3}"/>
              </a:ext>
            </a:extLst>
          </p:cNvPr>
          <p:cNvGrpSpPr>
            <a:grpSpLocks/>
          </p:cNvGrpSpPr>
          <p:nvPr/>
        </p:nvGrpSpPr>
        <p:grpSpPr bwMode="auto">
          <a:xfrm>
            <a:off x="4089400" y="1257300"/>
            <a:ext cx="685800" cy="279400"/>
            <a:chOff x="0" y="0"/>
            <a:chExt cx="432" cy="176"/>
          </a:xfrm>
        </p:grpSpPr>
        <p:sp>
          <p:nvSpPr>
            <p:cNvPr id="85" name="Rectangle 68">
              <a:extLst>
                <a:ext uri="{FF2B5EF4-FFF2-40B4-BE49-F238E27FC236}">
                  <a16:creationId xmlns:a16="http://schemas.microsoft.com/office/drawing/2014/main" id="{04E91DDC-26C6-4FC6-AB45-F1FC0C7FB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32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endParaRPr lang="ru-RU" altLang="ru-RU" sz="1200" b="0">
                <a:solidFill>
                  <a:srgbClr val="595959"/>
                </a:solidFill>
              </a:endParaRPr>
            </a:p>
          </p:txBody>
        </p:sp>
        <p:sp>
          <p:nvSpPr>
            <p:cNvPr id="86" name="Rectangle 69">
              <a:extLst>
                <a:ext uri="{FF2B5EF4-FFF2-40B4-BE49-F238E27FC236}">
                  <a16:creationId xmlns:a16="http://schemas.microsoft.com/office/drawing/2014/main" id="{A608E8DA-2A4C-425F-983E-A64E7781D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3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spcAft>
                  <a:spcPct val="6000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60000"/>
                </a:spcAft>
                <a:buClr>
                  <a:srgbClr val="EE0033"/>
                </a:buClr>
                <a:buSzPct val="100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1050"/>
                </a:spcBef>
                <a:spcAft>
                  <a:spcPct val="0"/>
                </a:spcAft>
              </a:pPr>
              <a:r>
                <a:rPr lang="en-US" altLang="ru-RU" sz="1000" b="0">
                  <a:ea typeface="ヒラギノ角ゴ ProN W3" charset="0"/>
                  <a:cs typeface="Arial" panose="020B0604020202020204" pitchFamily="34" charset="0"/>
                </a:rPr>
                <a:t>Сдача объекта</a:t>
              </a:r>
            </a:p>
          </p:txBody>
        </p:sp>
      </p:grp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A376A27-4A17-4AE0-879A-B00844C07561}"/>
              </a:ext>
            </a:extLst>
          </p:cNvPr>
          <p:cNvSpPr/>
          <p:nvPr/>
        </p:nvSpPr>
        <p:spPr>
          <a:xfrm>
            <a:off x="3136900" y="4457700"/>
            <a:ext cx="635000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09508EE2-4460-45FA-AB26-1BCEE17446A6}"/>
              </a:ext>
            </a:extLst>
          </p:cNvPr>
          <p:cNvSpPr/>
          <p:nvPr/>
        </p:nvSpPr>
        <p:spPr>
          <a:xfrm>
            <a:off x="2794000" y="2933700"/>
            <a:ext cx="635000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E0BC82D3-739E-48BF-A40F-C7900F2118FE}"/>
              </a:ext>
            </a:extLst>
          </p:cNvPr>
          <p:cNvSpPr/>
          <p:nvPr/>
        </p:nvSpPr>
        <p:spPr>
          <a:xfrm>
            <a:off x="3238500" y="1828800"/>
            <a:ext cx="635000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6056A7B2-5278-48EE-A46B-260F9A4ED277}"/>
              </a:ext>
            </a:extLst>
          </p:cNvPr>
          <p:cNvSpPr/>
          <p:nvPr/>
        </p:nvSpPr>
        <p:spPr>
          <a:xfrm>
            <a:off x="5842000" y="5499100"/>
            <a:ext cx="635000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4772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1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2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3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Индикатор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HEXAGON_110511_FONTS">
      <a:majorFont>
        <a:latin typeface="Franklin Gothic Book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45439</TotalTime>
  <Words>1212</Words>
  <Application>Microsoft Office PowerPoint</Application>
  <PresentationFormat>Экран (4:3)</PresentationFormat>
  <Paragraphs>286</Paragraphs>
  <Slides>32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2" baseType="lpstr">
      <vt:lpstr>Apple Symbols</vt:lpstr>
      <vt:lpstr>Arial</vt:lpstr>
      <vt:lpstr>Arial Bold</vt:lpstr>
      <vt:lpstr>Calibri</vt:lpstr>
      <vt:lpstr>Franklin Gothic Book</vt:lpstr>
      <vt:lpstr>Wingdings</vt:lpstr>
      <vt:lpstr>ヒラギノ角ゴ ProN W3</vt:lpstr>
      <vt:lpstr>ヒラギノ角ゴ ProN W6</vt:lpstr>
      <vt:lpstr>Office Theme</vt:lpstr>
      <vt:lpstr>Chart</vt:lpstr>
      <vt:lpstr>Системы нивелирования iCON 3D от Leica Geosystems.  Алтай. Опыт Юго-Восточного ДСУ. </vt:lpstr>
      <vt:lpstr>Системы нивелирования в России.  </vt:lpstr>
      <vt:lpstr>        Системы нивелирования в России </vt:lpstr>
      <vt:lpstr>Leica Geosystems</vt:lpstr>
      <vt:lpstr>Leica Geosystems - Автоматизация строительных работ</vt:lpstr>
      <vt:lpstr>Внедрение Основные районы использования систем в 2011 - 2017 году</vt:lpstr>
      <vt:lpstr>Установленные системы нивелирования Leica iCON</vt:lpstr>
      <vt:lpstr>Традиционный метод работы</vt:lpstr>
      <vt:lpstr>Современный подход. Комплексная автоматизация.</vt:lpstr>
      <vt:lpstr>Автоматическое 2D и 3D управление машинами </vt:lpstr>
      <vt:lpstr>2D Решения</vt:lpstr>
      <vt:lpstr>Варианты систем 3D</vt:lpstr>
      <vt:lpstr>Варианты систем 3D</vt:lpstr>
      <vt:lpstr>ГРО. Базовая станция GNSS.</vt:lpstr>
      <vt:lpstr>Проект.</vt:lpstr>
      <vt:lpstr>Проект.</vt:lpstr>
      <vt:lpstr>Процесс работы. Импорт.</vt:lpstr>
      <vt:lpstr>Процесс работы. Машинист.</vt:lpstr>
      <vt:lpstr>Процесс работы. Машинист.</vt:lpstr>
      <vt:lpstr>Демо показ. Грейдер TG200. Юго-Восточное ДСУ</vt:lpstr>
      <vt:lpstr>Автоматическое грейдирование. Сростки. Быстро и точно. </vt:lpstr>
      <vt:lpstr>Самый современный контроллер CC80 и ПО iCON Site</vt:lpstr>
      <vt:lpstr>Самый современный контроллер CC80 и ПО iCON Site</vt:lpstr>
      <vt:lpstr>Преимущества систем Leica iCON 3D </vt:lpstr>
      <vt:lpstr>Презентация PowerPoint</vt:lpstr>
      <vt:lpstr>Оценка экономической эффективности Экономия на асфальте</vt:lpstr>
      <vt:lpstr>Оценка экономической эффективности Экономия времени</vt:lpstr>
      <vt:lpstr> Оценка экономической эффективности  Экономия топлива и трудозатрат</vt:lpstr>
      <vt:lpstr>Презентация PowerPoint</vt:lpstr>
      <vt:lpstr>Презентация PowerPoint</vt:lpstr>
      <vt:lpstr>Решающие факторы</vt:lpstr>
      <vt:lpstr>Презентация PowerPoint</vt:lpstr>
    </vt:vector>
  </TitlesOfParts>
  <Company>Article 10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Mooyman</dc:creator>
  <cp:lastModifiedBy>KAZANENKO Nikita</cp:lastModifiedBy>
  <cp:revision>3491</cp:revision>
  <cp:lastPrinted>2015-01-23T21:39:03Z</cp:lastPrinted>
  <dcterms:created xsi:type="dcterms:W3CDTF">2011-06-21T15:25:32Z</dcterms:created>
  <dcterms:modified xsi:type="dcterms:W3CDTF">2017-12-25T05:04:11Z</dcterms:modified>
</cp:coreProperties>
</file>