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13.12.2017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13.12.2017</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611560" y="4437112"/>
            <a:ext cx="8060432" cy="1512168"/>
          </a:xfrm>
          <a:effectLst>
            <a:innerShdw blurRad="63500" dist="50800" dir="13500000">
              <a:prstClr val="black">
                <a:alpha val="50000"/>
              </a:prstClr>
            </a:innerShdw>
          </a:effectLst>
        </p:spPr>
        <p:txBody>
          <a:bodyPr>
            <a:normAutofit fontScale="92500" lnSpcReduction="10000"/>
          </a:bodyPr>
          <a:lstStyle/>
          <a:p>
            <a:pPr>
              <a:lnSpc>
                <a:spcPct val="120000"/>
              </a:lnSpc>
            </a:pPr>
            <a:r>
              <a:rPr lang="ru-RU" altLang="ru-RU" sz="2800" dirty="0" smtClean="0">
                <a:solidFill>
                  <a:schemeClr val="tx1">
                    <a:lumMod val="95000"/>
                    <a:lumOff val="5000"/>
                  </a:schemeClr>
                </a:solidFill>
              </a:rPr>
              <a:t>ФГБОУ ВО «АлтГТУ им. И.И. Ползунова» </a:t>
            </a:r>
            <a:r>
              <a:rPr lang="ru-RU" altLang="ru-RU" dirty="0" smtClean="0">
                <a:solidFill>
                  <a:schemeClr val="tx1">
                    <a:lumMod val="95000"/>
                    <a:lumOff val="5000"/>
                  </a:schemeClr>
                </a:solidFill>
              </a:rPr>
              <a:t/>
            </a:r>
            <a:br>
              <a:rPr lang="ru-RU" altLang="ru-RU" dirty="0" smtClean="0">
                <a:solidFill>
                  <a:schemeClr val="tx1">
                    <a:lumMod val="95000"/>
                    <a:lumOff val="5000"/>
                  </a:schemeClr>
                </a:solidFill>
              </a:rPr>
            </a:br>
            <a:r>
              <a:rPr lang="ru-RU" altLang="ru-RU" dirty="0" smtClean="0">
                <a:solidFill>
                  <a:schemeClr val="tx1">
                    <a:lumMod val="95000"/>
                    <a:lumOff val="5000"/>
                  </a:schemeClr>
                </a:solidFill>
              </a:rPr>
              <a:t>д.т.н., проф. кафедры транспортного строительства Свиридов В.Л., раб. т. 29-09-81</a:t>
            </a:r>
          </a:p>
          <a:p>
            <a:pPr>
              <a:lnSpc>
                <a:spcPct val="120000"/>
              </a:lnSpc>
            </a:pPr>
            <a:r>
              <a:rPr lang="en-US" dirty="0" smtClean="0">
                <a:solidFill>
                  <a:schemeClr val="tx1">
                    <a:lumMod val="95000"/>
                    <a:lumOff val="5000"/>
                  </a:schemeClr>
                </a:solidFill>
              </a:rPr>
              <a:t>unkc-ts2@mail.ru</a:t>
            </a:r>
            <a:endParaRPr lang="ru-RU" dirty="0">
              <a:solidFill>
                <a:schemeClr val="tx1">
                  <a:lumMod val="95000"/>
                  <a:lumOff val="5000"/>
                </a:schemeClr>
              </a:solidFill>
            </a:endParaRPr>
          </a:p>
        </p:txBody>
      </p:sp>
      <p:sp>
        <p:nvSpPr>
          <p:cNvPr id="5" name="Прямоугольник 4"/>
          <p:cNvSpPr/>
          <p:nvPr/>
        </p:nvSpPr>
        <p:spPr>
          <a:xfrm>
            <a:off x="395536" y="260648"/>
            <a:ext cx="8352928" cy="3456384"/>
          </a:xfrm>
          <a:prstGeom prst="rect">
            <a:avLst/>
          </a:prstGeom>
          <a:effectLst>
            <a:outerShdw blurRad="50800" dist="38100" dir="18900000" algn="bl" rotWithShape="0">
              <a:prstClr val="black">
                <a:alpha val="40000"/>
              </a:prstClr>
            </a:outerShdw>
          </a:effectLst>
        </p:spPr>
        <p:txBody>
          <a:bodyPr wrap="square">
            <a:spAutoFit/>
          </a:bodyPr>
          <a:lstStyle/>
          <a:p>
            <a:pPr lvl="0" algn="ctr" fontAlgn="base">
              <a:spcBef>
                <a:spcPct val="0"/>
              </a:spcBef>
              <a:spcAft>
                <a:spcPct val="0"/>
              </a:spcAft>
            </a:pPr>
            <a:r>
              <a:rPr lang="ru-RU" sz="4400" b="1" dirty="0" smtClean="0">
                <a:solidFill>
                  <a:prstClr val="black"/>
                </a:solidFill>
                <a:latin typeface="Arial" pitchFamily="34" charset="0"/>
                <a:ea typeface="Times New Roman" pitchFamily="18" charset="0"/>
                <a:cs typeface="Arial" pitchFamily="34" charset="0"/>
              </a:rPr>
              <a:t>Оценка степени износа отдельных слоев покрытий </a:t>
            </a:r>
            <a:r>
              <a:rPr lang="ru-RU" sz="4400" b="1" dirty="0" smtClean="0">
                <a:solidFill>
                  <a:prstClr val="black"/>
                </a:solidFill>
                <a:latin typeface="Arial" pitchFamily="34" charset="0"/>
                <a:ea typeface="Calibri" pitchFamily="34" charset="0"/>
                <a:cs typeface="Arial" pitchFamily="34" charset="0"/>
              </a:rPr>
              <a:t>автомобильных дорог</a:t>
            </a:r>
            <a:r>
              <a:rPr lang="ru-RU" sz="4400" b="1" dirty="0" smtClean="0">
                <a:solidFill>
                  <a:prstClr val="black"/>
                </a:solidFill>
                <a:latin typeface="Arial" pitchFamily="34" charset="0"/>
                <a:cs typeface="Arial" pitchFamily="34" charset="0"/>
              </a:rPr>
              <a:t> с помощью прибора </a:t>
            </a:r>
          </a:p>
          <a:p>
            <a:pPr lvl="0" algn="ctr" fontAlgn="base">
              <a:spcBef>
                <a:spcPct val="0"/>
              </a:spcBef>
              <a:spcAft>
                <a:spcPct val="0"/>
              </a:spcAft>
            </a:pPr>
            <a:r>
              <a:rPr lang="en-US" sz="4400" b="1" dirty="0" err="1" smtClean="0">
                <a:solidFill>
                  <a:prstClr val="black"/>
                </a:solidFill>
                <a:latin typeface="Arial" pitchFamily="34" charset="0"/>
                <a:cs typeface="Arial" pitchFamily="34" charset="0"/>
              </a:rPr>
              <a:t>Strato</a:t>
            </a:r>
            <a:r>
              <a:rPr lang="en-US" sz="4400" b="1" dirty="0" smtClean="0">
                <a:solidFill>
                  <a:prstClr val="black"/>
                </a:solidFill>
                <a:latin typeface="Arial" pitchFamily="34" charset="0"/>
                <a:cs typeface="Arial" pitchFamily="34" charset="0"/>
              </a:rPr>
              <a:t> Test 4100</a:t>
            </a:r>
            <a:endParaRPr lang="ru-RU" sz="4400" b="1" dirty="0" smtClean="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059832" y="476672"/>
            <a:ext cx="5760640" cy="5904655"/>
          </a:xfrm>
          <a:prstGeom prst="rect">
            <a:avLst/>
          </a:prstGeom>
        </p:spPr>
      </p:pic>
      <p:sp>
        <p:nvSpPr>
          <p:cNvPr id="3" name="TextBox 2"/>
          <p:cNvSpPr txBox="1"/>
          <p:nvPr/>
        </p:nvSpPr>
        <p:spPr>
          <a:xfrm>
            <a:off x="452344" y="1859338"/>
            <a:ext cx="2592288" cy="3139321"/>
          </a:xfrm>
          <a:prstGeom prst="rect">
            <a:avLst/>
          </a:prstGeom>
          <a:noFill/>
        </p:spPr>
        <p:txBody>
          <a:bodyPr wrap="square" rtlCol="0">
            <a:spAutoFit/>
          </a:bodyPr>
          <a:lstStyle/>
          <a:p>
            <a:pPr algn="ctr"/>
            <a:r>
              <a:rPr lang="ru-RU" dirty="0" smtClean="0"/>
              <a:t>Места дислокации листов отражателей из алюминиевой фольги на участках федеральных автомобильных дорог Алтайского края, подконтрольных ФКУ УПРДОР «АЛТАЙ»</a:t>
            </a:r>
            <a:endParaRPr lang="ru-RU" dirty="0"/>
          </a:p>
        </p:txBody>
      </p:sp>
    </p:spTree>
    <p:extLst>
      <p:ext uri="{BB962C8B-B14F-4D97-AF65-F5344CB8AC3E}">
        <p14:creationId xmlns:p14="http://schemas.microsoft.com/office/powerpoint/2010/main" val="1725467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476672"/>
            <a:ext cx="8208912" cy="6048672"/>
          </a:xfrm>
        </p:spPr>
        <p:txBody>
          <a:bodyPr/>
          <a:lstStyle/>
          <a:p>
            <a:pPr marL="0" indent="288000" algn="just"/>
            <a:r>
              <a:rPr lang="ru-RU" dirty="0" smtClean="0"/>
              <a:t>Цель работы: Определение изменения толщин отдельных слоев различных покрытий (АБС, ЩМА, «</a:t>
            </a:r>
            <a:r>
              <a:rPr lang="ru-RU" dirty="0" err="1" smtClean="0"/>
              <a:t>Новочип</a:t>
            </a:r>
            <a:r>
              <a:rPr lang="ru-RU" dirty="0" smtClean="0"/>
              <a:t>» и др.) и рабочих слоев дорожной одежды в процессе многолетней эксплуатации выбранных участков автомобильных дорог с учетом собственных деформаций земляного полотна и основания дорожной одежды на федеральных автомобильных дорогах Алтайского края с применением современного комплекса измерительной техники.</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509120"/>
            <a:ext cx="8183880" cy="1512168"/>
          </a:xfrm>
        </p:spPr>
        <p:txBody>
          <a:bodyPr anchor="t">
            <a:normAutofit fontScale="90000"/>
          </a:bodyPr>
          <a:lstStyle/>
          <a:p>
            <a:pPr algn="ctr"/>
            <a:r>
              <a:rPr lang="ru-RU" sz="2400" b="0" dirty="0" smtClean="0">
                <a:solidFill>
                  <a:schemeClr val="tx1"/>
                </a:solidFill>
                <a:effectLst/>
                <a:latin typeface="Arial" pitchFamily="34" charset="0"/>
                <a:cs typeface="Arial" pitchFamily="34" charset="0"/>
              </a:rPr>
              <a:t>В основу измерения прибором </a:t>
            </a:r>
            <a:r>
              <a:rPr lang="en-US" sz="2400" b="0" dirty="0" err="1" smtClean="0">
                <a:solidFill>
                  <a:schemeClr val="tx1"/>
                </a:solidFill>
                <a:effectLst/>
                <a:latin typeface="Arial" pitchFamily="34" charset="0"/>
                <a:cs typeface="Arial" pitchFamily="34" charset="0"/>
              </a:rPr>
              <a:t>Strato</a:t>
            </a:r>
            <a:r>
              <a:rPr lang="en-US" sz="2400" b="0" dirty="0" smtClean="0">
                <a:solidFill>
                  <a:schemeClr val="tx1"/>
                </a:solidFill>
                <a:effectLst/>
                <a:latin typeface="Arial" pitchFamily="34" charset="0"/>
                <a:cs typeface="Arial" pitchFamily="34" charset="0"/>
              </a:rPr>
              <a:t> Test 4100 </a:t>
            </a:r>
            <a:r>
              <a:rPr lang="ru-RU" sz="2400" b="0" dirty="0" smtClean="0">
                <a:solidFill>
                  <a:schemeClr val="tx1"/>
                </a:solidFill>
                <a:effectLst/>
                <a:latin typeface="Arial" pitchFamily="34" charset="0"/>
                <a:cs typeface="Arial" pitchFamily="34" charset="0"/>
              </a:rPr>
              <a:t>положен </a:t>
            </a:r>
            <a:r>
              <a:rPr lang="ru-RU" sz="2400" b="0" dirty="0" err="1" smtClean="0">
                <a:solidFill>
                  <a:schemeClr val="tx1"/>
                </a:solidFill>
                <a:effectLst/>
                <a:latin typeface="Arial" pitchFamily="34" charset="0"/>
                <a:cs typeface="Arial" pitchFamily="34" charset="0"/>
              </a:rPr>
              <a:t>вихретоковый</a:t>
            </a:r>
            <a:r>
              <a:rPr lang="ru-RU" sz="2400" b="0" dirty="0" smtClean="0">
                <a:solidFill>
                  <a:schemeClr val="tx1"/>
                </a:solidFill>
                <a:effectLst/>
                <a:latin typeface="Arial" pitchFamily="34" charset="0"/>
                <a:cs typeface="Arial" pitchFamily="34" charset="0"/>
              </a:rPr>
              <a:t> принцип нахождения расстояния от поверхности измерительного датчика до алюминиевой фольги, заранее уложенной под слои дорожной одежды</a:t>
            </a:r>
            <a:endParaRPr lang="ru-RU" sz="2400" b="0" dirty="0">
              <a:solidFill>
                <a:schemeClr val="tx1"/>
              </a:solidFill>
              <a:effectLst/>
              <a:latin typeface="Arial" pitchFamily="34" charset="0"/>
              <a:cs typeface="Arial" pitchFamily="34" charset="0"/>
            </a:endParaRPr>
          </a:p>
        </p:txBody>
      </p:sp>
      <p:pic>
        <p:nvPicPr>
          <p:cNvPr id="26626" name="Picture 2"/>
          <p:cNvPicPr>
            <a:picLocks noGrp="1" noChangeAspect="1" noChangeArrowheads="1"/>
          </p:cNvPicPr>
          <p:nvPr>
            <p:ph idx="1"/>
          </p:nvPr>
        </p:nvPicPr>
        <p:blipFill>
          <a:blip r:embed="rId2" cstate="print"/>
          <a:srcRect l="5741" t="441" r="20752" b="17025"/>
          <a:stretch>
            <a:fillRect/>
          </a:stretch>
        </p:blipFill>
        <p:spPr bwMode="auto">
          <a:xfrm>
            <a:off x="4301970" y="476672"/>
            <a:ext cx="4446494" cy="4032448"/>
          </a:xfrm>
          <a:prstGeom prst="rect">
            <a:avLst/>
          </a:prstGeom>
          <a:noFill/>
          <a:ln w="9525">
            <a:noFill/>
            <a:miter lim="800000"/>
            <a:headEnd/>
            <a:tailEnd/>
          </a:ln>
        </p:spPr>
      </p:pic>
      <p:pic>
        <p:nvPicPr>
          <p:cNvPr id="26627" name="Рисунок 2" descr="http://www.elektrophysikrus.ru/images/stories/elektrophysik/asphalt%20layer%20thickness/STRATO%20TITEL%20STAND%2025-02-2003_.gif"/>
          <p:cNvPicPr>
            <a:picLocks noChangeAspect="1" noChangeArrowheads="1"/>
          </p:cNvPicPr>
          <p:nvPr/>
        </p:nvPicPr>
        <p:blipFill>
          <a:blip r:embed="rId3" cstate="print"/>
          <a:srcRect t="6114" r="39461"/>
          <a:stretch>
            <a:fillRect/>
          </a:stretch>
        </p:blipFill>
        <p:spPr bwMode="auto">
          <a:xfrm>
            <a:off x="611560" y="476672"/>
            <a:ext cx="3543300" cy="4057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717032"/>
            <a:ext cx="8183880" cy="2160240"/>
          </a:xfrm>
        </p:spPr>
        <p:txBody>
          <a:bodyPr anchor="t">
            <a:normAutofit/>
          </a:bodyPr>
          <a:lstStyle/>
          <a:p>
            <a:r>
              <a:rPr lang="ru-RU" sz="2200" b="0" dirty="0" smtClean="0">
                <a:solidFill>
                  <a:schemeClr val="tx1"/>
                </a:solidFill>
                <a:effectLst/>
                <a:latin typeface="Arial" pitchFamily="34" charset="0"/>
                <a:cs typeface="Arial" pitchFamily="34" charset="0"/>
              </a:rPr>
              <a:t>Способы закладки алюминиевой фольги под слои дорожной одежды в процессе укладки асфальтобетонной смеси:</a:t>
            </a:r>
            <a:br>
              <a:rPr lang="ru-RU" sz="2200" b="0" dirty="0" smtClean="0">
                <a:solidFill>
                  <a:schemeClr val="tx1"/>
                </a:solidFill>
                <a:effectLst/>
                <a:latin typeface="Arial" pitchFamily="34" charset="0"/>
                <a:cs typeface="Arial" pitchFamily="34" charset="0"/>
              </a:rPr>
            </a:br>
            <a:r>
              <a:rPr lang="ru-RU" sz="2200" b="0" dirty="0" smtClean="0">
                <a:solidFill>
                  <a:schemeClr val="tx1"/>
                </a:solidFill>
                <a:effectLst/>
                <a:latin typeface="Arial" pitchFamily="34" charset="0"/>
                <a:cs typeface="Arial" pitchFamily="34" charset="0"/>
              </a:rPr>
              <a:t>а) между гусеницами асфальтоукладчика до его прохода;</a:t>
            </a:r>
            <a:br>
              <a:rPr lang="ru-RU" sz="2200" b="0" dirty="0" smtClean="0">
                <a:solidFill>
                  <a:schemeClr val="tx1"/>
                </a:solidFill>
                <a:effectLst/>
                <a:latin typeface="Arial" pitchFamily="34" charset="0"/>
                <a:cs typeface="Arial" pitchFamily="34" charset="0"/>
              </a:rPr>
            </a:br>
            <a:r>
              <a:rPr lang="ru-RU" sz="2200" b="0" dirty="0" smtClean="0">
                <a:solidFill>
                  <a:schemeClr val="tx1"/>
                </a:solidFill>
                <a:effectLst/>
                <a:latin typeface="Arial" pitchFamily="34" charset="0"/>
                <a:cs typeface="Arial" pitchFamily="34" charset="0"/>
              </a:rPr>
              <a:t>б) после прохождения укладчика смесь убирается, фольга разравнивается и засыпается смесью с последующим ее уплотнением отрядом катков</a:t>
            </a:r>
            <a:endParaRPr lang="ru-RU" sz="2200" dirty="0"/>
          </a:p>
        </p:txBody>
      </p:sp>
      <p:pic>
        <p:nvPicPr>
          <p:cNvPr id="27650" name="Picture 2"/>
          <p:cNvPicPr>
            <a:picLocks noGrp="1" noChangeAspect="1" noChangeArrowheads="1"/>
          </p:cNvPicPr>
          <p:nvPr>
            <p:ph idx="1"/>
          </p:nvPr>
        </p:nvPicPr>
        <p:blipFill>
          <a:blip r:embed="rId2" cstate="print"/>
          <a:srcRect r="9728" b="20905"/>
          <a:stretch>
            <a:fillRect/>
          </a:stretch>
        </p:blipFill>
        <p:spPr bwMode="auto">
          <a:xfrm>
            <a:off x="395536" y="404664"/>
            <a:ext cx="4273591" cy="3240360"/>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l="14766" t="8107" b="399"/>
          <a:stretch>
            <a:fillRect/>
          </a:stretch>
        </p:blipFill>
        <p:spPr bwMode="auto">
          <a:xfrm>
            <a:off x="4716016" y="404664"/>
            <a:ext cx="3935554" cy="32403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221088"/>
            <a:ext cx="8352928" cy="2088232"/>
          </a:xfrm>
        </p:spPr>
        <p:txBody>
          <a:bodyPr anchor="t">
            <a:noAutofit/>
          </a:bodyPr>
          <a:lstStyle/>
          <a:p>
            <a:pPr algn="ctr"/>
            <a:r>
              <a:rPr lang="ru-RU" sz="2200" b="0" dirty="0" smtClean="0">
                <a:solidFill>
                  <a:schemeClr val="tx1"/>
                </a:solidFill>
                <a:effectLst/>
                <a:latin typeface="Arial" pitchFamily="34" charset="0"/>
                <a:cs typeface="Arial" pitchFamily="34" charset="0"/>
              </a:rPr>
              <a:t>В непосредственной близости от мест закладки алюминиевой фольги специальной техникой завинчиваются винтовые сваи конструкции </a:t>
            </a:r>
            <a:r>
              <a:rPr lang="en-US" sz="2200" b="0" dirty="0" smtClean="0">
                <a:solidFill>
                  <a:schemeClr val="tx1"/>
                </a:solidFill>
                <a:effectLst/>
                <a:latin typeface="Arial" pitchFamily="34" charset="0"/>
                <a:cs typeface="Arial" pitchFamily="34" charset="0"/>
              </a:rPr>
              <a:t>BAU-</a:t>
            </a:r>
            <a:r>
              <a:rPr lang="en-US" sz="2200" b="0" dirty="0" err="1" smtClean="0">
                <a:solidFill>
                  <a:schemeClr val="tx1"/>
                </a:solidFill>
                <a:effectLst/>
                <a:latin typeface="Arial" pitchFamily="34" charset="0"/>
                <a:cs typeface="Arial" pitchFamily="34" charset="0"/>
              </a:rPr>
              <a:t>Grup</a:t>
            </a:r>
            <a:r>
              <a:rPr lang="ru-RU" sz="2200" b="0" dirty="0" smtClean="0">
                <a:solidFill>
                  <a:schemeClr val="tx1"/>
                </a:solidFill>
                <a:effectLst/>
                <a:latin typeface="Arial" pitchFamily="34" charset="0"/>
                <a:cs typeface="Arial" pitchFamily="34" charset="0"/>
              </a:rPr>
              <a:t> длиной 3,0 м на глубину 3,5-3,7 м (ниже глубины промерзания грунта), которые являются долговременными высотными реперами создаваемой геодезической основы </a:t>
            </a:r>
            <a:endParaRPr lang="ru-RU" sz="2200" dirty="0"/>
          </a:p>
        </p:txBody>
      </p:sp>
      <p:pic>
        <p:nvPicPr>
          <p:cNvPr id="28674" name="Picture 2"/>
          <p:cNvPicPr>
            <a:picLocks noGrp="1" noChangeAspect="1" noChangeArrowheads="1"/>
          </p:cNvPicPr>
          <p:nvPr>
            <p:ph idx="1"/>
          </p:nvPr>
        </p:nvPicPr>
        <p:blipFill>
          <a:blip r:embed="rId2" cstate="print"/>
          <a:srcRect r="26493" b="19185"/>
          <a:stretch>
            <a:fillRect/>
          </a:stretch>
        </p:blipFill>
        <p:spPr bwMode="auto">
          <a:xfrm>
            <a:off x="4397342" y="476672"/>
            <a:ext cx="4279114" cy="3528392"/>
          </a:xfrm>
          <a:prstGeom prst="rect">
            <a:avLst/>
          </a:prstGeom>
          <a:noFill/>
          <a:ln w="9525">
            <a:noFill/>
            <a:miter lim="800000"/>
            <a:headEnd/>
            <a:tailEnd/>
          </a:ln>
        </p:spPr>
      </p:pic>
      <p:pic>
        <p:nvPicPr>
          <p:cNvPr id="5" name="Рисунок 4"/>
          <p:cNvPicPr/>
          <p:nvPr/>
        </p:nvPicPr>
        <p:blipFill>
          <a:blip r:embed="rId3" cstate="print">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39552" y="476672"/>
            <a:ext cx="3888432" cy="3528392"/>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149080"/>
            <a:ext cx="8424936" cy="2376264"/>
          </a:xfrm>
        </p:spPr>
        <p:txBody>
          <a:bodyPr anchor="t">
            <a:noAutofit/>
          </a:bodyPr>
          <a:lstStyle/>
          <a:p>
            <a:pPr algn="ctr"/>
            <a:r>
              <a:rPr lang="ru-RU" sz="2200" b="0" dirty="0" smtClean="0">
                <a:solidFill>
                  <a:schemeClr val="tx1"/>
                </a:solidFill>
                <a:effectLst/>
                <a:latin typeface="Arial" pitchFamily="34" charset="0"/>
                <a:cs typeface="Arial" pitchFamily="34" charset="0"/>
              </a:rPr>
              <a:t>Высотное нивелирование реперов осуществлялось при помощи прибора </a:t>
            </a:r>
            <a:r>
              <a:rPr lang="en-US" sz="2200" b="0" dirty="0" smtClean="0">
                <a:solidFill>
                  <a:schemeClr val="tx1"/>
                </a:solidFill>
                <a:effectLst/>
                <a:latin typeface="Arial" pitchFamily="34" charset="0"/>
                <a:cs typeface="Arial" pitchFamily="34" charset="0"/>
              </a:rPr>
              <a:t>LEICA Sprinter</a:t>
            </a:r>
            <a:r>
              <a:rPr lang="ru-RU" sz="2200" b="0" dirty="0" smtClean="0">
                <a:solidFill>
                  <a:schemeClr val="tx1"/>
                </a:solidFill>
                <a:effectLst/>
                <a:latin typeface="Arial" pitchFamily="34" charset="0"/>
                <a:cs typeface="Arial" pitchFamily="34" charset="0"/>
              </a:rPr>
              <a:t> 50. В качестве нивелирной марки используется болт М24х50 с полной резьбой, закрученный в центральное резьбовое отверстие винтовой сваи, погруженной в грунт на глубину 50-70 см от поверхности земли </a:t>
            </a:r>
            <a:endParaRPr lang="ru-RU" sz="2200" b="0" dirty="0">
              <a:solidFill>
                <a:schemeClr val="tx1"/>
              </a:solidFill>
              <a:effectLst/>
              <a:latin typeface="Arial" pitchFamily="34" charset="0"/>
              <a:cs typeface="Arial" pitchFamily="34" charset="0"/>
            </a:endParaRPr>
          </a:p>
        </p:txBody>
      </p:sp>
      <p:pic>
        <p:nvPicPr>
          <p:cNvPr id="29699" name="Picture 3"/>
          <p:cNvPicPr>
            <a:picLocks noChangeAspect="1" noChangeArrowheads="1"/>
          </p:cNvPicPr>
          <p:nvPr/>
        </p:nvPicPr>
        <p:blipFill>
          <a:blip r:embed="rId2" cstate="print"/>
          <a:srcRect l="-1500" r="23041"/>
          <a:stretch>
            <a:fillRect/>
          </a:stretch>
        </p:blipFill>
        <p:spPr bwMode="auto">
          <a:xfrm>
            <a:off x="4788024" y="404664"/>
            <a:ext cx="3840455" cy="3744416"/>
          </a:xfrm>
          <a:prstGeom prst="rect">
            <a:avLst/>
          </a:prstGeom>
          <a:noFill/>
          <a:ln w="9525">
            <a:noFill/>
            <a:miter lim="800000"/>
            <a:headEnd/>
            <a:tailEnd/>
          </a:ln>
        </p:spPr>
      </p:pic>
      <p:pic>
        <p:nvPicPr>
          <p:cNvPr id="29701" name="Picture 5"/>
          <p:cNvPicPr>
            <a:picLocks noGrp="1" noChangeAspect="1" noChangeArrowheads="1"/>
          </p:cNvPicPr>
          <p:nvPr>
            <p:ph idx="1"/>
          </p:nvPr>
        </p:nvPicPr>
        <p:blipFill>
          <a:blip r:embed="rId3" cstate="print"/>
          <a:srcRect r="14493" b="1449"/>
          <a:stretch>
            <a:fillRect/>
          </a:stretch>
        </p:blipFill>
        <p:spPr bwMode="auto">
          <a:xfrm>
            <a:off x="539552" y="404664"/>
            <a:ext cx="4248472" cy="3744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171482"/>
            <a:ext cx="8183880" cy="2281854"/>
          </a:xfrm>
          <a:ln>
            <a:noFill/>
          </a:ln>
        </p:spPr>
        <p:txBody>
          <a:bodyPr anchor="t">
            <a:noAutofit/>
          </a:bodyPr>
          <a:lstStyle/>
          <a:p>
            <a:pPr algn="ctr"/>
            <a:r>
              <a:rPr lang="ru-RU" sz="2400" b="0" dirty="0" smtClean="0">
                <a:solidFill>
                  <a:schemeClr val="tx1"/>
                </a:solidFill>
                <a:effectLst/>
                <a:latin typeface="Arial" pitchFamily="34" charset="0"/>
                <a:cs typeface="Arial" pitchFamily="34" charset="0"/>
              </a:rPr>
              <a:t>После нахождения точного местоположения закладок алюминиевых отражателей </a:t>
            </a:r>
            <a:r>
              <a:rPr lang="ru-RU" sz="2400" b="0" dirty="0" smtClean="0">
                <a:solidFill>
                  <a:schemeClr val="tx1"/>
                </a:solidFill>
                <a:effectLst/>
                <a:latin typeface="Arial" pitchFamily="34" charset="0"/>
                <a:cs typeface="Arial" pitchFamily="34" charset="0"/>
              </a:rPr>
              <a:t>с помощью прибора </a:t>
            </a:r>
            <a:r>
              <a:rPr lang="en-US" sz="2400" b="0" dirty="0" err="1" smtClean="0">
                <a:solidFill>
                  <a:schemeClr val="tx1"/>
                </a:solidFill>
                <a:effectLst/>
                <a:latin typeface="Arial" pitchFamily="34" charset="0"/>
                <a:cs typeface="Arial" pitchFamily="34" charset="0"/>
              </a:rPr>
              <a:t>Strato</a:t>
            </a:r>
            <a:r>
              <a:rPr lang="en-US" sz="2400" b="0" dirty="0" smtClean="0">
                <a:solidFill>
                  <a:schemeClr val="tx1"/>
                </a:solidFill>
                <a:effectLst/>
                <a:latin typeface="Arial" pitchFamily="34" charset="0"/>
                <a:cs typeface="Arial" pitchFamily="34" charset="0"/>
              </a:rPr>
              <a:t> Test 4100 </a:t>
            </a:r>
            <a:r>
              <a:rPr lang="ru-RU" sz="2400" b="0" dirty="0" smtClean="0">
                <a:solidFill>
                  <a:schemeClr val="tx1"/>
                </a:solidFill>
                <a:effectLst/>
                <a:latin typeface="Arial" pitchFamily="34" charset="0"/>
                <a:cs typeface="Arial" pitchFamily="34" charset="0"/>
              </a:rPr>
              <a:t>их </a:t>
            </a:r>
            <a:r>
              <a:rPr lang="ru-RU" sz="2400" b="0" dirty="0" smtClean="0">
                <a:solidFill>
                  <a:schemeClr val="tx1"/>
                </a:solidFill>
                <a:effectLst/>
                <a:latin typeface="Arial" pitchFamily="34" charset="0"/>
                <a:cs typeface="Arial" pitchFamily="34" charset="0"/>
              </a:rPr>
              <a:t>высотное положение определялось методом геометрического нивелирования дважды: оптическим и электронным измерениями цифровым нивелиром </a:t>
            </a:r>
            <a:r>
              <a:rPr lang="en-US" sz="2400" b="0" dirty="0" smtClean="0">
                <a:solidFill>
                  <a:schemeClr val="tx1"/>
                </a:solidFill>
                <a:effectLst/>
                <a:latin typeface="Arial" pitchFamily="34" charset="0"/>
                <a:cs typeface="Arial" pitchFamily="34" charset="0"/>
              </a:rPr>
              <a:t>LEICA Sprinter</a:t>
            </a:r>
            <a:r>
              <a:rPr lang="ru-RU" sz="2400" b="0" dirty="0" smtClean="0">
                <a:solidFill>
                  <a:schemeClr val="tx1"/>
                </a:solidFill>
                <a:effectLst/>
                <a:latin typeface="Arial" pitchFamily="34" charset="0"/>
                <a:cs typeface="Arial" pitchFamily="34" charset="0"/>
              </a:rPr>
              <a:t> 50. </a:t>
            </a:r>
            <a:endParaRPr lang="ru-RU" sz="2400" b="0" dirty="0">
              <a:solidFill>
                <a:schemeClr val="tx1"/>
              </a:solidFill>
              <a:effectLst/>
              <a:latin typeface="Arial" pitchFamily="34" charset="0"/>
              <a:cs typeface="Arial" pitchFamily="34" charset="0"/>
            </a:endParaRPr>
          </a:p>
        </p:txBody>
      </p:sp>
      <p:pic>
        <p:nvPicPr>
          <p:cNvPr id="30722" name="Picture 2"/>
          <p:cNvPicPr>
            <a:picLocks noGrp="1" noChangeAspect="1" noChangeArrowheads="1"/>
          </p:cNvPicPr>
          <p:nvPr>
            <p:ph idx="1"/>
          </p:nvPr>
        </p:nvPicPr>
        <p:blipFill>
          <a:blip r:embed="rId2" cstate="print"/>
          <a:srcRect l="19927" t="5455" r="20751" b="24344"/>
          <a:stretch>
            <a:fillRect/>
          </a:stretch>
        </p:blipFill>
        <p:spPr bwMode="auto">
          <a:xfrm>
            <a:off x="467544" y="404664"/>
            <a:ext cx="4176464" cy="3744416"/>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l="13750" t="7885" r="30000" b="16664"/>
          <a:stretch>
            <a:fillRect/>
          </a:stretch>
        </p:blipFill>
        <p:spPr bwMode="auto">
          <a:xfrm>
            <a:off x="4788024" y="404664"/>
            <a:ext cx="3888432" cy="37668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429000"/>
            <a:ext cx="8424936" cy="3429000"/>
          </a:xfrm>
        </p:spPr>
        <p:txBody>
          <a:bodyPr anchor="t">
            <a:noAutofit/>
          </a:bodyPr>
          <a:lstStyle/>
          <a:p>
            <a:pPr algn="ctr"/>
            <a:r>
              <a:rPr lang="ru-RU" sz="2200" b="0" dirty="0" smtClean="0">
                <a:solidFill>
                  <a:schemeClr val="tx1"/>
                </a:solidFill>
                <a:effectLst/>
                <a:latin typeface="Arial" pitchFamily="34" charset="0"/>
                <a:cs typeface="Arial" pitchFamily="34" charset="0"/>
              </a:rPr>
              <a:t>Высотное положение закладок дополнительно определялось с помощью наземного лазерного сканера GLS-1500 TOPCON, который позволяет получить цифровую модель поверхности  исследуемого участка дорожного полотна с заданной плотностью точек . По ним можно построить продольный и поперечный профили дороги, получить координаты заданных точек. Точность измерения высотных отметок (сходимость) разными методами составляет: нивелир – тахеометр + 6-7 мм, нивелир – сканер – 3 мм.</a:t>
            </a:r>
            <a:endParaRPr lang="ru-RU" sz="2200" b="0" dirty="0">
              <a:solidFill>
                <a:schemeClr val="tx1"/>
              </a:solidFill>
              <a:effectLst/>
              <a:latin typeface="Arial" pitchFamily="34" charset="0"/>
              <a:cs typeface="Arial" pitchFamily="34" charset="0"/>
            </a:endParaRPr>
          </a:p>
        </p:txBody>
      </p:sp>
      <p:pic>
        <p:nvPicPr>
          <p:cNvPr id="4" name="Содержимое 3"/>
          <p:cNvPicPr>
            <a:picLocks noGrp="1"/>
          </p:cNvPicPr>
          <p:nvPr>
            <p:ph idx="1"/>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50688" t="6878" r="11905" b="36380"/>
          <a:stretch>
            <a:fillRect/>
          </a:stretch>
        </p:blipFill>
        <p:spPr bwMode="auto">
          <a:xfrm>
            <a:off x="467544" y="476672"/>
            <a:ext cx="3528392" cy="3024336"/>
          </a:xfrm>
          <a:prstGeom prst="rect">
            <a:avLst/>
          </a:prstGeom>
          <a:noFill/>
          <a:ln>
            <a:noFill/>
          </a:ln>
        </p:spPr>
      </p:pic>
      <p:pic>
        <p:nvPicPr>
          <p:cNvPr id="5" name="Рисунок 4"/>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l="5001" r="14982" b="6588"/>
          <a:stretch>
            <a:fillRect/>
          </a:stretch>
        </p:blipFill>
        <p:spPr bwMode="auto">
          <a:xfrm>
            <a:off x="4067944" y="476672"/>
            <a:ext cx="4608512" cy="3024336"/>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509120"/>
            <a:ext cx="8183880" cy="2088232"/>
          </a:xfrm>
        </p:spPr>
        <p:txBody>
          <a:bodyPr anchor="t">
            <a:noAutofit/>
          </a:bodyPr>
          <a:lstStyle/>
          <a:p>
            <a:pPr algn="ctr"/>
            <a:r>
              <a:rPr lang="ru-RU" sz="2200" b="0" dirty="0" smtClean="0">
                <a:solidFill>
                  <a:schemeClr val="tx1"/>
                </a:solidFill>
                <a:effectLst/>
                <a:latin typeface="Arial" pitchFamily="34" charset="0"/>
                <a:cs typeface="Arial" pitchFamily="34" charset="0"/>
              </a:rPr>
              <a:t>Глубина заделки алюминиевых отражателей (а значит, общая толщина укладываемых асфальтобетонных слоев) на федеральных дорогах общего пользования Алтайского края составила от 2,0 до 16,7 см. Точность измерений толщин отдельных слоев (расстояний до фольги) составляет ± 1 мм. </a:t>
            </a:r>
            <a:endParaRPr lang="ru-RU" sz="2200" dirty="0"/>
          </a:p>
        </p:txBody>
      </p:sp>
      <p:pic>
        <p:nvPicPr>
          <p:cNvPr id="31746" name="Picture 2"/>
          <p:cNvPicPr>
            <a:picLocks noGrp="1" noChangeAspect="1" noChangeArrowheads="1"/>
          </p:cNvPicPr>
          <p:nvPr>
            <p:ph idx="1"/>
          </p:nvPr>
        </p:nvPicPr>
        <p:blipFill>
          <a:blip r:embed="rId2" cstate="print"/>
          <a:srcRect l="16058" t="7319" r="14304" b="3269"/>
          <a:stretch>
            <a:fillRect/>
          </a:stretch>
        </p:blipFill>
        <p:spPr bwMode="auto">
          <a:xfrm>
            <a:off x="467544" y="476672"/>
            <a:ext cx="4032448" cy="3960440"/>
          </a:xfrm>
          <a:prstGeom prst="rect">
            <a:avLst/>
          </a:prstGeom>
          <a:noFill/>
          <a:ln w="9525">
            <a:noFill/>
            <a:miter lim="800000"/>
            <a:headEnd/>
            <a:tailEnd/>
          </a:ln>
        </p:spPr>
      </p:pic>
      <p:pic>
        <p:nvPicPr>
          <p:cNvPr id="31747" name="Picture 3"/>
          <p:cNvPicPr>
            <a:picLocks noChangeAspect="1" noChangeArrowheads="1"/>
          </p:cNvPicPr>
          <p:nvPr/>
        </p:nvPicPr>
        <p:blipFill>
          <a:blip r:embed="rId3" cstate="print"/>
          <a:srcRect l="13513" r="13514" b="9907"/>
          <a:stretch>
            <a:fillRect/>
          </a:stretch>
        </p:blipFill>
        <p:spPr bwMode="auto">
          <a:xfrm>
            <a:off x="4572001" y="476672"/>
            <a:ext cx="4104456" cy="396044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176</TotalTime>
  <Words>361</Words>
  <Application>Microsoft Office PowerPoint</Application>
  <PresentationFormat>Экран (4:3)</PresentationFormat>
  <Paragraphs>13</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Times New Roman</vt:lpstr>
      <vt:lpstr>Verdana</vt:lpstr>
      <vt:lpstr>Wingdings 2</vt:lpstr>
      <vt:lpstr>Аспект</vt:lpstr>
      <vt:lpstr>Презентация PowerPoint</vt:lpstr>
      <vt:lpstr>Презентация PowerPoint</vt:lpstr>
      <vt:lpstr>В основу измерения прибором Strato Test 4100 положен вихретоковый принцип нахождения расстояния от поверхности измерительного датчика до алюминиевой фольги, заранее уложенной под слои дорожной одежды</vt:lpstr>
      <vt:lpstr>Способы закладки алюминиевой фольги под слои дорожной одежды в процессе укладки асфальтобетонной смеси: а) между гусеницами асфальтоукладчика до его прохода; б) после прохождения укладчика смесь убирается, фольга разравнивается и засыпается смесью с последующим ее уплотнением отрядом катков</vt:lpstr>
      <vt:lpstr>В непосредственной близости от мест закладки алюминиевой фольги специальной техникой завинчиваются винтовые сваи конструкции BAU-Grup длиной 3,0 м на глубину 3,5-3,7 м (ниже глубины промерзания грунта), которые являются долговременными высотными реперами создаваемой геодезической основы </vt:lpstr>
      <vt:lpstr>Высотное нивелирование реперов осуществлялось при помощи прибора LEICA Sprinter 50. В качестве нивелирной марки используется болт М24х50 с полной резьбой, закрученный в центральное резьбовое отверстие винтовой сваи, погруженной в грунт на глубину 50-70 см от поверхности земли </vt:lpstr>
      <vt:lpstr>После нахождения точного местоположения закладок алюминиевых отражателей с помощью прибора Strato Test 4100 их высотное положение определялось методом геометрического нивелирования дважды: оптическим и электронным измерениями цифровым нивелиром LEICA Sprinter 50. </vt:lpstr>
      <vt:lpstr>Высотное положение закладок дополнительно определялось с помощью наземного лазерного сканера GLS-1500 TOPCON, который позволяет получить цифровую модель поверхности  исследуемого участка дорожного полотна с заданной плотностью точек . По ним можно построить продольный и поперечный профили дороги, получить координаты заданных точек. Точность измерения высотных отметок (сходимость) разными методами составляет: нивелир – тахеометр + 6-7 мм, нивелир – сканер – 3 мм.</vt:lpstr>
      <vt:lpstr>Глубина заделки алюминиевых отражателей (а значит, общая толщина укладываемых асфальтобетонных слоев) на федеральных дорогах общего пользования Алтайского края составила от 2,0 до 16,7 см. Точность измерений толщин отдельных слоев (расстояний до фольги) составляет ± 1 мм. </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cp:lastModifiedBy>
  <cp:revision>29</cp:revision>
  <dcterms:created xsi:type="dcterms:W3CDTF">2017-11-19T16:46:45Z</dcterms:created>
  <dcterms:modified xsi:type="dcterms:W3CDTF">2017-12-13T04:41:44Z</dcterms:modified>
</cp:coreProperties>
</file>