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27" r:id="rId2"/>
    <p:sldId id="326" r:id="rId3"/>
    <p:sldId id="346" r:id="rId4"/>
    <p:sldId id="350" r:id="rId5"/>
    <p:sldId id="341" r:id="rId6"/>
    <p:sldId id="349" r:id="rId7"/>
    <p:sldId id="345" r:id="rId8"/>
    <p:sldId id="351" r:id="rId9"/>
    <p:sldId id="330" r:id="rId10"/>
    <p:sldId id="332" r:id="rId11"/>
    <p:sldId id="347" r:id="rId12"/>
    <p:sldId id="333" r:id="rId13"/>
    <p:sldId id="335" r:id="rId14"/>
    <p:sldId id="336" r:id="rId15"/>
    <p:sldId id="337" r:id="rId16"/>
    <p:sldId id="340" r:id="rId17"/>
    <p:sldId id="338" r:id="rId18"/>
  </p:sldIdLst>
  <p:sldSz cx="9144000" cy="6858000" type="screen4x3"/>
  <p:notesSz cx="8115300" cy="14782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D6B7"/>
    <a:srgbClr val="FF9933"/>
    <a:srgbClr val="3399FF"/>
    <a:srgbClr val="FF6600"/>
    <a:srgbClr val="83CFB6"/>
    <a:srgbClr val="FF3300"/>
    <a:srgbClr val="6699FF"/>
    <a:srgbClr val="0407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3743" autoAdjust="0"/>
  </p:normalViewPr>
  <p:slideViewPr>
    <p:cSldViewPr>
      <p:cViewPr varScale="1">
        <p:scale>
          <a:sx n="82" d="100"/>
          <a:sy n="82" d="100"/>
        </p:scale>
        <p:origin x="-15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517514" cy="73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5179" tIns="62589" rIns="125179" bIns="62589" numCol="1" anchor="t" anchorCtr="0" compatLnSpc="1">
            <a:prstTxWarp prst="textNoShape">
              <a:avLst/>
            </a:prstTxWarp>
          </a:bodyPr>
          <a:lstStyle>
            <a:lvl1pPr algn="l">
              <a:defRPr sz="16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595891" y="1"/>
            <a:ext cx="3517514" cy="73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5179" tIns="62589" rIns="125179" bIns="62589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1108075"/>
            <a:ext cx="7391400" cy="55451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11152" y="7021771"/>
            <a:ext cx="6492998" cy="665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5179" tIns="62589" rIns="125179" bIns="62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4041164"/>
            <a:ext cx="3517514" cy="73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5179" tIns="62589" rIns="125179" bIns="62589" numCol="1" anchor="b" anchorCtr="0" compatLnSpc="1">
            <a:prstTxWarp prst="textNoShape">
              <a:avLst/>
            </a:prstTxWarp>
          </a:bodyPr>
          <a:lstStyle>
            <a:lvl1pPr algn="l">
              <a:defRPr sz="16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595891" y="14041164"/>
            <a:ext cx="3517514" cy="73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5179" tIns="62589" rIns="125179" bIns="62589" numCol="1" anchor="b" anchorCtr="0" compatLnSpc="1">
            <a:prstTxWarp prst="textNoShape">
              <a:avLst/>
            </a:prstTxWarp>
          </a:bodyPr>
          <a:lstStyle>
            <a:lvl1pPr algn="r">
              <a:defRPr sz="1600"/>
            </a:lvl1pPr>
          </a:lstStyle>
          <a:p>
            <a:fld id="{EDF313D8-665B-4BC8-AEF6-576C941444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294760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20442" indent="-3924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69911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7875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825839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453803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4081767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709732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337696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AD6AF84-CBE2-4E94-A3FE-A67F6C9C99BC}" type="slidenum">
              <a:rPr lang="en-US" altLang="ru-RU"/>
              <a:pPr eaLnBrk="1" hangingPunct="1"/>
              <a:t>14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4032477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020442" indent="-39247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69911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7875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825839" indent="-313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453803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4081767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709732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5337696" indent="-3139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0C5D0B-AC11-4737-9CE9-38C575B83762}" type="slidenum">
              <a:rPr lang="en-US" altLang="ru-RU"/>
              <a:pPr eaLnBrk="1" hangingPunct="1"/>
              <a:t>15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25566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5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7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8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9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0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11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64" y="118"/>
                </a:cxn>
                <a:cxn ang="0">
                  <a:pos x="4329" y="0"/>
                </a:cxn>
                <a:cxn ang="0">
                  <a:pos x="5623" y="0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82" y="118"/>
                </a:cxn>
                <a:cxn ang="0">
                  <a:pos x="4345" y="0"/>
                </a:cxn>
                <a:cxn ang="0">
                  <a:pos x="5623" y="6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223" y="0"/>
                </a:cxn>
                <a:cxn ang="0">
                  <a:pos x="1491" y="0"/>
                </a:cxn>
                <a:cxn ang="0">
                  <a:pos x="1488" y="60"/>
                </a:cxn>
                <a:cxn ang="0">
                  <a:pos x="383" y="59"/>
                </a:cxn>
                <a:cxn ang="0">
                  <a:pos x="273" y="88"/>
                </a:cxn>
                <a:cxn ang="0">
                  <a:pos x="0" y="84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14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15" name="Freeform 8"/>
            <p:cNvSpPr>
              <a:spLocks/>
            </p:cNvSpPr>
            <p:nvPr/>
          </p:nvSpPr>
          <p:spPr bwMode="gray">
            <a:xfrm>
              <a:off x="1894" y="468"/>
              <a:ext cx="38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gray">
            <a:xfrm>
              <a:off x="2271" y="455"/>
              <a:ext cx="45" cy="138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gray">
            <a:xfrm>
              <a:off x="1781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gray">
            <a:xfrm>
              <a:off x="2795" y="378"/>
              <a:ext cx="143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gray">
            <a:xfrm>
              <a:off x="2634" y="457"/>
              <a:ext cx="88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gray">
            <a:xfrm>
              <a:off x="2433" y="405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gray">
            <a:xfrm>
              <a:off x="1917" y="238"/>
              <a:ext cx="164" cy="357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gray">
            <a:xfrm>
              <a:off x="2515" y="384"/>
              <a:ext cx="93" cy="209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gray">
            <a:xfrm>
              <a:off x="1567" y="302"/>
              <a:ext cx="128" cy="293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gray">
            <a:xfrm>
              <a:off x="2599" y="339"/>
              <a:ext cx="68" cy="254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gray">
            <a:xfrm>
              <a:off x="1674" y="167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gray">
            <a:xfrm>
              <a:off x="2065" y="367"/>
              <a:ext cx="100" cy="229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gray">
            <a:xfrm>
              <a:off x="2921" y="367"/>
              <a:ext cx="100" cy="229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gray">
            <a:xfrm>
              <a:off x="2161" y="223"/>
              <a:ext cx="97" cy="370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gray">
            <a:xfrm>
              <a:off x="2708" y="223"/>
              <a:ext cx="97" cy="370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1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546" y="0"/>
              </a:cxn>
              <a:cxn ang="0">
                <a:pos x="5655" y="84"/>
              </a:cxn>
              <a:cxn ang="0">
                <a:pos x="5649" y="315"/>
              </a:cxn>
              <a:cxn ang="0">
                <a:pos x="1" y="314"/>
              </a:cxn>
              <a:cxn ang="0">
                <a:pos x="0" y="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33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4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46" y="0"/>
                </a:cxn>
                <a:cxn ang="0">
                  <a:pos x="5446" y="312"/>
                </a:cxn>
                <a:cxn ang="0">
                  <a:pos x="5446" y="451"/>
                </a:cxn>
                <a:cxn ang="0">
                  <a:pos x="1512" y="443"/>
                </a:cxn>
                <a:cxn ang="0">
                  <a:pos x="1288" y="584"/>
                </a:cxn>
                <a:cxn ang="0">
                  <a:pos x="0" y="590"/>
                </a:cxn>
                <a:cxn ang="0">
                  <a:pos x="0" y="0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5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657" y="0"/>
                </a:cxn>
                <a:cxn ang="0">
                  <a:pos x="5658" y="534"/>
                </a:cxn>
                <a:cxn ang="0">
                  <a:pos x="1553" y="528"/>
                </a:cxn>
                <a:cxn ang="0">
                  <a:pos x="1317" y="651"/>
                </a:cxn>
                <a:cxn ang="0">
                  <a:pos x="0" y="655"/>
                </a:cxn>
                <a:cxn ang="0">
                  <a:pos x="1" y="0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6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/>
              <a:ahLst/>
              <a:cxnLst>
                <a:cxn ang="0">
                  <a:pos x="1440" y="1"/>
                </a:cxn>
                <a:cxn ang="0">
                  <a:pos x="1261" y="112"/>
                </a:cxn>
                <a:cxn ang="0">
                  <a:pos x="0" y="110"/>
                </a:cxn>
                <a:cxn ang="0">
                  <a:pos x="0" y="49"/>
                </a:cxn>
                <a:cxn ang="0">
                  <a:pos x="1069" y="50"/>
                </a:cxn>
                <a:cxn ang="0">
                  <a:pos x="1142" y="0"/>
                </a:cxn>
                <a:cxn ang="0">
                  <a:pos x="1440" y="1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7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38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39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41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42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13033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43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pic>
        <p:nvPicPr>
          <p:cNvPr id="44" name="Picture 43" descr="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3B47282C-E52C-4A15-9BE5-DB0F14B267C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451637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E7CBC7-9EE5-45BB-B83F-9D63CE41E87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523381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7C27F-6409-463E-BAE4-846F86280AF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552023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6CB7E3-15E2-415A-8830-99EEFE70564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425441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8ED511-FE8B-456B-8347-602B84EB90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08314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03D52A-2F17-44A7-BB81-9B26A90723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861988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832ABA-F10F-4DCB-934E-306B9D80B29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56171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39A3C6-E15C-4865-AE7D-F6BFA35CBBF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86491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795BA-A36D-449E-A60A-765411092A6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4284982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7B0A6-2875-41FC-A2C9-9B85890AA1E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97985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1D010A-AF3F-49FC-A5F5-96F138489A8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89536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91E81A-29CA-4625-BD2A-812A78C900A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219991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2"/>
              <a:ext cx="98" cy="227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2"/>
              <a:ext cx="100" cy="227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82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5"/>
              <a:ext cx="98" cy="374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5"/>
              <a:ext cx="97" cy="374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/>
            <a:ahLst/>
            <a:cxnLst>
              <a:cxn ang="0">
                <a:pos x="4" y="198"/>
              </a:cxn>
              <a:cxn ang="0">
                <a:pos x="5651" y="198"/>
              </a:cxn>
              <a:cxn ang="0">
                <a:pos x="5646" y="94"/>
              </a:cxn>
              <a:cxn ang="0">
                <a:pos x="1491" y="94"/>
              </a:cxn>
              <a:cxn ang="0">
                <a:pos x="1343" y="2"/>
              </a:cxn>
              <a:cxn ang="0">
                <a:pos x="0" y="0"/>
              </a:cxn>
              <a:cxn ang="0">
                <a:pos x="4" y="198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5650" y="169"/>
              </a:cxn>
              <a:cxn ang="0">
                <a:pos x="5646" y="95"/>
              </a:cxn>
              <a:cxn ang="0">
                <a:pos x="1478" y="95"/>
              </a:cxn>
              <a:cxn ang="0">
                <a:pos x="1317" y="3"/>
              </a:cxn>
              <a:cxn ang="0">
                <a:pos x="0" y="0"/>
              </a:cxn>
              <a:cxn ang="0">
                <a:pos x="0" y="176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82" y="0"/>
              </a:cxn>
              <a:cxn ang="0">
                <a:pos x="5639" y="45"/>
              </a:cxn>
              <a:cxn ang="0">
                <a:pos x="5636" y="113"/>
              </a:cxn>
              <a:cxn ang="0">
                <a:pos x="0" y="113"/>
              </a:cxn>
              <a:cxn ang="0">
                <a:pos x="0" y="0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358" y="0"/>
              </a:cxn>
              <a:cxn ang="0">
                <a:pos x="1356" y="32"/>
              </a:cxn>
              <a:cxn ang="0">
                <a:pos x="60" y="33"/>
              </a:cxn>
              <a:cxn ang="0">
                <a:pos x="0" y="2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5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98A864DD-088E-4CB4-A920-C1F34C1CDEF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i="1">
                <a:solidFill>
                  <a:srgbClr val="FFFFFF"/>
                </a:solidFill>
                <a:latin typeface="Times New Roman" pitchFamily="18" charset="0"/>
              </a:rPr>
              <a:t>www.themegallery.com</a:t>
            </a:r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6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" descr="фон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12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0313" y="2786063"/>
            <a:ext cx="6338887" cy="1176337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solidFill>
                  <a:schemeClr val="tx2"/>
                </a:solidFill>
              </a:rPr>
              <a:t>Опыт применения деформационных швов на мостовых сооружениях ФКУ Упрдор «Алтай»</a:t>
            </a:r>
            <a:br>
              <a:rPr lang="ru-RU" altLang="ru-RU" sz="2600" smtClean="0">
                <a:solidFill>
                  <a:schemeClr val="tx2"/>
                </a:solidFill>
              </a:rPr>
            </a:br>
            <a:endParaRPr lang="en-US" altLang="ru-RU" sz="5400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265863"/>
            <a:ext cx="4811713" cy="403225"/>
          </a:xfrm>
        </p:spPr>
        <p:txBody>
          <a:bodyPr/>
          <a:lstStyle/>
          <a:p>
            <a:pPr eaLnBrk="1" hangingPunct="1"/>
            <a:r>
              <a:rPr lang="ru-RU" altLang="ru-RU" smtClean="0"/>
              <a:t>ФКУ Упрдор «Алтай»</a:t>
            </a:r>
            <a:endParaRPr lang="en-US" altLang="ru-RU" smtClean="0"/>
          </a:p>
        </p:txBody>
      </p:sp>
      <p:sp>
        <p:nvSpPr>
          <p:cNvPr id="3077" name="TextBox 10"/>
          <p:cNvSpPr txBox="1">
            <a:spLocks noChangeArrowheads="1"/>
          </p:cNvSpPr>
          <p:nvPr/>
        </p:nvSpPr>
        <p:spPr bwMode="auto">
          <a:xfrm>
            <a:off x="6875463" y="981075"/>
            <a:ext cx="22336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FFFFFF"/>
                </a:solidFill>
              </a:rPr>
              <a:t>Доклад </a:t>
            </a:r>
          </a:p>
          <a:p>
            <a:pPr eaLnBrk="1" hangingPunct="1"/>
            <a:r>
              <a:rPr lang="ru-RU" altLang="ru-RU" sz="1400">
                <a:solidFill>
                  <a:srgbClr val="FFFFFF"/>
                </a:solidFill>
              </a:rPr>
              <a:t>Атаманцевой И.В.</a:t>
            </a:r>
          </a:p>
        </p:txBody>
      </p:sp>
      <p:pic>
        <p:nvPicPr>
          <p:cNvPr id="3078" name="Picture 2" descr="C:\Documents and Settings\IAtamanceva.ALTAY\Рабочий стол\Доклад\Фото к презентации\Катунь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00563"/>
            <a:ext cx="191928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5" descr="C:\Documents and Settings\IAtamanceva.ALTAY\Рабочий стол\Доклад\Фото к презентации\Катунь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00500"/>
            <a:ext cx="27844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6" descr="C:\Documents and Settings\IAtamanceva.ALTAY\Рабочий стол\Доклад\Фото к презентации\Катун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428875"/>
            <a:ext cx="21637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заполненного типа</a:t>
            </a:r>
          </a:p>
        </p:txBody>
      </p:sp>
      <p:pic>
        <p:nvPicPr>
          <p:cNvPr id="12292" name="Рисунок 7" descr="IMG_2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428750"/>
            <a:ext cx="31178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8" descr="P6140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286000"/>
            <a:ext cx="31178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9" descr="P6140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3357563"/>
            <a:ext cx="31178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3000" y="3857625"/>
          <a:ext cx="1428750" cy="392113"/>
        </p:xfrm>
        <a:graphic>
          <a:graphicData uri="http://schemas.openxmlformats.org/drawingml/2006/table">
            <a:tbl>
              <a:tblPr/>
              <a:tblGrid>
                <a:gridCol w="1428750"/>
              </a:tblGrid>
              <a:tr h="39211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ППР 2013 г.</a:t>
                      </a:r>
                      <a:endParaRPr lang="ru-RU" sz="18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645" marB="45645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643688" y="5715000"/>
          <a:ext cx="2063750" cy="365602"/>
        </p:xfrm>
        <a:graphic>
          <a:graphicData uri="http://schemas.openxmlformats.org/drawingml/2006/table">
            <a:tbl>
              <a:tblPr/>
              <a:tblGrid>
                <a:gridCol w="2063750"/>
              </a:tblGrid>
              <a:tr h="36512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2016 г.</a:t>
                      </a:r>
                      <a:endParaRPr lang="ru-RU" sz="18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10" marR="91410" marT="45641" marB="4564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7625" y="4714875"/>
          <a:ext cx="1071563" cy="392113"/>
        </p:xfrm>
        <a:graphic>
          <a:graphicData uri="http://schemas.openxmlformats.org/drawingml/2006/table">
            <a:tbl>
              <a:tblPr/>
              <a:tblGrid>
                <a:gridCol w="1071563"/>
              </a:tblGrid>
              <a:tr h="39211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2016 г.</a:t>
                      </a:r>
                      <a:endParaRPr lang="ru-RU" sz="18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645" marB="45645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типа МАУРЭР</a:t>
            </a:r>
          </a:p>
        </p:txBody>
      </p:sp>
      <p:sp>
        <p:nvSpPr>
          <p:cNvPr id="13316" name="Содержимое 2"/>
          <p:cNvSpPr>
            <a:spLocks/>
          </p:cNvSpPr>
          <p:nvPr/>
        </p:nvSpPr>
        <p:spPr bwMode="auto">
          <a:xfrm>
            <a:off x="214313" y="1071563"/>
            <a:ext cx="48244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Содержимое 2"/>
          <p:cNvSpPr>
            <a:spLocks/>
          </p:cNvSpPr>
          <p:nvPr/>
        </p:nvSpPr>
        <p:spPr bwMode="auto">
          <a:xfrm>
            <a:off x="285750" y="5000625"/>
            <a:ext cx="45720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1143000"/>
            <a:ext cx="4643438" cy="4884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возможность перекрытия больших пролетов без устройства ДШ над промежуточными опорами;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долговечность;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надежная </a:t>
            </a:r>
            <a:r>
              <a:rPr lang="ru-RU" dirty="0" err="1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анкеровка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к конструкции пролетного строения;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водонепроницаемость.</a:t>
            </a: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Tx/>
              <a:buChar char="-"/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высокая стоимость;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повреждение целостности резинового компенсатора;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выпасовка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резинового компенсатора из пазов окаймления;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сложность применения из-за больших габаритов ниш.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71625"/>
            <a:ext cx="2794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Рисунок 10" descr="Б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786188"/>
            <a:ext cx="2794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Деформационные швы системы УНИБЛОК</a:t>
            </a:r>
          </a:p>
        </p:txBody>
      </p:sp>
      <p:sp>
        <p:nvSpPr>
          <p:cNvPr id="53259" name="Содержимое 2"/>
          <p:cNvSpPr>
            <a:spLocks/>
          </p:cNvSpPr>
          <p:nvPr/>
        </p:nvSpPr>
        <p:spPr bwMode="auto">
          <a:xfrm>
            <a:off x="214313" y="1071563"/>
            <a:ext cx="4824412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19138" indent="-609600">
              <a:spcBef>
                <a:spcPct val="20000"/>
              </a:spcBef>
              <a:defRPr/>
            </a:pPr>
            <a:endParaRPr lang="ru-RU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19138" indent="-609600">
              <a:spcBef>
                <a:spcPct val="20000"/>
              </a:spcBef>
              <a:defRPr/>
            </a:pPr>
            <a:r>
              <a:rPr lang="ru-RU" b="1" u="sng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возможность перекрытия больших пролетов без устройства ДШ над промежуточными опорами;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обеспечивает безударный проезд;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устойчив к воздействию нагрузок от транспортных средств, износу, температурным перепадам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герметичен, </a:t>
            </a:r>
            <a:r>
              <a:rPr lang="ru-RU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стоек </a:t>
            </a:r>
            <a:r>
              <a:rPr lang="ru-RU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воздействию солей;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долговечен;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возможность частичного ремонта с заменой блок – секций;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прост в эксплуатации.  </a:t>
            </a:r>
          </a:p>
        </p:txBody>
      </p:sp>
      <p:sp>
        <p:nvSpPr>
          <p:cNvPr id="53260" name="Содержимое 2"/>
          <p:cNvSpPr>
            <a:spLocks/>
          </p:cNvSpPr>
          <p:nvPr/>
        </p:nvSpPr>
        <p:spPr bwMode="auto">
          <a:xfrm>
            <a:off x="285750" y="5000625"/>
            <a:ext cx="4572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19138" indent="-609600">
              <a:spcBef>
                <a:spcPct val="20000"/>
              </a:spcBef>
              <a:defRPr/>
            </a:pPr>
            <a:endParaRPr lang="ru-RU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19138" indent="-609600">
              <a:spcBef>
                <a:spcPct val="20000"/>
              </a:spcBef>
              <a:defRPr/>
            </a:pPr>
            <a:r>
              <a:rPr lang="ru-RU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высокая стоимость.</a:t>
            </a:r>
          </a:p>
          <a:p>
            <a:pPr marL="719138" indent="-609600">
              <a:spcBef>
                <a:spcPct val="20000"/>
              </a:spcBef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Рисунок 9" descr="Солоновка 143+750 DSC04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929063"/>
            <a:ext cx="27051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Рисунок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14938" y="1500188"/>
            <a:ext cx="3525837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32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250363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8" name="Group 3"/>
          <p:cNvGrpSpPr>
            <a:grpSpLocks/>
          </p:cNvGrpSpPr>
          <p:nvPr/>
        </p:nvGrpSpPr>
        <p:grpSpPr bwMode="auto">
          <a:xfrm>
            <a:off x="244525" y="5700653"/>
            <a:ext cx="5113337" cy="473075"/>
            <a:chOff x="720" y="1392"/>
            <a:chExt cx="4058" cy="480"/>
          </a:xfrm>
        </p:grpSpPr>
        <p:sp>
          <p:nvSpPr>
            <p:cNvPr id="9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02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4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7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91" name="Group 3"/>
          <p:cNvGrpSpPr>
            <a:grpSpLocks/>
          </p:cNvGrpSpPr>
          <p:nvPr/>
        </p:nvGrpSpPr>
        <p:grpSpPr bwMode="auto">
          <a:xfrm>
            <a:off x="250825" y="5108534"/>
            <a:ext cx="5113337" cy="473075"/>
            <a:chOff x="720" y="1392"/>
            <a:chExt cx="4058" cy="480"/>
          </a:xfrm>
        </p:grpSpPr>
        <p:sp>
          <p:nvSpPr>
            <p:cNvPr id="9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6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7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250825" y="4508500"/>
            <a:ext cx="5113338" cy="473075"/>
            <a:chOff x="720" y="1392"/>
            <a:chExt cx="4058" cy="480"/>
          </a:xfrm>
        </p:grpSpPr>
        <p:sp>
          <p:nvSpPr>
            <p:cNvPr id="1544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03500"/>
                </a:gs>
                <a:gs pos="50000">
                  <a:srgbClr val="E65100"/>
                </a:gs>
                <a:gs pos="100000">
                  <a:srgbClr val="FF62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544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8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6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5364" name="Group 3"/>
          <p:cNvGrpSpPr>
            <a:grpSpLocks/>
          </p:cNvGrpSpPr>
          <p:nvPr/>
        </p:nvGrpSpPr>
        <p:grpSpPr bwMode="auto">
          <a:xfrm>
            <a:off x="250825" y="2349500"/>
            <a:ext cx="5113338" cy="530225"/>
            <a:chOff x="720" y="1392"/>
            <a:chExt cx="4058" cy="480"/>
          </a:xfrm>
        </p:grpSpPr>
        <p:sp>
          <p:nvSpPr>
            <p:cNvPr id="1544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03500"/>
                </a:gs>
                <a:gs pos="50000">
                  <a:srgbClr val="E65100"/>
                </a:gs>
                <a:gs pos="100000">
                  <a:srgbClr val="FF6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544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4" name="AutoShape 6"/>
              <p:cNvSpPr>
                <a:spLocks noChangeArrowheads="1"/>
              </p:cNvSpPr>
              <p:nvPr/>
            </p:nvSpPr>
            <p:spPr bwMode="gray">
              <a:xfrm>
                <a:off x="744" y="1734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5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5365" name="Group 3"/>
          <p:cNvGrpSpPr>
            <a:grpSpLocks/>
          </p:cNvGrpSpPr>
          <p:nvPr/>
        </p:nvGrpSpPr>
        <p:grpSpPr bwMode="auto">
          <a:xfrm>
            <a:off x="250825" y="1200150"/>
            <a:ext cx="5113338" cy="473075"/>
            <a:chOff x="720" y="1392"/>
            <a:chExt cx="4058" cy="480"/>
          </a:xfrm>
        </p:grpSpPr>
        <p:sp>
          <p:nvSpPr>
            <p:cNvPr id="4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flip="none" rotWithShape="1">
              <a:gsLst>
                <a:gs pos="0">
                  <a:schemeClr val="tx1">
                    <a:lumMod val="7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543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8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9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5366" name="Group 3"/>
          <p:cNvGrpSpPr>
            <a:grpSpLocks/>
          </p:cNvGrpSpPr>
          <p:nvPr/>
        </p:nvGrpSpPr>
        <p:grpSpPr bwMode="auto">
          <a:xfrm>
            <a:off x="250825" y="1741488"/>
            <a:ext cx="5113338" cy="530225"/>
            <a:chOff x="720" y="1392"/>
            <a:chExt cx="4058" cy="480"/>
          </a:xfrm>
        </p:grpSpPr>
        <p:sp>
          <p:nvSpPr>
            <p:cNvPr id="15434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03500"/>
                </a:gs>
                <a:gs pos="50000">
                  <a:srgbClr val="E65100"/>
                </a:gs>
                <a:gs pos="100000">
                  <a:srgbClr val="FF62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543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8" name="AutoShape 6"/>
              <p:cNvSpPr>
                <a:spLocks noChangeArrowheads="1"/>
              </p:cNvSpPr>
              <p:nvPr/>
            </p:nvSpPr>
            <p:spPr bwMode="gray">
              <a:xfrm>
                <a:off x="744" y="1734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9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53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Анализ и сравнение ДШ</a:t>
            </a:r>
          </a:p>
        </p:txBody>
      </p:sp>
      <p:sp>
        <p:nvSpPr>
          <p:cNvPr id="15368" name="Text Box 23"/>
          <p:cNvSpPr txBox="1">
            <a:spLocks noChangeArrowheads="1"/>
          </p:cNvSpPr>
          <p:nvPr/>
        </p:nvSpPr>
        <p:spPr bwMode="white">
          <a:xfrm>
            <a:off x="900113" y="1817688"/>
            <a:ext cx="3836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369" name="Text Box 24"/>
          <p:cNvSpPr txBox="1">
            <a:spLocks noChangeArrowheads="1"/>
          </p:cNvSpPr>
          <p:nvPr/>
        </p:nvSpPr>
        <p:spPr bwMode="white">
          <a:xfrm>
            <a:off x="900113" y="2411413"/>
            <a:ext cx="4073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5370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1762125"/>
            <a:ext cx="6111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30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39713" y="1196975"/>
            <a:ext cx="611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Text Box 32"/>
          <p:cNvSpPr txBox="1">
            <a:spLocks noChangeArrowheads="1"/>
          </p:cNvSpPr>
          <p:nvPr/>
        </p:nvSpPr>
        <p:spPr bwMode="white">
          <a:xfrm>
            <a:off x="533400" y="1241425"/>
            <a:ext cx="293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5373" name="Text Box 33"/>
          <p:cNvSpPr txBox="1">
            <a:spLocks noChangeArrowheads="1"/>
          </p:cNvSpPr>
          <p:nvPr/>
        </p:nvSpPr>
        <p:spPr bwMode="white">
          <a:xfrm>
            <a:off x="533400" y="1743075"/>
            <a:ext cx="29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6" name="Правая фигурная скобка 35"/>
          <p:cNvSpPr/>
          <p:nvPr/>
        </p:nvSpPr>
        <p:spPr bwMode="auto">
          <a:xfrm>
            <a:off x="6227763" y="1196975"/>
            <a:ext cx="576262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pic>
        <p:nvPicPr>
          <p:cNvPr id="15375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2370138"/>
            <a:ext cx="6111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Text Box 33"/>
          <p:cNvSpPr txBox="1">
            <a:spLocks noChangeArrowheads="1"/>
          </p:cNvSpPr>
          <p:nvPr/>
        </p:nvSpPr>
        <p:spPr bwMode="white">
          <a:xfrm>
            <a:off x="533400" y="2351088"/>
            <a:ext cx="293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377" name="Text Box 25"/>
          <p:cNvSpPr txBox="1">
            <a:spLocks noChangeArrowheads="1"/>
          </p:cNvSpPr>
          <p:nvPr/>
        </p:nvSpPr>
        <p:spPr bwMode="white">
          <a:xfrm>
            <a:off x="900113" y="1258888"/>
            <a:ext cx="41767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15378" name="Group 3"/>
          <p:cNvGrpSpPr>
            <a:grpSpLocks/>
          </p:cNvGrpSpPr>
          <p:nvPr/>
        </p:nvGrpSpPr>
        <p:grpSpPr bwMode="auto">
          <a:xfrm>
            <a:off x="250825" y="2965450"/>
            <a:ext cx="5113338" cy="530225"/>
            <a:chOff x="720" y="1392"/>
            <a:chExt cx="4058" cy="480"/>
          </a:xfrm>
        </p:grpSpPr>
        <p:sp>
          <p:nvSpPr>
            <p:cNvPr id="15430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03500"/>
                </a:gs>
                <a:gs pos="50000">
                  <a:srgbClr val="E65100"/>
                </a:gs>
                <a:gs pos="100000">
                  <a:srgbClr val="FF62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543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0" name="AutoShape 6"/>
              <p:cNvSpPr>
                <a:spLocks noChangeArrowheads="1"/>
              </p:cNvSpPr>
              <p:nvPr/>
            </p:nvSpPr>
            <p:spPr bwMode="gray">
              <a:xfrm>
                <a:off x="744" y="1734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81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pic>
        <p:nvPicPr>
          <p:cNvPr id="15379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2986088"/>
            <a:ext cx="6111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0" name="Text Box 33"/>
          <p:cNvSpPr txBox="1">
            <a:spLocks noChangeArrowheads="1"/>
          </p:cNvSpPr>
          <p:nvPr/>
        </p:nvSpPr>
        <p:spPr bwMode="white">
          <a:xfrm>
            <a:off x="533400" y="2967038"/>
            <a:ext cx="293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381" name="Text Box 26"/>
          <p:cNvSpPr txBox="1">
            <a:spLocks noChangeArrowheads="1"/>
          </p:cNvSpPr>
          <p:nvPr/>
        </p:nvSpPr>
        <p:spPr bwMode="white">
          <a:xfrm>
            <a:off x="900113" y="3017838"/>
            <a:ext cx="4392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15382" name="Group 3"/>
          <p:cNvGrpSpPr>
            <a:grpSpLocks/>
          </p:cNvGrpSpPr>
          <p:nvPr/>
        </p:nvGrpSpPr>
        <p:grpSpPr bwMode="auto">
          <a:xfrm>
            <a:off x="6875463" y="1579563"/>
            <a:ext cx="2089150" cy="1489075"/>
            <a:chOff x="720" y="1392"/>
            <a:chExt cx="4058" cy="480"/>
          </a:xfrm>
        </p:grpSpPr>
        <p:sp>
          <p:nvSpPr>
            <p:cNvPr id="8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542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7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88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06" name="Правая фигурная скобка 105"/>
          <p:cNvSpPr/>
          <p:nvPr/>
        </p:nvSpPr>
        <p:spPr bwMode="auto">
          <a:xfrm>
            <a:off x="6238875" y="3933825"/>
            <a:ext cx="576263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5384" name="Group 3"/>
          <p:cNvGrpSpPr>
            <a:grpSpLocks/>
          </p:cNvGrpSpPr>
          <p:nvPr/>
        </p:nvGrpSpPr>
        <p:grpSpPr bwMode="auto">
          <a:xfrm>
            <a:off x="6888163" y="4292600"/>
            <a:ext cx="2087562" cy="1535113"/>
            <a:chOff x="720" y="1392"/>
            <a:chExt cx="4058" cy="480"/>
          </a:xfrm>
        </p:grpSpPr>
        <p:sp>
          <p:nvSpPr>
            <p:cNvPr id="12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542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0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1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5385" name="TextBox 139"/>
          <p:cNvSpPr txBox="1">
            <a:spLocks noChangeArrowheads="1"/>
          </p:cNvSpPr>
          <p:nvPr/>
        </p:nvSpPr>
        <p:spPr bwMode="auto">
          <a:xfrm>
            <a:off x="6948488" y="2011363"/>
            <a:ext cx="1944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ДШ закрытого типа</a:t>
            </a:r>
          </a:p>
        </p:txBody>
      </p:sp>
      <p:sp>
        <p:nvSpPr>
          <p:cNvPr id="15386" name="TextBox 176"/>
          <p:cNvSpPr txBox="1">
            <a:spLocks noChangeArrowheads="1"/>
          </p:cNvSpPr>
          <p:nvPr/>
        </p:nvSpPr>
        <p:spPr bwMode="auto">
          <a:xfrm>
            <a:off x="7019925" y="4643438"/>
            <a:ext cx="1944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Щебеночно - мастичный ДШ</a:t>
            </a:r>
          </a:p>
        </p:txBody>
      </p:sp>
      <p:grpSp>
        <p:nvGrpSpPr>
          <p:cNvPr id="15388" name="Group 3"/>
          <p:cNvGrpSpPr>
            <a:grpSpLocks/>
          </p:cNvGrpSpPr>
          <p:nvPr/>
        </p:nvGrpSpPr>
        <p:grpSpPr bwMode="auto">
          <a:xfrm>
            <a:off x="261938" y="3937000"/>
            <a:ext cx="5113337" cy="473075"/>
            <a:chOff x="720" y="1392"/>
            <a:chExt cx="4058" cy="480"/>
          </a:xfrm>
        </p:grpSpPr>
        <p:sp>
          <p:nvSpPr>
            <p:cNvPr id="10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flip="none" rotWithShape="1">
              <a:gsLst>
                <a:gs pos="0">
                  <a:schemeClr val="bg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bg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bg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541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8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5389" name="Text Box 23"/>
          <p:cNvSpPr txBox="1">
            <a:spLocks noChangeArrowheads="1"/>
          </p:cNvSpPr>
          <p:nvPr/>
        </p:nvSpPr>
        <p:spPr bwMode="white">
          <a:xfrm>
            <a:off x="911225" y="4552950"/>
            <a:ext cx="3836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390" name="Text Box 24"/>
          <p:cNvSpPr txBox="1">
            <a:spLocks noChangeArrowheads="1"/>
          </p:cNvSpPr>
          <p:nvPr/>
        </p:nvSpPr>
        <p:spPr bwMode="white">
          <a:xfrm>
            <a:off x="911225" y="5148263"/>
            <a:ext cx="4073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5391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4497388"/>
            <a:ext cx="6111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2" name="Picture 30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3933825"/>
            <a:ext cx="6111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3" name="Text Box 32"/>
          <p:cNvSpPr txBox="1">
            <a:spLocks noChangeArrowheads="1"/>
          </p:cNvSpPr>
          <p:nvPr/>
        </p:nvSpPr>
        <p:spPr bwMode="white">
          <a:xfrm>
            <a:off x="544513" y="3978275"/>
            <a:ext cx="293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5394" name="Text Box 33"/>
          <p:cNvSpPr txBox="1">
            <a:spLocks noChangeArrowheads="1"/>
          </p:cNvSpPr>
          <p:nvPr/>
        </p:nvSpPr>
        <p:spPr bwMode="white">
          <a:xfrm>
            <a:off x="544513" y="4479925"/>
            <a:ext cx="29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5395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105400"/>
            <a:ext cx="611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6" name="Text Box 33"/>
          <p:cNvSpPr txBox="1">
            <a:spLocks noChangeArrowheads="1"/>
          </p:cNvSpPr>
          <p:nvPr/>
        </p:nvSpPr>
        <p:spPr bwMode="white">
          <a:xfrm>
            <a:off x="544513" y="508793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397" name="Text Box 25"/>
          <p:cNvSpPr txBox="1">
            <a:spLocks noChangeArrowheads="1"/>
          </p:cNvSpPr>
          <p:nvPr/>
        </p:nvSpPr>
        <p:spPr bwMode="white">
          <a:xfrm>
            <a:off x="911225" y="3995738"/>
            <a:ext cx="4176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5399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721350"/>
            <a:ext cx="611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00" name="Text Box 33"/>
          <p:cNvSpPr txBox="1">
            <a:spLocks noChangeArrowheads="1"/>
          </p:cNvSpPr>
          <p:nvPr/>
        </p:nvSpPr>
        <p:spPr bwMode="white">
          <a:xfrm>
            <a:off x="544513" y="570388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401" name="Text Box 26"/>
          <p:cNvSpPr txBox="1">
            <a:spLocks noChangeArrowheads="1"/>
          </p:cNvSpPr>
          <p:nvPr/>
        </p:nvSpPr>
        <p:spPr bwMode="white">
          <a:xfrm>
            <a:off x="900113" y="5732463"/>
            <a:ext cx="4392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5402" name="TextBox 90"/>
          <p:cNvSpPr txBox="1">
            <a:spLocks noChangeArrowheads="1"/>
          </p:cNvSpPr>
          <p:nvPr/>
        </p:nvSpPr>
        <p:spPr bwMode="auto">
          <a:xfrm>
            <a:off x="5715000" y="12858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5403" name="TextBox 92"/>
          <p:cNvSpPr txBox="1">
            <a:spLocks noChangeArrowheads="1"/>
          </p:cNvSpPr>
          <p:nvPr/>
        </p:nvSpPr>
        <p:spPr bwMode="auto">
          <a:xfrm>
            <a:off x="5715000" y="18573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15404" name="TextBox 96"/>
          <p:cNvSpPr txBox="1">
            <a:spLocks noChangeArrowheads="1"/>
          </p:cNvSpPr>
          <p:nvPr/>
        </p:nvSpPr>
        <p:spPr bwMode="auto">
          <a:xfrm>
            <a:off x="5715000" y="2428875"/>
            <a:ext cx="355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1</a:t>
            </a:r>
          </a:p>
          <a:p>
            <a:pPr eaLnBrk="1" hangingPunct="1"/>
            <a:endParaRPr lang="ru-RU" altLang="ru-RU" sz="2400" b="1"/>
          </a:p>
        </p:txBody>
      </p:sp>
      <p:sp>
        <p:nvSpPr>
          <p:cNvPr id="15405" name="TextBox 98"/>
          <p:cNvSpPr txBox="1">
            <a:spLocks noChangeArrowheads="1"/>
          </p:cNvSpPr>
          <p:nvPr/>
        </p:nvSpPr>
        <p:spPr bwMode="auto">
          <a:xfrm>
            <a:off x="5715000" y="30003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15406" name="TextBox 101"/>
          <p:cNvSpPr txBox="1">
            <a:spLocks noChangeArrowheads="1"/>
          </p:cNvSpPr>
          <p:nvPr/>
        </p:nvSpPr>
        <p:spPr bwMode="auto">
          <a:xfrm>
            <a:off x="5715000" y="40005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4</a:t>
            </a:r>
          </a:p>
        </p:txBody>
      </p:sp>
      <p:sp>
        <p:nvSpPr>
          <p:cNvPr id="15407" name="TextBox 103"/>
          <p:cNvSpPr txBox="1">
            <a:spLocks noChangeArrowheads="1"/>
          </p:cNvSpPr>
          <p:nvPr/>
        </p:nvSpPr>
        <p:spPr bwMode="auto">
          <a:xfrm>
            <a:off x="5715000" y="57150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5408" name="TextBox 110"/>
          <p:cNvSpPr txBox="1">
            <a:spLocks noChangeArrowheads="1"/>
          </p:cNvSpPr>
          <p:nvPr/>
        </p:nvSpPr>
        <p:spPr bwMode="auto">
          <a:xfrm>
            <a:off x="5715000" y="51435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5409" name="TextBox 111"/>
          <p:cNvSpPr txBox="1">
            <a:spLocks noChangeArrowheads="1"/>
          </p:cNvSpPr>
          <p:nvPr/>
        </p:nvSpPr>
        <p:spPr bwMode="auto">
          <a:xfrm>
            <a:off x="5715000" y="45720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32" descr="фон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6" name="Group 3"/>
          <p:cNvGrpSpPr>
            <a:grpSpLocks/>
          </p:cNvGrpSpPr>
          <p:nvPr/>
        </p:nvGrpSpPr>
        <p:grpSpPr bwMode="auto">
          <a:xfrm>
            <a:off x="261937" y="3809022"/>
            <a:ext cx="5113337" cy="530225"/>
            <a:chOff x="720" y="1392"/>
            <a:chExt cx="4058" cy="48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4000">
                <a:schemeClr val="accent5">
                  <a:lumMod val="75000"/>
                </a:schemeClr>
              </a:gs>
              <a:gs pos="73000">
                <a:schemeClr val="accent5">
                  <a:lumMod val="5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1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18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  <a:grpFill/>
          </p:grpSpPr>
          <p:sp>
            <p:nvSpPr>
              <p:cNvPr id="119" name="AutoShape 6"/>
              <p:cNvSpPr>
                <a:spLocks noChangeArrowheads="1"/>
              </p:cNvSpPr>
              <p:nvPr/>
            </p:nvSpPr>
            <p:spPr bwMode="gray">
              <a:xfrm>
                <a:off x="744" y="1734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0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07" name="Group 3"/>
          <p:cNvGrpSpPr>
            <a:grpSpLocks/>
          </p:cNvGrpSpPr>
          <p:nvPr/>
        </p:nvGrpSpPr>
        <p:grpSpPr bwMode="auto">
          <a:xfrm>
            <a:off x="244526" y="3010198"/>
            <a:ext cx="5113337" cy="473075"/>
            <a:chOff x="720" y="1392"/>
            <a:chExt cx="4058" cy="480"/>
          </a:xfrm>
        </p:grpSpPr>
        <p:sp>
          <p:nvSpPr>
            <p:cNvPr id="10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1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12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5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96" name="Group 3"/>
          <p:cNvGrpSpPr>
            <a:grpSpLocks/>
          </p:cNvGrpSpPr>
          <p:nvPr/>
        </p:nvGrpSpPr>
        <p:grpSpPr bwMode="auto">
          <a:xfrm>
            <a:off x="261938" y="2391568"/>
            <a:ext cx="5113337" cy="473075"/>
            <a:chOff x="720" y="1392"/>
            <a:chExt cx="4058" cy="480"/>
          </a:xfrm>
        </p:grpSpPr>
        <p:sp>
          <p:nvSpPr>
            <p:cNvPr id="9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2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4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90" name="Group 3"/>
          <p:cNvGrpSpPr>
            <a:grpSpLocks/>
          </p:cNvGrpSpPr>
          <p:nvPr/>
        </p:nvGrpSpPr>
        <p:grpSpPr bwMode="auto">
          <a:xfrm>
            <a:off x="258842" y="1781713"/>
            <a:ext cx="5113337" cy="473075"/>
            <a:chOff x="720" y="1392"/>
            <a:chExt cx="4058" cy="480"/>
          </a:xfrm>
        </p:grpSpPr>
        <p:sp>
          <p:nvSpPr>
            <p:cNvPr id="91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2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3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4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250825" y="4437063"/>
            <a:ext cx="5113338" cy="473075"/>
            <a:chOff x="720" y="1392"/>
            <a:chExt cx="4058" cy="480"/>
          </a:xfrm>
        </p:grpSpPr>
        <p:sp>
          <p:nvSpPr>
            <p:cNvPr id="9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bg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6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0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1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6389" name="Group 3"/>
          <p:cNvGrpSpPr>
            <a:grpSpLocks/>
          </p:cNvGrpSpPr>
          <p:nvPr/>
        </p:nvGrpSpPr>
        <p:grpSpPr bwMode="auto">
          <a:xfrm>
            <a:off x="250825" y="5661025"/>
            <a:ext cx="5113338" cy="473075"/>
            <a:chOff x="720" y="1392"/>
            <a:chExt cx="4058" cy="480"/>
          </a:xfrm>
        </p:grpSpPr>
        <p:sp>
          <p:nvSpPr>
            <p:cNvPr id="10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bg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6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8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63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Анализ и сравнение ДШ</a:t>
            </a:r>
          </a:p>
        </p:txBody>
      </p:sp>
      <p:grpSp>
        <p:nvGrpSpPr>
          <p:cNvPr id="16391" name="Group 3"/>
          <p:cNvGrpSpPr>
            <a:grpSpLocks/>
          </p:cNvGrpSpPr>
          <p:nvPr/>
        </p:nvGrpSpPr>
        <p:grpSpPr bwMode="auto">
          <a:xfrm>
            <a:off x="6875463" y="1579563"/>
            <a:ext cx="2089150" cy="1489075"/>
            <a:chOff x="720" y="1392"/>
            <a:chExt cx="4058" cy="480"/>
          </a:xfrm>
        </p:grpSpPr>
        <p:sp>
          <p:nvSpPr>
            <p:cNvPr id="8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5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7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88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06" name="Правая фигурная скобка 105"/>
          <p:cNvSpPr/>
          <p:nvPr/>
        </p:nvSpPr>
        <p:spPr bwMode="auto">
          <a:xfrm>
            <a:off x="6238875" y="3933825"/>
            <a:ext cx="576263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6393" name="Group 3"/>
          <p:cNvGrpSpPr>
            <a:grpSpLocks/>
          </p:cNvGrpSpPr>
          <p:nvPr/>
        </p:nvGrpSpPr>
        <p:grpSpPr bwMode="auto">
          <a:xfrm>
            <a:off x="6888163" y="4292600"/>
            <a:ext cx="2087562" cy="1535113"/>
            <a:chOff x="720" y="1392"/>
            <a:chExt cx="4058" cy="480"/>
          </a:xfrm>
        </p:grpSpPr>
        <p:sp>
          <p:nvSpPr>
            <p:cNvPr id="12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5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0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1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6394" name="TextBox 139"/>
          <p:cNvSpPr txBox="1">
            <a:spLocks noChangeArrowheads="1"/>
          </p:cNvSpPr>
          <p:nvPr/>
        </p:nvSpPr>
        <p:spPr bwMode="auto">
          <a:xfrm>
            <a:off x="6948488" y="1857375"/>
            <a:ext cx="19446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>
                <a:solidFill>
                  <a:srgbClr val="FFFFFF"/>
                </a:solidFill>
              </a:rPr>
              <a:t>Заполненный с бетонной кромкой</a:t>
            </a:r>
          </a:p>
        </p:txBody>
      </p:sp>
      <p:grpSp>
        <p:nvGrpSpPr>
          <p:cNvPr id="16395" name="Group 3"/>
          <p:cNvGrpSpPr>
            <a:grpSpLocks/>
          </p:cNvGrpSpPr>
          <p:nvPr/>
        </p:nvGrpSpPr>
        <p:grpSpPr bwMode="auto">
          <a:xfrm>
            <a:off x="261938" y="5013325"/>
            <a:ext cx="5113337" cy="473075"/>
            <a:chOff x="720" y="1392"/>
            <a:chExt cx="4058" cy="480"/>
          </a:xfrm>
        </p:grpSpPr>
        <p:sp>
          <p:nvSpPr>
            <p:cNvPr id="14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5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4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6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pic>
        <p:nvPicPr>
          <p:cNvPr id="16397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4425950"/>
            <a:ext cx="611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30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3860800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Text Box 32"/>
          <p:cNvSpPr txBox="1">
            <a:spLocks noChangeArrowheads="1"/>
          </p:cNvSpPr>
          <p:nvPr/>
        </p:nvSpPr>
        <p:spPr bwMode="white">
          <a:xfrm>
            <a:off x="544513" y="3905250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00" name="Text Box 33"/>
          <p:cNvSpPr txBox="1">
            <a:spLocks noChangeArrowheads="1"/>
          </p:cNvSpPr>
          <p:nvPr/>
        </p:nvSpPr>
        <p:spPr bwMode="white">
          <a:xfrm>
            <a:off x="544513" y="4406900"/>
            <a:ext cx="29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6401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033963"/>
            <a:ext cx="6111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2" name="Text Box 33"/>
          <p:cNvSpPr txBox="1">
            <a:spLocks noChangeArrowheads="1"/>
          </p:cNvSpPr>
          <p:nvPr/>
        </p:nvSpPr>
        <p:spPr bwMode="white">
          <a:xfrm>
            <a:off x="544513" y="5014913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6403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649913"/>
            <a:ext cx="6111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4" name="Text Box 33"/>
          <p:cNvSpPr txBox="1">
            <a:spLocks noChangeArrowheads="1"/>
          </p:cNvSpPr>
          <p:nvPr/>
        </p:nvSpPr>
        <p:spPr bwMode="white">
          <a:xfrm>
            <a:off x="544513" y="5630863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05" name="TextBox 176"/>
          <p:cNvSpPr txBox="1">
            <a:spLocks noChangeArrowheads="1"/>
          </p:cNvSpPr>
          <p:nvPr/>
        </p:nvSpPr>
        <p:spPr bwMode="auto">
          <a:xfrm>
            <a:off x="6929454" y="4357694"/>
            <a:ext cx="194468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FFFFFF"/>
                </a:solidFill>
              </a:rPr>
              <a:t>Заполненный с кромкой из ЭМАКО и переходной зоной</a:t>
            </a:r>
          </a:p>
        </p:txBody>
      </p:sp>
      <p:sp>
        <p:nvSpPr>
          <p:cNvPr id="114" name="Правая фигурная скобка 113"/>
          <p:cNvSpPr/>
          <p:nvPr/>
        </p:nvSpPr>
        <p:spPr bwMode="auto">
          <a:xfrm>
            <a:off x="6238875" y="1196975"/>
            <a:ext cx="576263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6409" name="Group 3"/>
          <p:cNvGrpSpPr>
            <a:grpSpLocks/>
          </p:cNvGrpSpPr>
          <p:nvPr/>
        </p:nvGrpSpPr>
        <p:grpSpPr bwMode="auto">
          <a:xfrm>
            <a:off x="261938" y="1200150"/>
            <a:ext cx="5113337" cy="473075"/>
            <a:chOff x="720" y="1392"/>
            <a:chExt cx="4058" cy="480"/>
          </a:xfrm>
        </p:grpSpPr>
        <p:sp>
          <p:nvSpPr>
            <p:cNvPr id="12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bg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643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7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9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6410" name="Text Box 23"/>
          <p:cNvSpPr txBox="1">
            <a:spLocks noChangeArrowheads="1"/>
          </p:cNvSpPr>
          <p:nvPr/>
        </p:nvSpPr>
        <p:spPr bwMode="white">
          <a:xfrm>
            <a:off x="911225" y="1817688"/>
            <a:ext cx="3836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11" name="Text Box 24"/>
          <p:cNvSpPr txBox="1">
            <a:spLocks noChangeArrowheads="1"/>
          </p:cNvSpPr>
          <p:nvPr/>
        </p:nvSpPr>
        <p:spPr bwMode="white">
          <a:xfrm>
            <a:off x="911225" y="2411413"/>
            <a:ext cx="4073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6412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1762125"/>
            <a:ext cx="6111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3" name="Picture 30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1196975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4" name="Text Box 32"/>
          <p:cNvSpPr txBox="1">
            <a:spLocks noChangeArrowheads="1"/>
          </p:cNvSpPr>
          <p:nvPr/>
        </p:nvSpPr>
        <p:spPr bwMode="white">
          <a:xfrm>
            <a:off x="544513" y="1241425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6415" name="Text Box 33"/>
          <p:cNvSpPr txBox="1">
            <a:spLocks noChangeArrowheads="1"/>
          </p:cNvSpPr>
          <p:nvPr/>
        </p:nvSpPr>
        <p:spPr bwMode="white">
          <a:xfrm>
            <a:off x="544513" y="1743075"/>
            <a:ext cx="29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6416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2370138"/>
            <a:ext cx="6111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7" name="Text Box 33"/>
          <p:cNvSpPr txBox="1">
            <a:spLocks noChangeArrowheads="1"/>
          </p:cNvSpPr>
          <p:nvPr/>
        </p:nvSpPr>
        <p:spPr bwMode="white">
          <a:xfrm>
            <a:off x="544513" y="235108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18" name="Text Box 25"/>
          <p:cNvSpPr txBox="1">
            <a:spLocks noChangeArrowheads="1"/>
          </p:cNvSpPr>
          <p:nvPr/>
        </p:nvSpPr>
        <p:spPr bwMode="white">
          <a:xfrm>
            <a:off x="911225" y="1258888"/>
            <a:ext cx="4176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19" name="Text Box 33"/>
          <p:cNvSpPr txBox="1">
            <a:spLocks noChangeArrowheads="1"/>
          </p:cNvSpPr>
          <p:nvPr/>
        </p:nvSpPr>
        <p:spPr bwMode="white">
          <a:xfrm>
            <a:off x="544513" y="296703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20" name="Text Box 26"/>
          <p:cNvSpPr txBox="1">
            <a:spLocks noChangeArrowheads="1"/>
          </p:cNvSpPr>
          <p:nvPr/>
        </p:nvSpPr>
        <p:spPr bwMode="white">
          <a:xfrm>
            <a:off x="900113" y="2997200"/>
            <a:ext cx="4392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6421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2997200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22" name="Text Box 23"/>
          <p:cNvSpPr txBox="1">
            <a:spLocks noChangeArrowheads="1"/>
          </p:cNvSpPr>
          <p:nvPr/>
        </p:nvSpPr>
        <p:spPr bwMode="white">
          <a:xfrm>
            <a:off x="911225" y="4471988"/>
            <a:ext cx="3836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23" name="Text Box 24"/>
          <p:cNvSpPr txBox="1">
            <a:spLocks noChangeArrowheads="1"/>
          </p:cNvSpPr>
          <p:nvPr/>
        </p:nvSpPr>
        <p:spPr bwMode="white">
          <a:xfrm>
            <a:off x="911225" y="5067300"/>
            <a:ext cx="4073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24" name="Text Box 25"/>
          <p:cNvSpPr txBox="1">
            <a:spLocks noChangeArrowheads="1"/>
          </p:cNvSpPr>
          <p:nvPr/>
        </p:nvSpPr>
        <p:spPr bwMode="white">
          <a:xfrm>
            <a:off x="911225" y="3914775"/>
            <a:ext cx="4176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25" name="Text Box 26"/>
          <p:cNvSpPr txBox="1">
            <a:spLocks noChangeArrowheads="1"/>
          </p:cNvSpPr>
          <p:nvPr/>
        </p:nvSpPr>
        <p:spPr bwMode="white">
          <a:xfrm>
            <a:off x="900113" y="5651500"/>
            <a:ext cx="4392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26" name="TextBox 89"/>
          <p:cNvSpPr txBox="1">
            <a:spLocks noChangeArrowheads="1"/>
          </p:cNvSpPr>
          <p:nvPr/>
        </p:nvSpPr>
        <p:spPr bwMode="auto">
          <a:xfrm>
            <a:off x="5715000" y="121443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4</a:t>
            </a:r>
          </a:p>
        </p:txBody>
      </p:sp>
      <p:sp>
        <p:nvSpPr>
          <p:cNvPr id="16427" name="TextBox 90"/>
          <p:cNvSpPr txBox="1">
            <a:spLocks noChangeArrowheads="1"/>
          </p:cNvSpPr>
          <p:nvPr/>
        </p:nvSpPr>
        <p:spPr bwMode="auto">
          <a:xfrm>
            <a:off x="5715000" y="18573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6428" name="TextBox 91"/>
          <p:cNvSpPr txBox="1">
            <a:spLocks noChangeArrowheads="1"/>
          </p:cNvSpPr>
          <p:nvPr/>
        </p:nvSpPr>
        <p:spPr bwMode="auto">
          <a:xfrm>
            <a:off x="5715000" y="235743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6429" name="TextBox 92"/>
          <p:cNvSpPr txBox="1">
            <a:spLocks noChangeArrowheads="1"/>
          </p:cNvSpPr>
          <p:nvPr/>
        </p:nvSpPr>
        <p:spPr bwMode="auto">
          <a:xfrm>
            <a:off x="5715000" y="292893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6430" name="TextBox 93"/>
          <p:cNvSpPr txBox="1">
            <a:spLocks noChangeArrowheads="1"/>
          </p:cNvSpPr>
          <p:nvPr/>
        </p:nvSpPr>
        <p:spPr bwMode="auto">
          <a:xfrm>
            <a:off x="5715000" y="55721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4</a:t>
            </a:r>
          </a:p>
        </p:txBody>
      </p:sp>
      <p:sp>
        <p:nvSpPr>
          <p:cNvPr id="16431" name="TextBox 94"/>
          <p:cNvSpPr txBox="1">
            <a:spLocks noChangeArrowheads="1"/>
          </p:cNvSpPr>
          <p:nvPr/>
        </p:nvSpPr>
        <p:spPr bwMode="auto">
          <a:xfrm>
            <a:off x="5715000" y="50006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6432" name="TextBox 95"/>
          <p:cNvSpPr txBox="1">
            <a:spLocks noChangeArrowheads="1"/>
          </p:cNvSpPr>
          <p:nvPr/>
        </p:nvSpPr>
        <p:spPr bwMode="auto">
          <a:xfrm>
            <a:off x="5715000" y="44291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4</a:t>
            </a:r>
          </a:p>
        </p:txBody>
      </p:sp>
      <p:sp>
        <p:nvSpPr>
          <p:cNvPr id="16433" name="TextBox 96"/>
          <p:cNvSpPr txBox="1">
            <a:spLocks noChangeArrowheads="1"/>
          </p:cNvSpPr>
          <p:nvPr/>
        </p:nvSpPr>
        <p:spPr bwMode="auto">
          <a:xfrm>
            <a:off x="5715000" y="38576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1AD6B7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32" descr="фон 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8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250825" y="2997200"/>
            <a:ext cx="5113338" cy="473075"/>
            <a:chOff x="720" y="1392"/>
            <a:chExt cx="4058" cy="480"/>
          </a:xfrm>
        </p:grpSpPr>
        <p:sp>
          <p:nvSpPr>
            <p:cNvPr id="17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bg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9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9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80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250825" y="4437063"/>
            <a:ext cx="5113338" cy="473075"/>
            <a:chOff x="720" y="1392"/>
            <a:chExt cx="4058" cy="480"/>
          </a:xfrm>
        </p:grpSpPr>
        <p:sp>
          <p:nvSpPr>
            <p:cNvPr id="9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9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0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1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7413" name="Group 3"/>
          <p:cNvGrpSpPr>
            <a:grpSpLocks/>
          </p:cNvGrpSpPr>
          <p:nvPr/>
        </p:nvGrpSpPr>
        <p:grpSpPr bwMode="auto">
          <a:xfrm>
            <a:off x="250825" y="5661025"/>
            <a:ext cx="5113338" cy="473075"/>
            <a:chOff x="720" y="1392"/>
            <a:chExt cx="4058" cy="480"/>
          </a:xfrm>
        </p:grpSpPr>
        <p:sp>
          <p:nvSpPr>
            <p:cNvPr id="10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8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0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8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74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Анализ и сравнение ДШ</a:t>
            </a:r>
          </a:p>
        </p:txBody>
      </p:sp>
      <p:grpSp>
        <p:nvGrpSpPr>
          <p:cNvPr id="17415" name="Group 3"/>
          <p:cNvGrpSpPr>
            <a:grpSpLocks/>
          </p:cNvGrpSpPr>
          <p:nvPr/>
        </p:nvGrpSpPr>
        <p:grpSpPr bwMode="auto">
          <a:xfrm>
            <a:off x="6875463" y="1579563"/>
            <a:ext cx="2089150" cy="1489075"/>
            <a:chOff x="720" y="1392"/>
            <a:chExt cx="4058" cy="480"/>
          </a:xfrm>
        </p:grpSpPr>
        <p:sp>
          <p:nvSpPr>
            <p:cNvPr id="8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8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87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88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06" name="Правая фигурная скобка 105"/>
          <p:cNvSpPr/>
          <p:nvPr/>
        </p:nvSpPr>
        <p:spPr bwMode="auto">
          <a:xfrm>
            <a:off x="6238875" y="3933825"/>
            <a:ext cx="576263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7417" name="Group 3"/>
          <p:cNvGrpSpPr>
            <a:grpSpLocks/>
          </p:cNvGrpSpPr>
          <p:nvPr/>
        </p:nvGrpSpPr>
        <p:grpSpPr bwMode="auto">
          <a:xfrm>
            <a:off x="6888163" y="4292600"/>
            <a:ext cx="2087562" cy="1535113"/>
            <a:chOff x="720" y="1392"/>
            <a:chExt cx="4058" cy="480"/>
          </a:xfrm>
        </p:grpSpPr>
        <p:sp>
          <p:nvSpPr>
            <p:cNvPr id="12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7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0" name="AutoShape 6"/>
              <p:cNvSpPr>
                <a:spLocks noChangeArrowheads="1"/>
              </p:cNvSpPr>
              <p:nvPr/>
            </p:nvSpPr>
            <p:spPr bwMode="gray">
              <a:xfrm>
                <a:off x="743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1" name="AutoShape 7"/>
              <p:cNvSpPr>
                <a:spLocks noChangeArrowheads="1"/>
              </p:cNvSpPr>
              <p:nvPr/>
            </p:nvSpPr>
            <p:spPr bwMode="gray">
              <a:xfrm>
                <a:off x="743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7418" name="TextBox 139"/>
          <p:cNvSpPr txBox="1">
            <a:spLocks noChangeArrowheads="1"/>
          </p:cNvSpPr>
          <p:nvPr/>
        </p:nvSpPr>
        <p:spPr bwMode="auto">
          <a:xfrm>
            <a:off x="6929438" y="1928813"/>
            <a:ext cx="1944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>
                <a:solidFill>
                  <a:srgbClr val="FFFFFF"/>
                </a:solidFill>
              </a:rPr>
              <a:t>ДШ типа МАУРЭР</a:t>
            </a:r>
          </a:p>
        </p:txBody>
      </p:sp>
      <p:grpSp>
        <p:nvGrpSpPr>
          <p:cNvPr id="17419" name="Group 3"/>
          <p:cNvGrpSpPr>
            <a:grpSpLocks/>
          </p:cNvGrpSpPr>
          <p:nvPr/>
        </p:nvGrpSpPr>
        <p:grpSpPr bwMode="auto">
          <a:xfrm>
            <a:off x="261938" y="5013325"/>
            <a:ext cx="5113337" cy="473075"/>
            <a:chOff x="720" y="1392"/>
            <a:chExt cx="4058" cy="480"/>
          </a:xfrm>
        </p:grpSpPr>
        <p:sp>
          <p:nvSpPr>
            <p:cNvPr id="14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7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45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6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7420" name="Group 3"/>
          <p:cNvGrpSpPr>
            <a:grpSpLocks/>
          </p:cNvGrpSpPr>
          <p:nvPr/>
        </p:nvGrpSpPr>
        <p:grpSpPr bwMode="auto">
          <a:xfrm>
            <a:off x="285750" y="3857625"/>
            <a:ext cx="5111750" cy="473075"/>
            <a:chOff x="720" y="1392"/>
            <a:chExt cx="4058" cy="480"/>
          </a:xfrm>
        </p:grpSpPr>
        <p:sp>
          <p:nvSpPr>
            <p:cNvPr id="17470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flip="none" rotWithShape="1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747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50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1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pic>
        <p:nvPicPr>
          <p:cNvPr id="17421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4425950"/>
            <a:ext cx="611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30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3860800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Text Box 32"/>
          <p:cNvSpPr txBox="1">
            <a:spLocks noChangeArrowheads="1"/>
          </p:cNvSpPr>
          <p:nvPr/>
        </p:nvSpPr>
        <p:spPr bwMode="white">
          <a:xfrm>
            <a:off x="544513" y="3905250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7424" name="Text Box 33"/>
          <p:cNvSpPr txBox="1">
            <a:spLocks noChangeArrowheads="1"/>
          </p:cNvSpPr>
          <p:nvPr/>
        </p:nvSpPr>
        <p:spPr bwMode="white">
          <a:xfrm>
            <a:off x="544513" y="4406900"/>
            <a:ext cx="29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25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033963"/>
            <a:ext cx="6111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6" name="Text Box 33"/>
          <p:cNvSpPr txBox="1">
            <a:spLocks noChangeArrowheads="1"/>
          </p:cNvSpPr>
          <p:nvPr/>
        </p:nvSpPr>
        <p:spPr bwMode="white">
          <a:xfrm>
            <a:off x="544513" y="5014913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27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5649913"/>
            <a:ext cx="6111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8" name="Text Box 33"/>
          <p:cNvSpPr txBox="1">
            <a:spLocks noChangeArrowheads="1"/>
          </p:cNvSpPr>
          <p:nvPr/>
        </p:nvSpPr>
        <p:spPr bwMode="white">
          <a:xfrm>
            <a:off x="544513" y="5630863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29" name="TextBox 176"/>
          <p:cNvSpPr txBox="1">
            <a:spLocks noChangeArrowheads="1"/>
          </p:cNvSpPr>
          <p:nvPr/>
        </p:nvSpPr>
        <p:spPr bwMode="auto">
          <a:xfrm>
            <a:off x="6948488" y="4724400"/>
            <a:ext cx="19446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ДШ системы УНИБЛОК</a:t>
            </a:r>
          </a:p>
        </p:txBody>
      </p:sp>
      <p:grpSp>
        <p:nvGrpSpPr>
          <p:cNvPr id="17430" name="Group 3"/>
          <p:cNvGrpSpPr>
            <a:grpSpLocks/>
          </p:cNvGrpSpPr>
          <p:nvPr/>
        </p:nvGrpSpPr>
        <p:grpSpPr bwMode="auto">
          <a:xfrm>
            <a:off x="250825" y="1773238"/>
            <a:ext cx="5113338" cy="473075"/>
            <a:chOff x="720" y="1392"/>
            <a:chExt cx="4058" cy="480"/>
          </a:xfrm>
        </p:grpSpPr>
        <p:sp>
          <p:nvSpPr>
            <p:cNvPr id="10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6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10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3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14" name="Правая фигурная скобка 113"/>
          <p:cNvSpPr/>
          <p:nvPr/>
        </p:nvSpPr>
        <p:spPr bwMode="auto">
          <a:xfrm>
            <a:off x="6238875" y="1196975"/>
            <a:ext cx="576263" cy="2303463"/>
          </a:xfrm>
          <a:prstGeom prst="rightBrace">
            <a:avLst>
              <a:gd name="adj1" fmla="val 53685"/>
              <a:gd name="adj2" fmla="val 50000"/>
            </a:avLst>
          </a:prstGeom>
          <a:gradFill>
            <a:gsLst>
              <a:gs pos="0">
                <a:srgbClr val="FFFFFF"/>
              </a:gs>
              <a:gs pos="39999">
                <a:schemeClr val="tx1">
                  <a:lumMod val="75000"/>
                </a:schemeClr>
              </a:gs>
              <a:gs pos="100000">
                <a:schemeClr val="tx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17432" name="Group 3"/>
          <p:cNvGrpSpPr>
            <a:grpSpLocks/>
          </p:cNvGrpSpPr>
          <p:nvPr/>
        </p:nvGrpSpPr>
        <p:grpSpPr bwMode="auto">
          <a:xfrm>
            <a:off x="261938" y="2349500"/>
            <a:ext cx="5113337" cy="530225"/>
            <a:chOff x="720" y="1392"/>
            <a:chExt cx="4058" cy="48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4000">
                <a:schemeClr val="accent5">
                  <a:lumMod val="75000"/>
                </a:schemeClr>
              </a:gs>
              <a:gs pos="73000">
                <a:schemeClr val="accent5">
                  <a:lumMod val="5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746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746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  <a:grpFill/>
          </p:grpSpPr>
          <p:sp>
            <p:nvSpPr>
              <p:cNvPr id="122" name="AutoShape 6"/>
              <p:cNvSpPr>
                <a:spLocks noChangeArrowheads="1"/>
              </p:cNvSpPr>
              <p:nvPr/>
            </p:nvSpPr>
            <p:spPr bwMode="gray">
              <a:xfrm>
                <a:off x="744" y="1734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3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17433" name="Group 3"/>
          <p:cNvGrpSpPr>
            <a:grpSpLocks/>
          </p:cNvGrpSpPr>
          <p:nvPr/>
        </p:nvGrpSpPr>
        <p:grpSpPr bwMode="auto">
          <a:xfrm>
            <a:off x="261938" y="1200150"/>
            <a:ext cx="5113337" cy="473075"/>
            <a:chOff x="720" y="1392"/>
            <a:chExt cx="4058" cy="480"/>
          </a:xfrm>
        </p:grpSpPr>
        <p:sp>
          <p:nvSpPr>
            <p:cNvPr id="12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rgbClr val="FFCC99"/>
                </a:gs>
                <a:gs pos="50000">
                  <a:srgbClr val="FF6600"/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745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7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9" name="AutoShape 7"/>
              <p:cNvSpPr>
                <a:spLocks noChangeArrowheads="1"/>
              </p:cNvSpPr>
              <p:nvPr/>
            </p:nvSpPr>
            <p:spPr bwMode="gray">
              <a:xfrm>
                <a:off x="744" y="1405"/>
                <a:ext cx="3988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7434" name="Text Box 23"/>
          <p:cNvSpPr txBox="1">
            <a:spLocks noChangeArrowheads="1"/>
          </p:cNvSpPr>
          <p:nvPr/>
        </p:nvSpPr>
        <p:spPr bwMode="white">
          <a:xfrm>
            <a:off x="911225" y="1817688"/>
            <a:ext cx="3836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35" name="Text Box 24"/>
          <p:cNvSpPr txBox="1">
            <a:spLocks noChangeArrowheads="1"/>
          </p:cNvSpPr>
          <p:nvPr/>
        </p:nvSpPr>
        <p:spPr bwMode="white">
          <a:xfrm>
            <a:off x="911225" y="2411413"/>
            <a:ext cx="4073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36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1762125"/>
            <a:ext cx="6111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30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1196975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8" name="Text Box 32"/>
          <p:cNvSpPr txBox="1">
            <a:spLocks noChangeArrowheads="1"/>
          </p:cNvSpPr>
          <p:nvPr/>
        </p:nvSpPr>
        <p:spPr bwMode="white">
          <a:xfrm>
            <a:off x="544513" y="1241425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17439" name="Text Box 33"/>
          <p:cNvSpPr txBox="1">
            <a:spLocks noChangeArrowheads="1"/>
          </p:cNvSpPr>
          <p:nvPr/>
        </p:nvSpPr>
        <p:spPr bwMode="white">
          <a:xfrm>
            <a:off x="544513" y="1743075"/>
            <a:ext cx="29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40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61938" y="2370138"/>
            <a:ext cx="6111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1" name="Text Box 33"/>
          <p:cNvSpPr txBox="1">
            <a:spLocks noChangeArrowheads="1"/>
          </p:cNvSpPr>
          <p:nvPr/>
        </p:nvSpPr>
        <p:spPr bwMode="white">
          <a:xfrm>
            <a:off x="544513" y="235108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2" name="Text Box 25"/>
          <p:cNvSpPr txBox="1">
            <a:spLocks noChangeArrowheads="1"/>
          </p:cNvSpPr>
          <p:nvPr/>
        </p:nvSpPr>
        <p:spPr bwMode="white">
          <a:xfrm>
            <a:off x="911225" y="1258888"/>
            <a:ext cx="4176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3" name="Text Box 33"/>
          <p:cNvSpPr txBox="1">
            <a:spLocks noChangeArrowheads="1"/>
          </p:cNvSpPr>
          <p:nvPr/>
        </p:nvSpPr>
        <p:spPr bwMode="white">
          <a:xfrm>
            <a:off x="544513" y="2967038"/>
            <a:ext cx="29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ru-RU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4" name="Text Box 26"/>
          <p:cNvSpPr txBox="1">
            <a:spLocks noChangeArrowheads="1"/>
          </p:cNvSpPr>
          <p:nvPr/>
        </p:nvSpPr>
        <p:spPr bwMode="white">
          <a:xfrm>
            <a:off x="900113" y="2997200"/>
            <a:ext cx="4392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7445" name="Picture 29" descr="1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50825" y="2997200"/>
            <a:ext cx="611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6" name="Text Box 23"/>
          <p:cNvSpPr txBox="1">
            <a:spLocks noChangeArrowheads="1"/>
          </p:cNvSpPr>
          <p:nvPr/>
        </p:nvSpPr>
        <p:spPr bwMode="white">
          <a:xfrm>
            <a:off x="911225" y="4471988"/>
            <a:ext cx="3836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Долговечность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7" name="Text Box 24"/>
          <p:cNvSpPr txBox="1">
            <a:spLocks noChangeArrowheads="1"/>
          </p:cNvSpPr>
          <p:nvPr/>
        </p:nvSpPr>
        <p:spPr bwMode="white">
          <a:xfrm>
            <a:off x="911225" y="5067300"/>
            <a:ext cx="4073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Ремонтопригодность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8" name="Text Box 25"/>
          <p:cNvSpPr txBox="1">
            <a:spLocks noChangeArrowheads="1"/>
          </p:cNvSpPr>
          <p:nvPr/>
        </p:nvSpPr>
        <p:spPr bwMode="white">
          <a:xfrm>
            <a:off x="911225" y="3914775"/>
            <a:ext cx="4176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Стоимость</a:t>
            </a:r>
            <a:endParaRPr lang="en-US" altLang="ru-RU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49" name="Text Box 26"/>
          <p:cNvSpPr txBox="1">
            <a:spLocks noChangeArrowheads="1"/>
          </p:cNvSpPr>
          <p:nvPr/>
        </p:nvSpPr>
        <p:spPr bwMode="white">
          <a:xfrm>
            <a:off x="900113" y="5651500"/>
            <a:ext cx="4392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b="1">
                <a:solidFill>
                  <a:srgbClr val="FFFFFF"/>
                </a:solidFill>
                <a:cs typeface="Arial" panose="020B0604020202020204" pitchFamily="34" charset="0"/>
              </a:rPr>
              <a:t>Простота обслуживания</a:t>
            </a:r>
            <a:endParaRPr lang="en-US" altLang="ru-RU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7450" name="TextBox 89"/>
          <p:cNvSpPr txBox="1">
            <a:spLocks noChangeArrowheads="1"/>
          </p:cNvSpPr>
          <p:nvPr/>
        </p:nvSpPr>
        <p:spPr bwMode="auto">
          <a:xfrm>
            <a:off x="5715000" y="12858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7451" name="TextBox 90"/>
          <p:cNvSpPr txBox="1">
            <a:spLocks noChangeArrowheads="1"/>
          </p:cNvSpPr>
          <p:nvPr/>
        </p:nvSpPr>
        <p:spPr bwMode="auto">
          <a:xfrm>
            <a:off x="5715000" y="18573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7452" name="TextBox 91"/>
          <p:cNvSpPr txBox="1">
            <a:spLocks noChangeArrowheads="1"/>
          </p:cNvSpPr>
          <p:nvPr/>
        </p:nvSpPr>
        <p:spPr bwMode="auto">
          <a:xfrm>
            <a:off x="5715000" y="235743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1AD6B7"/>
                </a:solidFill>
              </a:rPr>
              <a:t>3</a:t>
            </a:r>
          </a:p>
        </p:txBody>
      </p:sp>
      <p:sp>
        <p:nvSpPr>
          <p:cNvPr id="17453" name="TextBox 92"/>
          <p:cNvSpPr txBox="1">
            <a:spLocks noChangeArrowheads="1"/>
          </p:cNvSpPr>
          <p:nvPr/>
        </p:nvSpPr>
        <p:spPr bwMode="auto">
          <a:xfrm>
            <a:off x="5715000" y="292893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4</a:t>
            </a:r>
          </a:p>
        </p:txBody>
      </p:sp>
      <p:sp>
        <p:nvSpPr>
          <p:cNvPr id="17454" name="TextBox 93"/>
          <p:cNvSpPr txBox="1">
            <a:spLocks noChangeArrowheads="1"/>
          </p:cNvSpPr>
          <p:nvPr/>
        </p:nvSpPr>
        <p:spPr bwMode="auto">
          <a:xfrm>
            <a:off x="5715000" y="38576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455" name="TextBox 94"/>
          <p:cNvSpPr txBox="1">
            <a:spLocks noChangeArrowheads="1"/>
          </p:cNvSpPr>
          <p:nvPr/>
        </p:nvSpPr>
        <p:spPr bwMode="auto">
          <a:xfrm>
            <a:off x="5715000" y="56435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7456" name="TextBox 95"/>
          <p:cNvSpPr txBox="1">
            <a:spLocks noChangeArrowheads="1"/>
          </p:cNvSpPr>
          <p:nvPr/>
        </p:nvSpPr>
        <p:spPr bwMode="auto">
          <a:xfrm>
            <a:off x="5715000" y="50006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7457" name="TextBox 96"/>
          <p:cNvSpPr txBox="1">
            <a:spLocks noChangeArrowheads="1"/>
          </p:cNvSpPr>
          <p:nvPr/>
        </p:nvSpPr>
        <p:spPr bwMode="auto">
          <a:xfrm>
            <a:off x="5715000" y="44291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B0F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5" name="Рисунок 4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сравнение ДШ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85750" y="3786188"/>
            <a:ext cx="83534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407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деформационных швов в автодорожных мостах составляет не более 1-2% общей стоимости моста, а потребительские свойства мостового сооружения весьма сильно зависят от работоспособности деформационных швов, поэтому нельзя принимать во внимание только стоимость швов при выборе их конструкций - очень важных для нормальной эксплуатации и долговечности мостового сооружения.</a:t>
            </a:r>
            <a:endParaRPr lang="ru-RU" altLang="ru-RU">
              <a:solidFill>
                <a:srgbClr val="0407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500" y="1571625"/>
          <a:ext cx="7858126" cy="1714500"/>
        </p:xfrm>
        <a:graphic>
          <a:graphicData uri="http://schemas.openxmlformats.org/drawingml/2006/table">
            <a:tbl>
              <a:tblPr/>
              <a:tblGrid>
                <a:gridCol w="928686"/>
                <a:gridCol w="1071563"/>
                <a:gridCol w="1143000"/>
                <a:gridCol w="1214438"/>
                <a:gridCol w="1357313"/>
                <a:gridCol w="1071563"/>
                <a:gridCol w="1071563"/>
              </a:tblGrid>
              <a:tr h="14282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Тип шва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Закрытый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Щебеночно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мастичный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Заполненный с бетонной кромкой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Заполненный с кромкой из ЭМАКО и переходной зоной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МАУРЭР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УНИБЛОК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8" marR="3898" marT="38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982663" y="2740025"/>
            <a:ext cx="7405687" cy="1265238"/>
            <a:chOff x="720" y="1392"/>
            <a:chExt cx="4058" cy="480"/>
          </a:xfrm>
        </p:grpSpPr>
        <p:sp>
          <p:nvSpPr>
            <p:cNvPr id="21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9462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9460" name="TextBox 37"/>
          <p:cNvSpPr txBox="1">
            <a:spLocks noChangeArrowheads="1"/>
          </p:cNvSpPr>
          <p:nvPr/>
        </p:nvSpPr>
        <p:spPr bwMode="auto">
          <a:xfrm>
            <a:off x="881063" y="2914650"/>
            <a:ext cx="7597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>
                <a:solidFill>
                  <a:srgbClr val="FFFFFF"/>
                </a:solidFill>
                <a:cs typeface="Arial" panose="020B0604020202020204" pitchFamily="34" charset="0"/>
              </a:rPr>
              <a:t>Спасибо за внимание!</a:t>
            </a:r>
            <a:endParaRPr lang="en-US" altLang="ru-RU" sz="4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1" name="Содержимое 1"/>
          <p:cNvSpPr>
            <a:spLocks/>
          </p:cNvSpPr>
          <p:nvPr/>
        </p:nvSpPr>
        <p:spPr bwMode="auto">
          <a:xfrm>
            <a:off x="457200" y="1285875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000" dirty="0">
                <a:solidFill>
                  <a:srgbClr val="02030A"/>
                </a:solidFill>
                <a:latin typeface="Arial" charset="0"/>
              </a:rPr>
              <a:t>	</a:t>
            </a:r>
            <a:r>
              <a:rPr lang="ru-RU" sz="2300" u="sng" dirty="0">
                <a:solidFill>
                  <a:srgbClr val="02030A"/>
                </a:solidFill>
                <a:latin typeface="Arial" charset="0"/>
              </a:rPr>
              <a:t>Деформационные швы должны обеспечивать: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свободные перемещения от воздействия постоянных и временных подвижных нагрузок, изменений температуры, усадки и ползучести бетона;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герметичность;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плавность проезда и эксплуатационную надежность.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	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	</a:t>
            </a:r>
            <a:r>
              <a:rPr lang="ru-RU" sz="2300" u="sng" dirty="0">
                <a:solidFill>
                  <a:srgbClr val="02030A"/>
                </a:solidFill>
                <a:latin typeface="Arial" charset="0"/>
              </a:rPr>
              <a:t>Кроме того, они должны быть: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</a:t>
            </a:r>
            <a:r>
              <a:rPr lang="ru-RU" sz="2300" dirty="0" err="1">
                <a:solidFill>
                  <a:srgbClr val="02030A"/>
                </a:solidFill>
                <a:latin typeface="Arial" charset="0"/>
              </a:rPr>
              <a:t>ремонтопригодными</a:t>
            </a:r>
            <a:r>
              <a:rPr lang="ru-RU" sz="2300" dirty="0">
                <a:solidFill>
                  <a:srgbClr val="02030A"/>
                </a:solidFill>
                <a:latin typeface="Arial" charset="0"/>
              </a:rPr>
              <a:t>;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технологичными и несложными по устройству;</a:t>
            </a:r>
          </a:p>
          <a:p>
            <a:pPr>
              <a:defRPr/>
            </a:pPr>
            <a:r>
              <a:rPr lang="ru-RU" sz="2300" dirty="0">
                <a:solidFill>
                  <a:srgbClr val="02030A"/>
                </a:solidFill>
                <a:latin typeface="Arial" charset="0"/>
              </a:rPr>
              <a:t>- стойкими против воздействия на них </a:t>
            </a:r>
            <a:r>
              <a:rPr lang="ru-RU" sz="2300" dirty="0" err="1">
                <a:solidFill>
                  <a:srgbClr val="02030A"/>
                </a:solidFill>
                <a:latin typeface="Arial" charset="0"/>
              </a:rPr>
              <a:t>противогололедных</a:t>
            </a:r>
            <a:r>
              <a:rPr lang="ru-RU" sz="2300" dirty="0">
                <a:solidFill>
                  <a:srgbClr val="02030A"/>
                </a:solidFill>
                <a:latin typeface="Arial" charset="0"/>
              </a:rPr>
              <a:t> материалов, низких и высоких температур, солнечной радиации, ударных и вибрационных нагрузок.</a:t>
            </a:r>
          </a:p>
          <a:p>
            <a:pPr marL="365125" indent="-255588">
              <a:spcBef>
                <a:spcPct val="20000"/>
              </a:spcBef>
              <a:defRPr/>
            </a:pP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Основные требования к деформационным швам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закрытого типа</a:t>
            </a:r>
          </a:p>
        </p:txBody>
      </p:sp>
      <p:sp>
        <p:nvSpPr>
          <p:cNvPr id="5124" name="Содержимое 2"/>
          <p:cNvSpPr>
            <a:spLocks/>
          </p:cNvSpPr>
          <p:nvPr/>
        </p:nvSpPr>
        <p:spPr bwMode="auto">
          <a:xfrm>
            <a:off x="214313" y="1143000"/>
            <a:ext cx="4824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2030A"/>
              </a:solidFill>
            </a:endParaRPr>
          </a:p>
        </p:txBody>
      </p:sp>
      <p:sp>
        <p:nvSpPr>
          <p:cNvPr id="5125" name="Содержимое 2"/>
          <p:cNvSpPr>
            <a:spLocks/>
          </p:cNvSpPr>
          <p:nvPr/>
        </p:nvSpPr>
        <p:spPr bwMode="auto">
          <a:xfrm>
            <a:off x="4929188" y="3857625"/>
            <a:ext cx="421481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313" y="1000125"/>
            <a:ext cx="4857753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b="1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малая стоимость;</a:t>
            </a:r>
            <a:endParaRPr lang="ru-RU" b="1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предельная простота устройства;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минимум деталей, отсутствие сложных узлов и низкая материалоемкость;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невосприимчивость к повреждению при механизированной очистке проезжей части.</a:t>
            </a:r>
          </a:p>
          <a:p>
            <a:pPr marL="452438" indent="-342900" algn="just"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ru-RU" b="1" dirty="0" smtClean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зависимость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от состояния дорожной одежды, применяемых 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для покрытия материалов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подверженность воздействию агрессивной среды из-за большого количества микротрещин в покрытии из обычного асфальтобетона;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плохая износостойкость;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практически полная </a:t>
            </a:r>
            <a:r>
              <a:rPr lang="ru-RU" dirty="0" err="1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неремонтопригодность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водопроницаемость и недолговечность в покрытиях из обычного асфальтобетона.</a:t>
            </a:r>
          </a:p>
          <a:p>
            <a:pPr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Прямоугольник 13"/>
          <p:cNvSpPr>
            <a:spLocks noChangeArrowheads="1"/>
          </p:cNvSpPr>
          <p:nvPr/>
        </p:nvSpPr>
        <p:spPr bwMode="auto">
          <a:xfrm>
            <a:off x="4071938" y="3143250"/>
            <a:ext cx="4929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2438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ru-RU" altLang="ru-RU" b="1">
                <a:solidFill>
                  <a:srgbClr val="0203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>
              <a:solidFill>
                <a:srgbClr val="0203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Рисунок 7" descr="2003 при ввод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65" r="9927"/>
          <a:stretch>
            <a:fillRect/>
          </a:stretch>
        </p:blipFill>
        <p:spPr bwMode="auto">
          <a:xfrm>
            <a:off x="5072063" y="3286125"/>
            <a:ext cx="378618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Рисунок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428750"/>
            <a:ext cx="33845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419475" y="1125538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3200" b="1" u="sng">
              <a:solidFill>
                <a:srgbClr val="0203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Содержимое 2"/>
          <p:cNvSpPr>
            <a:spLocks/>
          </p:cNvSpPr>
          <p:nvPr/>
        </p:nvSpPr>
        <p:spPr bwMode="auto">
          <a:xfrm>
            <a:off x="0" y="1916113"/>
            <a:ext cx="51482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sz="25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закрытого типа</a:t>
            </a:r>
          </a:p>
        </p:txBody>
      </p:sp>
      <p:sp>
        <p:nvSpPr>
          <p:cNvPr id="6150" name="Прямоугольник 11"/>
          <p:cNvSpPr>
            <a:spLocks noChangeArrowheads="1"/>
          </p:cNvSpPr>
          <p:nvPr/>
        </p:nvSpPr>
        <p:spPr bwMode="auto">
          <a:xfrm>
            <a:off x="428625" y="1357313"/>
            <a:ext cx="842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203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деформационных швов закрытого типа</a:t>
            </a:r>
            <a:endParaRPr lang="ru-RU" altLang="ru-RU" sz="2000"/>
          </a:p>
        </p:txBody>
      </p:sp>
      <p:pic>
        <p:nvPicPr>
          <p:cNvPr id="6151" name="Рисунок 8" descr="2006 перед ремонто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14" r="15544"/>
          <a:stretch>
            <a:fillRect/>
          </a:stretch>
        </p:blipFill>
        <p:spPr bwMode="auto">
          <a:xfrm>
            <a:off x="4929188" y="2214563"/>
            <a:ext cx="40719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2" descr="C:\Documents and Settings\IAtamanceva.ALTAY\Рабочий стол\Новая папка\P10100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23" r="15366"/>
          <a:stretch>
            <a:fillRect/>
          </a:stretch>
        </p:blipFill>
        <p:spPr bwMode="auto">
          <a:xfrm>
            <a:off x="9144000" y="1857375"/>
            <a:ext cx="37147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3" descr="C:\Documents and Settings\IAtamanceva.ALTAY\Рабочий стол\Новая папка\ДШ 202+410\P92700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48"/>
          <a:stretch>
            <a:fillRect/>
          </a:stretch>
        </p:blipFill>
        <p:spPr bwMode="auto">
          <a:xfrm>
            <a:off x="571500" y="2214563"/>
            <a:ext cx="387191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6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 txBox="1">
            <a:spLocks noChangeArrowheads="1"/>
          </p:cNvSpPr>
          <p:nvPr/>
        </p:nvSpPr>
        <p:spPr bwMode="gray">
          <a:xfrm>
            <a:off x="0" y="357188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Щебеночно – мастичный деформационный шов</a:t>
            </a:r>
          </a:p>
        </p:txBody>
      </p:sp>
      <p:sp>
        <p:nvSpPr>
          <p:cNvPr id="53259" name="Содержимое 2"/>
          <p:cNvSpPr>
            <a:spLocks/>
          </p:cNvSpPr>
          <p:nvPr/>
        </p:nvSpPr>
        <p:spPr bwMode="auto">
          <a:xfrm>
            <a:off x="214313" y="1143000"/>
            <a:ext cx="48244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19138" indent="-609600">
              <a:spcBef>
                <a:spcPct val="20000"/>
              </a:spcBef>
              <a:defRPr/>
            </a:pP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простота конструкции ДШ;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водонепроницаемость;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низкая шумовая эмиссия;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подвижность во всех направлениях;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самовосстановление щебеночно-мастичной массы при неглубоких повреждениях;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относительно низкая стоимость.</a:t>
            </a:r>
            <a:endParaRPr lang="ru-RU" dirty="0">
              <a:solidFill>
                <a:srgbClr val="02030A"/>
              </a:solidFill>
              <a:latin typeface="Arial" charset="0"/>
            </a:endParaRPr>
          </a:p>
        </p:txBody>
      </p:sp>
      <p:pic>
        <p:nvPicPr>
          <p:cNvPr id="7173" name="Рисунок 7" descr="Чистюнька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929063"/>
            <a:ext cx="287813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142984"/>
            <a:ext cx="3717925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4313" y="4000500"/>
            <a:ext cx="407193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719138" indent="-609600">
              <a:spcBef>
                <a:spcPct val="20000"/>
              </a:spcBef>
              <a:defRPr/>
            </a:pP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склонность к образованию </a:t>
            </a:r>
            <a:r>
              <a:rPr lang="ru-RU" dirty="0" err="1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колейности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ползучесть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под нагрузкой;</a:t>
            </a:r>
          </a:p>
          <a:p>
            <a:pPr>
              <a:buFontTx/>
              <a:buChar char="-"/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вынос заполнителя из </a:t>
            </a:r>
            <a:r>
              <a:rPr lang="ru-RU" dirty="0" err="1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штрабы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склонность к трещинообразованию;</a:t>
            </a:r>
          </a:p>
          <a:p>
            <a:pPr>
              <a:buFontTx/>
              <a:buChar char="-"/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419475" y="1125538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3200" b="1" u="sng">
              <a:solidFill>
                <a:srgbClr val="0203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Содержимое 2"/>
          <p:cNvSpPr>
            <a:spLocks/>
          </p:cNvSpPr>
          <p:nvPr/>
        </p:nvSpPr>
        <p:spPr bwMode="auto">
          <a:xfrm>
            <a:off x="0" y="1916113"/>
            <a:ext cx="51482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sz="25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7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Щебеночно – мастичный деформационный шов</a:t>
            </a:r>
          </a:p>
        </p:txBody>
      </p:sp>
      <p:pic>
        <p:nvPicPr>
          <p:cNvPr id="8198" name="Рисунок 8" descr="P717002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143125"/>
            <a:ext cx="41433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2" descr="C:\Documents and Settings\IAtamanceva.ALTAY\Рабочий стол\Новая папка\IMG_04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589"/>
          <a:stretch>
            <a:fillRect/>
          </a:stretch>
        </p:blipFill>
        <p:spPr bwMode="auto">
          <a:xfrm>
            <a:off x="4857750" y="2143125"/>
            <a:ext cx="38576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Прямоугольник 11"/>
          <p:cNvSpPr>
            <a:spLocks noChangeArrowheads="1"/>
          </p:cNvSpPr>
          <p:nvPr/>
        </p:nvSpPr>
        <p:spPr bwMode="auto">
          <a:xfrm>
            <a:off x="428625" y="1357313"/>
            <a:ext cx="842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203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деформационных швов щебеночно – мастичного типа</a:t>
            </a:r>
            <a:endParaRPr lang="ru-RU" altLang="ru-RU" sz="2000"/>
          </a:p>
        </p:txBody>
      </p:sp>
      <p:pic>
        <p:nvPicPr>
          <p:cNvPr id="9" name="Рисунок 8" descr="P717002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143116"/>
            <a:ext cx="41433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заполненного типа</a:t>
            </a:r>
          </a:p>
        </p:txBody>
      </p:sp>
      <p:sp>
        <p:nvSpPr>
          <p:cNvPr id="9220" name="Содержимое 2"/>
          <p:cNvSpPr>
            <a:spLocks/>
          </p:cNvSpPr>
          <p:nvPr/>
        </p:nvSpPr>
        <p:spPr bwMode="auto">
          <a:xfrm>
            <a:off x="214313" y="1143000"/>
            <a:ext cx="4824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2030A"/>
              </a:solidFill>
            </a:endParaRPr>
          </a:p>
        </p:txBody>
      </p:sp>
      <p:sp>
        <p:nvSpPr>
          <p:cNvPr id="9221" name="Содержимое 2"/>
          <p:cNvSpPr>
            <a:spLocks/>
          </p:cNvSpPr>
          <p:nvPr/>
        </p:nvSpPr>
        <p:spPr bwMode="auto">
          <a:xfrm>
            <a:off x="4929188" y="3857625"/>
            <a:ext cx="421481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altLang="ru-RU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1000125"/>
            <a:ext cx="4643437" cy="57431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относительно невысокая 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стоимость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характеристики шва не зависят  от применяемых для покрытия материалов.</a:t>
            </a: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ru-RU" b="1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b="1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недолговечность - разрушения бетонных кромок под воздействием </a:t>
            </a:r>
            <a:r>
              <a:rPr lang="ru-RU" dirty="0" err="1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противогололедных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 материалов  и 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отрыв уголка </a:t>
            </a: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окаймления; 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значительные нагрузки на окаймление ДШ;</a:t>
            </a: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повреждение окаймления при механизированной очистке проезжей части;</a:t>
            </a: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solidFill>
                  <a:srgbClr val="02030A"/>
                </a:solidFill>
                <a:latin typeface="Times New Roman" pitchFamily="18" charset="0"/>
                <a:cs typeface="Times New Roman" pitchFamily="18" charset="0"/>
              </a:rPr>
              <a:t>- высокие требования к качеству подготовки контактных поверхностей пролетных строений с целью обеспечения требуемой адгезии к материалу заполнения (при малом расстоянии между пролетными строениями).</a:t>
            </a:r>
          </a:p>
          <a:p>
            <a:pPr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342900" algn="just">
              <a:lnSpc>
                <a:spcPct val="110000"/>
              </a:lnSpc>
              <a:buClr>
                <a:schemeClr val="accent1"/>
              </a:buClr>
              <a:buSzPct val="68000"/>
              <a:defRPr/>
            </a:pPr>
            <a:endParaRPr lang="ru-RU" dirty="0">
              <a:solidFill>
                <a:srgbClr val="0203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4" name="Рисунок 15" descr="22.09.2006. 202+4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571875"/>
            <a:ext cx="287972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860705" y="552336"/>
            <a:ext cx="2091351" cy="35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3419475" y="1125538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3200" b="1" u="sng">
              <a:solidFill>
                <a:srgbClr val="0203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Содержимое 2"/>
          <p:cNvSpPr>
            <a:spLocks/>
          </p:cNvSpPr>
          <p:nvPr/>
        </p:nvSpPr>
        <p:spPr bwMode="auto">
          <a:xfrm>
            <a:off x="0" y="1916113"/>
            <a:ext cx="51482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altLang="ru-RU" sz="25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заполненного типа</a:t>
            </a:r>
          </a:p>
        </p:txBody>
      </p:sp>
      <p:sp>
        <p:nvSpPr>
          <p:cNvPr id="10246" name="Прямоугольник 11"/>
          <p:cNvSpPr>
            <a:spLocks noChangeArrowheads="1"/>
          </p:cNvSpPr>
          <p:nvPr/>
        </p:nvSpPr>
        <p:spPr bwMode="auto">
          <a:xfrm>
            <a:off x="428625" y="1357313"/>
            <a:ext cx="842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203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деформационных швов заполненного типа</a:t>
            </a:r>
            <a:endParaRPr lang="ru-RU" altLang="ru-RU" sz="2000"/>
          </a:p>
        </p:txBody>
      </p:sp>
      <p:pic>
        <p:nvPicPr>
          <p:cNvPr id="10247" name="Рисунок 16" descr="2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773" t="8546" b="-1102"/>
          <a:stretch>
            <a:fillRect/>
          </a:stretch>
        </p:blipFill>
        <p:spPr bwMode="auto">
          <a:xfrm>
            <a:off x="500063" y="2071688"/>
            <a:ext cx="378618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7" descr="2015 г. разрушен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2" b="3297"/>
          <a:stretch>
            <a:fillRect/>
          </a:stretch>
        </p:blipFill>
        <p:spPr bwMode="auto">
          <a:xfrm>
            <a:off x="5143500" y="2071688"/>
            <a:ext cx="359727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фон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FFFF"/>
                </a:solidFill>
              </a:rPr>
              <a:t>Деформационный шов заполненного типа</a:t>
            </a:r>
          </a:p>
        </p:txBody>
      </p:sp>
      <p:sp>
        <p:nvSpPr>
          <p:cNvPr id="11268" name="Содержимое 2"/>
          <p:cNvSpPr>
            <a:spLocks/>
          </p:cNvSpPr>
          <p:nvPr/>
        </p:nvSpPr>
        <p:spPr bwMode="auto">
          <a:xfrm>
            <a:off x="2627313" y="1125538"/>
            <a:ext cx="40338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altLang="ru-RU" sz="3200" b="1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9" name="Содержимое 2"/>
          <p:cNvSpPr>
            <a:spLocks/>
          </p:cNvSpPr>
          <p:nvPr/>
        </p:nvSpPr>
        <p:spPr bwMode="auto">
          <a:xfrm>
            <a:off x="323850" y="1285875"/>
            <a:ext cx="832008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ru-RU" altLang="ru-RU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разрушения деформационных швов заполненного типа: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колейность;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ненадежная анкеровка окаймляющего уголка;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пустот под окаймлением;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переходной зоны;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толщина верхнего слоя из ЭМАКО;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ru-RU" altLang="ru-RU" sz="2000">
                <a:solidFill>
                  <a:srgbClr val="0407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адгезия материала заполнения ДШ к элементам окаймления.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endParaRPr lang="ru-RU" altLang="ru-RU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-"/>
            </a:pPr>
            <a:endParaRPr lang="ru-RU" altLang="ru-RU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-"/>
            </a:pPr>
            <a:endParaRPr lang="ru-RU" altLang="ru-RU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-"/>
            </a:pPr>
            <a:endParaRPr lang="ru-RU" altLang="ru-RU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-"/>
            </a:pPr>
            <a:endParaRPr lang="ru-RU" altLang="ru-RU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0" name="Содержимое 2"/>
          <p:cNvSpPr>
            <a:spLocks/>
          </p:cNvSpPr>
          <p:nvPr/>
        </p:nvSpPr>
        <p:spPr bwMode="auto">
          <a:xfrm>
            <a:off x="323850" y="4292600"/>
            <a:ext cx="374332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9138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74TGp_natural_light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</Template>
  <TotalTime>3934</TotalTime>
  <Words>669</Words>
  <Application>Microsoft Office PowerPoint</Application>
  <PresentationFormat>Экран (4:3)</PresentationFormat>
  <Paragraphs>200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574TGp_natural_light</vt:lpstr>
      <vt:lpstr>Опыт применения деформационных швов на мостовых сооружениях ФКУ Упрдор «Алтай»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Анализ и сравнение ДШ</vt:lpstr>
      <vt:lpstr>Анализ и сравнение ДШ</vt:lpstr>
      <vt:lpstr>Анализ и сравнение ДШ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информационной модели в рамках планирования и проектирования ремонтных работ на дороге</dc:title>
  <dc:creator>administrator</dc:creator>
  <cp:lastModifiedBy>Андрей</cp:lastModifiedBy>
  <cp:revision>369</cp:revision>
  <dcterms:created xsi:type="dcterms:W3CDTF">2014-10-08T09:08:55Z</dcterms:created>
  <dcterms:modified xsi:type="dcterms:W3CDTF">2016-07-27T05:50:59Z</dcterms:modified>
</cp:coreProperties>
</file>