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8" r:id="rId2"/>
    <p:sldId id="269" r:id="rId3"/>
    <p:sldId id="270" r:id="rId4"/>
    <p:sldId id="259" r:id="rId5"/>
    <p:sldId id="278" r:id="rId6"/>
    <p:sldId id="271" r:id="rId7"/>
    <p:sldId id="272" r:id="rId8"/>
    <p:sldId id="277" r:id="rId9"/>
    <p:sldId id="274" r:id="rId10"/>
    <p:sldId id="279" r:id="rId11"/>
    <p:sldId id="28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103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ownloads\Telegram%20Desktop\&#1088;&#1072;&#1089;&#1095;&#1077;&#1090;%20&#1101;&#1082;&#1086;&#1085;&#1086;&#1084;&#1080;&#1080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1209948830812463E-2"/>
          <c:y val="6.11686775532179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км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Лист1!$C$2:$K$2</c:f>
              <c:strCache>
                <c:ptCount val="9"/>
                <c:pt idx="0">
                  <c:v>2010 г</c:v>
                </c:pt>
                <c:pt idx="1">
                  <c:v>2011 г</c:v>
                </c:pt>
                <c:pt idx="2">
                  <c:v>2012 г</c:v>
                </c:pt>
                <c:pt idx="3">
                  <c:v>2013 г</c:v>
                </c:pt>
                <c:pt idx="4">
                  <c:v>2014 г</c:v>
                </c:pt>
                <c:pt idx="5">
                  <c:v>2015 г</c:v>
                </c:pt>
                <c:pt idx="6">
                  <c:v>2016 г</c:v>
                </c:pt>
                <c:pt idx="7">
                  <c:v>2017 г</c:v>
                </c:pt>
                <c:pt idx="8">
                  <c:v>2018 г</c:v>
                </c:pt>
              </c:strCache>
            </c:strRef>
          </c:cat>
          <c:val>
            <c:numRef>
              <c:f>Лист1!$C$3:$K$3</c:f>
              <c:numCache>
                <c:formatCode>0</c:formatCode>
                <c:ptCount val="9"/>
                <c:pt idx="0">
                  <c:v>37.700000000000003</c:v>
                </c:pt>
                <c:pt idx="1">
                  <c:v>81.400000000000006</c:v>
                </c:pt>
                <c:pt idx="2">
                  <c:v>107.1</c:v>
                </c:pt>
                <c:pt idx="3">
                  <c:v>122.298</c:v>
                </c:pt>
                <c:pt idx="4">
                  <c:v>135</c:v>
                </c:pt>
                <c:pt idx="5">
                  <c:v>135.50200000000001</c:v>
                </c:pt>
                <c:pt idx="6">
                  <c:v>135.50200000000001</c:v>
                </c:pt>
                <c:pt idx="7">
                  <c:v>144.202</c:v>
                </c:pt>
                <c:pt idx="8">
                  <c:v>188.85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D6-44C8-A90F-5772B3C43B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09295192"/>
        <c:axId val="733238896"/>
        <c:axId val="0"/>
      </c:bar3DChart>
      <c:catAx>
        <c:axId val="909295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3238896"/>
        <c:crosses val="autoZero"/>
        <c:auto val="1"/>
        <c:lblAlgn val="ctr"/>
        <c:lblOffset val="100"/>
        <c:noMultiLvlLbl val="0"/>
      </c:catAx>
      <c:valAx>
        <c:axId val="733238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9295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'[расчет экономии.xlsx]Лист1'!$B$1</c:f>
              <c:strCache>
                <c:ptCount val="1"/>
                <c:pt idx="0">
                  <c:v>переход на 2 ЦК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'[расчет экономии.xlsx]Лист1'!$A$2:$A$7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'[расчет экономии.xlsx]Лист1'!$B$2:$B$7</c:f>
              <c:numCache>
                <c:formatCode>General</c:formatCode>
                <c:ptCount val="6"/>
                <c:pt idx="0">
                  <c:v>-505797.54</c:v>
                </c:pt>
                <c:pt idx="1">
                  <c:v>130280.77</c:v>
                </c:pt>
                <c:pt idx="2">
                  <c:v>388076.61</c:v>
                </c:pt>
                <c:pt idx="3">
                  <c:v>906544.4</c:v>
                </c:pt>
                <c:pt idx="4">
                  <c:v>635804.12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04-4BBC-A39A-4CE2DAEAD667}"/>
            </c:ext>
          </c:extLst>
        </c:ser>
        <c:ser>
          <c:idx val="1"/>
          <c:order val="1"/>
          <c:tx>
            <c:strRef>
              <c:f>'[расчет экономии.xlsx]Лист1'!$C$1</c:f>
              <c:strCache>
                <c:ptCount val="1"/>
                <c:pt idx="0">
                  <c:v>Работа диммеров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'[расчет экономии.xlsx]Лист1'!$A$2:$A$7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'[расчет экономии.xlsx]Лист1'!$C$2:$C$7</c:f>
              <c:numCache>
                <c:formatCode>General</c:formatCode>
                <c:ptCount val="6"/>
                <c:pt idx="0">
                  <c:v>89786.07</c:v>
                </c:pt>
                <c:pt idx="1">
                  <c:v>255867.91</c:v>
                </c:pt>
                <c:pt idx="2">
                  <c:v>499262.55</c:v>
                </c:pt>
                <c:pt idx="3">
                  <c:v>555226.68000000005</c:v>
                </c:pt>
                <c:pt idx="4">
                  <c:v>428005.37</c:v>
                </c:pt>
                <c:pt idx="5">
                  <c:v>230906.47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04-4BBC-A39A-4CE2DAEAD6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733239680"/>
        <c:axId val="733240072"/>
      </c:barChart>
      <c:catAx>
        <c:axId val="73323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3240072"/>
        <c:crosses val="autoZero"/>
        <c:auto val="1"/>
        <c:lblAlgn val="ctr"/>
        <c:lblOffset val="100"/>
        <c:noMultiLvlLbl val="0"/>
      </c:catAx>
      <c:valAx>
        <c:axId val="733240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3239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8866D-B89E-4728-9FA8-1C94864C4A7A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CD163-F302-40AB-BDAF-CE28DEA81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05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223838" y="804863"/>
            <a:ext cx="7186613" cy="4043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EF977B-F400-44E4-AE71-CC8FB3460554}" type="datetime1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96549F-1872-4A59-BC55-8D15D469276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398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</a:t>
            </a:r>
            <a:r>
              <a:rPr lang="en-US" baseline="0" dirty="0" smtClean="0"/>
              <a:t> this slide there is a background placeholder. Click to the small icon on the center of the slide and choose an image from computer. </a:t>
            </a:r>
            <a:r>
              <a:rPr lang="en-US" dirty="0" smtClean="0"/>
              <a:t>When </a:t>
            </a:r>
            <a:r>
              <a:rPr lang="en-US" baseline="0" dirty="0" smtClean="0"/>
              <a:t>add an image, you must sent it to back with </a:t>
            </a:r>
            <a:r>
              <a:rPr lang="en-US" b="1" baseline="0" dirty="0" smtClean="0"/>
              <a:t>Right Click on Image </a:t>
            </a:r>
            <a:r>
              <a:rPr lang="en-US" b="0" baseline="0" dirty="0" smtClean="0"/>
              <a:t>-&gt; </a:t>
            </a:r>
            <a:r>
              <a:rPr lang="en-US" b="1" baseline="0" dirty="0" smtClean="0"/>
              <a:t>Send to Back</a:t>
            </a:r>
            <a:r>
              <a:rPr lang="en-US" b="0" baseline="0" dirty="0" smtClean="0"/>
              <a:t> -&gt; </a:t>
            </a:r>
            <a:r>
              <a:rPr lang="en-US" b="1" baseline="0" dirty="0" smtClean="0"/>
              <a:t>Send to Back.</a:t>
            </a:r>
            <a:endParaRPr lang="bg-BG" b="0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A003C-ACE2-4EF7-AF62-71758D32E637}" type="slidenum">
              <a:rPr lang="bg-BG" smtClean="0"/>
              <a:pPr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06421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93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57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130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4528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1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545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583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79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7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118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20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538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832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686"/>
            <a:ext cx="12205306" cy="6858000"/>
          </a:xfrm>
          <a:prstGeom prst="rect">
            <a:avLst/>
          </a:prstGeom>
        </p:spPr>
      </p:pic>
      <p:sp>
        <p:nvSpPr>
          <p:cNvPr id="18" name="Прямоугольник 3"/>
          <p:cNvSpPr/>
          <p:nvPr/>
        </p:nvSpPr>
        <p:spPr>
          <a:xfrm>
            <a:off x="0" y="-19686"/>
            <a:ext cx="12192000" cy="1425192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r>
              <a:rPr lang="ru-RU" sz="1404" dirty="0">
                <a:solidFill>
                  <a:schemeClr val="tx1"/>
                </a:solidFill>
              </a:rPr>
              <a:t>     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Round Same Side Corner Rectangle 85"/>
          <p:cNvSpPr/>
          <p:nvPr/>
        </p:nvSpPr>
        <p:spPr>
          <a:xfrm rot="5400000">
            <a:off x="5550558" y="-5071014"/>
            <a:ext cx="1100411" cy="1151572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4939433" y="127289"/>
            <a:ext cx="6652491" cy="1161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 indent="-276167" algn="ctr">
              <a:lnSpc>
                <a:spcPct val="85000"/>
              </a:lnSpc>
              <a:spcBef>
                <a:spcPts val="1200"/>
              </a:spcBef>
              <a:tabLst>
                <a:tab pos="7267284" algn="l"/>
              </a:tabLst>
            </a:pPr>
            <a:r>
              <a:rPr lang="ru-RU" sz="2400" b="1" dirty="0">
                <a:solidFill>
                  <a:srgbClr val="1037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становления и развития линий электроосвещения на подведомственной сети ФКУ </a:t>
            </a:r>
            <a:r>
              <a:rPr lang="ru-RU" sz="2400" b="1" dirty="0" err="1">
                <a:solidFill>
                  <a:srgbClr val="1037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Упрдор</a:t>
            </a:r>
            <a:r>
              <a:rPr lang="ru-RU" sz="2400" b="1" dirty="0">
                <a:solidFill>
                  <a:srgbClr val="1037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«Алтай»</a:t>
            </a:r>
            <a:endParaRPr lang="ru-RU" sz="2400" b="1" kern="1100" dirty="0">
              <a:solidFill>
                <a:srgbClr val="10377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696170" y="4293097"/>
            <a:ext cx="7920646" cy="879822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r"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endParaRPr lang="ru-RU" sz="2000" kern="0" dirty="0">
              <a:solidFill>
                <a:schemeClr val="bg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/>
          <a:srcRect r="9687"/>
          <a:stretch/>
        </p:blipFill>
        <p:spPr>
          <a:xfrm>
            <a:off x="837556" y="142530"/>
            <a:ext cx="3472432" cy="1088640"/>
          </a:xfrm>
          <a:prstGeom prst="rect">
            <a:avLst/>
          </a:prstGeom>
        </p:spPr>
      </p:pic>
      <p:sp>
        <p:nvSpPr>
          <p:cNvPr id="20" name="Прямоугольник 3"/>
          <p:cNvSpPr/>
          <p:nvPr/>
        </p:nvSpPr>
        <p:spPr>
          <a:xfrm>
            <a:off x="0" y="6497660"/>
            <a:ext cx="12192000" cy="35242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r"/>
            <a:endParaRPr lang="ru-RU" sz="144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6713" y="6429403"/>
            <a:ext cx="811857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6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Соловьев А.С.</a:t>
            </a:r>
            <a:endParaRPr lang="ru-RU" sz="216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16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ound Same Side Corner Rectangle 85"/>
          <p:cNvSpPr/>
          <p:nvPr/>
        </p:nvSpPr>
        <p:spPr>
          <a:xfrm rot="5400000">
            <a:off x="4310708" y="-3056486"/>
            <a:ext cx="506300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5275" y="1848857"/>
            <a:ext cx="5155956" cy="39663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1528" y="1966266"/>
            <a:ext cx="47434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Основываясь на опыте внедрения инноваций в электроосвещении был сделан ряд выводов, на основании которых было принято решение отказаться от части технологий и изделий в пользу более простых и соответственно надежных решений.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Ряд технологий на данный момент имеют слишком большой срок окупаемости и нецелесообразно их широкое применение.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От некоторых пришлось полностью отказаться из за низкой надежности.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Существует проблема с поставщиками электроэнергии в части скачков напряжения.</a:t>
            </a:r>
          </a:p>
          <a:p>
            <a:pPr algn="just"/>
            <a:endParaRPr lang="ru-RU" dirty="0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решения поставленных задач </a:t>
            </a:r>
            <a:endParaRPr lang="ru-RU" altLang="ru-RU" sz="1875" b="1" cap="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86"/>
          <p:cNvSpPr/>
          <p:nvPr/>
        </p:nvSpPr>
        <p:spPr>
          <a:xfrm>
            <a:off x="346188" y="1085464"/>
            <a:ext cx="8435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Надежность электрооборудования и светильников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993" y="2197903"/>
            <a:ext cx="4840586" cy="36304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0602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960" y="950622"/>
            <a:ext cx="12191040" cy="55584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41" name="Freeform 292"/>
          <p:cNvSpPr>
            <a:spLocks noEditPoints="1"/>
          </p:cNvSpPr>
          <p:nvPr/>
        </p:nvSpPr>
        <p:spPr bwMode="auto">
          <a:xfrm>
            <a:off x="14929710" y="2865682"/>
            <a:ext cx="539116" cy="438150"/>
          </a:xfrm>
          <a:custGeom>
            <a:avLst/>
            <a:gdLst>
              <a:gd name="T0" fmla="*/ 152 w 512"/>
              <a:gd name="T1" fmla="*/ 240 h 416"/>
              <a:gd name="T2" fmla="*/ 256 w 512"/>
              <a:gd name="T3" fmla="*/ 344 h 416"/>
              <a:gd name="T4" fmla="*/ 360 w 512"/>
              <a:gd name="T5" fmla="*/ 240 h 416"/>
              <a:gd name="T6" fmla="*/ 256 w 512"/>
              <a:gd name="T7" fmla="*/ 136 h 416"/>
              <a:gd name="T8" fmla="*/ 152 w 512"/>
              <a:gd name="T9" fmla="*/ 240 h 416"/>
              <a:gd name="T10" fmla="*/ 480 w 512"/>
              <a:gd name="T11" fmla="*/ 64 h 416"/>
              <a:gd name="T12" fmla="*/ 368 w 512"/>
              <a:gd name="T13" fmla="*/ 64 h 416"/>
              <a:gd name="T14" fmla="*/ 320 w 512"/>
              <a:gd name="T15" fmla="*/ 0 h 416"/>
              <a:gd name="T16" fmla="*/ 192 w 512"/>
              <a:gd name="T17" fmla="*/ 0 h 416"/>
              <a:gd name="T18" fmla="*/ 144 w 512"/>
              <a:gd name="T19" fmla="*/ 64 h 416"/>
              <a:gd name="T20" fmla="*/ 32 w 512"/>
              <a:gd name="T21" fmla="*/ 64 h 416"/>
              <a:gd name="T22" fmla="*/ 0 w 512"/>
              <a:gd name="T23" fmla="*/ 96 h 416"/>
              <a:gd name="T24" fmla="*/ 0 w 512"/>
              <a:gd name="T25" fmla="*/ 384 h 416"/>
              <a:gd name="T26" fmla="*/ 32 w 512"/>
              <a:gd name="T27" fmla="*/ 416 h 416"/>
              <a:gd name="T28" fmla="*/ 480 w 512"/>
              <a:gd name="T29" fmla="*/ 416 h 416"/>
              <a:gd name="T30" fmla="*/ 512 w 512"/>
              <a:gd name="T31" fmla="*/ 384 h 416"/>
              <a:gd name="T32" fmla="*/ 512 w 512"/>
              <a:gd name="T33" fmla="*/ 96 h 416"/>
              <a:gd name="T34" fmla="*/ 480 w 512"/>
              <a:gd name="T35" fmla="*/ 64 h 416"/>
              <a:gd name="T36" fmla="*/ 256 w 512"/>
              <a:gd name="T37" fmla="*/ 382 h 416"/>
              <a:gd name="T38" fmla="*/ 114 w 512"/>
              <a:gd name="T39" fmla="*/ 240 h 416"/>
              <a:gd name="T40" fmla="*/ 256 w 512"/>
              <a:gd name="T41" fmla="*/ 98 h 416"/>
              <a:gd name="T42" fmla="*/ 398 w 512"/>
              <a:gd name="T43" fmla="*/ 240 h 416"/>
              <a:gd name="T44" fmla="*/ 256 w 512"/>
              <a:gd name="T45" fmla="*/ 382 h 416"/>
              <a:gd name="T46" fmla="*/ 480 w 512"/>
              <a:gd name="T47" fmla="*/ 160 h 416"/>
              <a:gd name="T48" fmla="*/ 416 w 512"/>
              <a:gd name="T49" fmla="*/ 160 h 416"/>
              <a:gd name="T50" fmla="*/ 416 w 512"/>
              <a:gd name="T51" fmla="*/ 128 h 416"/>
              <a:gd name="T52" fmla="*/ 480 w 512"/>
              <a:gd name="T53" fmla="*/ 128 h 416"/>
              <a:gd name="T54" fmla="*/ 480 w 512"/>
              <a:gd name="T55" fmla="*/ 16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16">
                <a:moveTo>
                  <a:pt x="152" y="240"/>
                </a:moveTo>
                <a:cubicBezTo>
                  <a:pt x="152" y="297"/>
                  <a:pt x="199" y="344"/>
                  <a:pt x="256" y="344"/>
                </a:cubicBezTo>
                <a:cubicBezTo>
                  <a:pt x="313" y="344"/>
                  <a:pt x="360" y="297"/>
                  <a:pt x="360" y="240"/>
                </a:cubicBezTo>
                <a:cubicBezTo>
                  <a:pt x="360" y="183"/>
                  <a:pt x="313" y="136"/>
                  <a:pt x="256" y="136"/>
                </a:cubicBezTo>
                <a:cubicBezTo>
                  <a:pt x="199" y="136"/>
                  <a:pt x="152" y="183"/>
                  <a:pt x="152" y="240"/>
                </a:cubicBezTo>
                <a:close/>
                <a:moveTo>
                  <a:pt x="480" y="64"/>
                </a:moveTo>
                <a:cubicBezTo>
                  <a:pt x="368" y="64"/>
                  <a:pt x="368" y="64"/>
                  <a:pt x="368" y="64"/>
                </a:cubicBezTo>
                <a:cubicBezTo>
                  <a:pt x="360" y="32"/>
                  <a:pt x="352" y="0"/>
                  <a:pt x="320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0" y="0"/>
                  <a:pt x="152" y="32"/>
                  <a:pt x="144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78"/>
                  <a:pt x="0" y="96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02"/>
                  <a:pt x="14" y="416"/>
                  <a:pt x="32" y="416"/>
                </a:cubicBezTo>
                <a:cubicBezTo>
                  <a:pt x="480" y="416"/>
                  <a:pt x="480" y="416"/>
                  <a:pt x="480" y="416"/>
                </a:cubicBezTo>
                <a:cubicBezTo>
                  <a:pt x="498" y="416"/>
                  <a:pt x="512" y="402"/>
                  <a:pt x="512" y="384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  <a:moveTo>
                  <a:pt x="256" y="382"/>
                </a:moveTo>
                <a:cubicBezTo>
                  <a:pt x="178" y="382"/>
                  <a:pt x="114" y="318"/>
                  <a:pt x="114" y="240"/>
                </a:cubicBezTo>
                <a:cubicBezTo>
                  <a:pt x="114" y="162"/>
                  <a:pt x="178" y="98"/>
                  <a:pt x="256" y="98"/>
                </a:cubicBezTo>
                <a:cubicBezTo>
                  <a:pt x="334" y="98"/>
                  <a:pt x="398" y="162"/>
                  <a:pt x="398" y="240"/>
                </a:cubicBezTo>
                <a:cubicBezTo>
                  <a:pt x="398" y="318"/>
                  <a:pt x="334" y="382"/>
                  <a:pt x="256" y="382"/>
                </a:cubicBezTo>
                <a:close/>
                <a:moveTo>
                  <a:pt x="480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28"/>
                  <a:pt x="416" y="128"/>
                  <a:pt x="416" y="128"/>
                </a:cubicBezTo>
                <a:cubicBezTo>
                  <a:pt x="480" y="128"/>
                  <a:pt x="480" y="128"/>
                  <a:pt x="480" y="128"/>
                </a:cubicBezTo>
                <a:lnTo>
                  <a:pt x="480" y="16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" name="Oval 4"/>
          <p:cNvSpPr/>
          <p:nvPr/>
        </p:nvSpPr>
        <p:spPr>
          <a:xfrm>
            <a:off x="4731681" y="2651847"/>
            <a:ext cx="2717360" cy="268985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5271206" y="3171909"/>
            <a:ext cx="1638300" cy="1649730"/>
          </a:xfrm>
          <a:custGeom>
            <a:avLst/>
            <a:gdLst>
              <a:gd name="T0" fmla="*/ 143 w 361"/>
              <a:gd name="T1" fmla="*/ 19 h 364"/>
              <a:gd name="T2" fmla="*/ 198 w 361"/>
              <a:gd name="T3" fmla="*/ 64 h 364"/>
              <a:gd name="T4" fmla="*/ 170 w 361"/>
              <a:gd name="T5" fmla="*/ 55 h 364"/>
              <a:gd name="T6" fmla="*/ 151 w 361"/>
              <a:gd name="T7" fmla="*/ 52 h 364"/>
              <a:gd name="T8" fmla="*/ 358 w 361"/>
              <a:gd name="T9" fmla="*/ 167 h 364"/>
              <a:gd name="T10" fmla="*/ 324 w 361"/>
              <a:gd name="T11" fmla="*/ 61 h 364"/>
              <a:gd name="T12" fmla="*/ 310 w 361"/>
              <a:gd name="T13" fmla="*/ 122 h 364"/>
              <a:gd name="T14" fmla="*/ 213 w 361"/>
              <a:gd name="T15" fmla="*/ 7 h 364"/>
              <a:gd name="T16" fmla="*/ 191 w 361"/>
              <a:gd name="T17" fmla="*/ 27 h 364"/>
              <a:gd name="T18" fmla="*/ 245 w 361"/>
              <a:gd name="T19" fmla="*/ 104 h 364"/>
              <a:gd name="T20" fmla="*/ 270 w 361"/>
              <a:gd name="T21" fmla="*/ 152 h 364"/>
              <a:gd name="T22" fmla="*/ 231 w 361"/>
              <a:gd name="T23" fmla="*/ 236 h 364"/>
              <a:gd name="T24" fmla="*/ 266 w 361"/>
              <a:gd name="T25" fmla="*/ 297 h 364"/>
              <a:gd name="T26" fmla="*/ 358 w 361"/>
              <a:gd name="T27" fmla="*/ 167 h 364"/>
              <a:gd name="T28" fmla="*/ 133 w 361"/>
              <a:gd name="T29" fmla="*/ 60 h 364"/>
              <a:gd name="T30" fmla="*/ 110 w 361"/>
              <a:gd name="T31" fmla="*/ 60 h 364"/>
              <a:gd name="T32" fmla="*/ 125 w 361"/>
              <a:gd name="T33" fmla="*/ 69 h 364"/>
              <a:gd name="T34" fmla="*/ 188 w 361"/>
              <a:gd name="T35" fmla="*/ 275 h 364"/>
              <a:gd name="T36" fmla="*/ 252 w 361"/>
              <a:gd name="T37" fmla="*/ 140 h 364"/>
              <a:gd name="T38" fmla="*/ 225 w 361"/>
              <a:gd name="T39" fmla="*/ 128 h 364"/>
              <a:gd name="T40" fmla="*/ 167 w 361"/>
              <a:gd name="T41" fmla="*/ 203 h 364"/>
              <a:gd name="T42" fmla="*/ 207 w 361"/>
              <a:gd name="T43" fmla="*/ 83 h 364"/>
              <a:gd name="T44" fmla="*/ 140 w 361"/>
              <a:gd name="T45" fmla="*/ 191 h 364"/>
              <a:gd name="T46" fmla="*/ 169 w 361"/>
              <a:gd name="T47" fmla="*/ 91 h 364"/>
              <a:gd name="T48" fmla="*/ 142 w 361"/>
              <a:gd name="T49" fmla="*/ 79 h 364"/>
              <a:gd name="T50" fmla="*/ 79 w 361"/>
              <a:gd name="T51" fmla="*/ 166 h 364"/>
              <a:gd name="T52" fmla="*/ 104 w 361"/>
              <a:gd name="T53" fmla="*/ 77 h 364"/>
              <a:gd name="T54" fmla="*/ 34 w 361"/>
              <a:gd name="T55" fmla="*/ 192 h 364"/>
              <a:gd name="T56" fmla="*/ 18 w 361"/>
              <a:gd name="T57" fmla="*/ 230 h 364"/>
              <a:gd name="T58" fmla="*/ 160 w 361"/>
              <a:gd name="T59" fmla="*/ 343 h 364"/>
              <a:gd name="T60" fmla="*/ 251 w 361"/>
              <a:gd name="T61" fmla="*/ 261 h 364"/>
              <a:gd name="T62" fmla="*/ 219 w 361"/>
              <a:gd name="T63" fmla="*/ 255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1" h="364">
                <a:moveTo>
                  <a:pt x="142" y="40"/>
                </a:moveTo>
                <a:cubicBezTo>
                  <a:pt x="137" y="34"/>
                  <a:pt x="137" y="25"/>
                  <a:pt x="143" y="19"/>
                </a:cubicBezTo>
                <a:cubicBezTo>
                  <a:pt x="151" y="15"/>
                  <a:pt x="160" y="15"/>
                  <a:pt x="164" y="22"/>
                </a:cubicBezTo>
                <a:cubicBezTo>
                  <a:pt x="198" y="64"/>
                  <a:pt x="198" y="64"/>
                  <a:pt x="198" y="64"/>
                </a:cubicBezTo>
                <a:cubicBezTo>
                  <a:pt x="194" y="64"/>
                  <a:pt x="189" y="66"/>
                  <a:pt x="185" y="69"/>
                </a:cubicBezTo>
                <a:cubicBezTo>
                  <a:pt x="182" y="63"/>
                  <a:pt x="176" y="58"/>
                  <a:pt x="170" y="55"/>
                </a:cubicBezTo>
                <a:cubicBezTo>
                  <a:pt x="166" y="54"/>
                  <a:pt x="160" y="52"/>
                  <a:pt x="155" y="52"/>
                </a:cubicBezTo>
                <a:cubicBezTo>
                  <a:pt x="151" y="52"/>
                  <a:pt x="151" y="52"/>
                  <a:pt x="151" y="52"/>
                </a:cubicBezTo>
                <a:lnTo>
                  <a:pt x="142" y="40"/>
                </a:lnTo>
                <a:close/>
                <a:moveTo>
                  <a:pt x="358" y="167"/>
                </a:moveTo>
                <a:cubicBezTo>
                  <a:pt x="348" y="80"/>
                  <a:pt x="348" y="80"/>
                  <a:pt x="348" y="80"/>
                </a:cubicBezTo>
                <a:cubicBezTo>
                  <a:pt x="346" y="69"/>
                  <a:pt x="336" y="60"/>
                  <a:pt x="324" y="61"/>
                </a:cubicBezTo>
                <a:cubicBezTo>
                  <a:pt x="312" y="63"/>
                  <a:pt x="304" y="73"/>
                  <a:pt x="306" y="86"/>
                </a:cubicBezTo>
                <a:cubicBezTo>
                  <a:pt x="310" y="122"/>
                  <a:pt x="310" y="122"/>
                  <a:pt x="310" y="122"/>
                </a:cubicBezTo>
                <a:cubicBezTo>
                  <a:pt x="303" y="115"/>
                  <a:pt x="303" y="115"/>
                  <a:pt x="303" y="115"/>
                </a:cubicBezTo>
                <a:cubicBezTo>
                  <a:pt x="213" y="7"/>
                  <a:pt x="213" y="7"/>
                  <a:pt x="213" y="7"/>
                </a:cubicBezTo>
                <a:cubicBezTo>
                  <a:pt x="209" y="1"/>
                  <a:pt x="198" y="0"/>
                  <a:pt x="192" y="6"/>
                </a:cubicBezTo>
                <a:cubicBezTo>
                  <a:pt x="186" y="10"/>
                  <a:pt x="185" y="21"/>
                  <a:pt x="191" y="27"/>
                </a:cubicBezTo>
                <a:cubicBezTo>
                  <a:pt x="252" y="101"/>
                  <a:pt x="252" y="101"/>
                  <a:pt x="252" y="101"/>
                </a:cubicBezTo>
                <a:cubicBezTo>
                  <a:pt x="249" y="101"/>
                  <a:pt x="248" y="103"/>
                  <a:pt x="245" y="104"/>
                </a:cubicBezTo>
                <a:cubicBezTo>
                  <a:pt x="248" y="104"/>
                  <a:pt x="251" y="106"/>
                  <a:pt x="254" y="107"/>
                </a:cubicBezTo>
                <a:cubicBezTo>
                  <a:pt x="270" y="115"/>
                  <a:pt x="278" y="136"/>
                  <a:pt x="270" y="152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1" y="236"/>
                  <a:pt x="231" y="236"/>
                  <a:pt x="231" y="236"/>
                </a:cubicBezTo>
                <a:cubicBezTo>
                  <a:pt x="245" y="236"/>
                  <a:pt x="258" y="243"/>
                  <a:pt x="266" y="254"/>
                </a:cubicBezTo>
                <a:cubicBezTo>
                  <a:pt x="275" y="267"/>
                  <a:pt x="273" y="284"/>
                  <a:pt x="266" y="297"/>
                </a:cubicBezTo>
                <a:cubicBezTo>
                  <a:pt x="279" y="293"/>
                  <a:pt x="295" y="284"/>
                  <a:pt x="315" y="269"/>
                </a:cubicBezTo>
                <a:cubicBezTo>
                  <a:pt x="352" y="236"/>
                  <a:pt x="361" y="210"/>
                  <a:pt x="358" y="167"/>
                </a:cubicBezTo>
                <a:close/>
                <a:moveTo>
                  <a:pt x="125" y="69"/>
                </a:moveTo>
                <a:cubicBezTo>
                  <a:pt x="127" y="66"/>
                  <a:pt x="130" y="63"/>
                  <a:pt x="133" y="60"/>
                </a:cubicBezTo>
                <a:cubicBezTo>
                  <a:pt x="128" y="54"/>
                  <a:pt x="118" y="52"/>
                  <a:pt x="112" y="58"/>
                </a:cubicBezTo>
                <a:cubicBezTo>
                  <a:pt x="112" y="58"/>
                  <a:pt x="112" y="60"/>
                  <a:pt x="110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8" y="61"/>
                  <a:pt x="122" y="66"/>
                  <a:pt x="125" y="69"/>
                </a:cubicBezTo>
                <a:close/>
                <a:moveTo>
                  <a:pt x="219" y="255"/>
                </a:moveTo>
                <a:cubicBezTo>
                  <a:pt x="188" y="275"/>
                  <a:pt x="188" y="275"/>
                  <a:pt x="188" y="275"/>
                </a:cubicBezTo>
                <a:cubicBezTo>
                  <a:pt x="192" y="266"/>
                  <a:pt x="192" y="266"/>
                  <a:pt x="192" y="266"/>
                </a:cubicBezTo>
                <a:cubicBezTo>
                  <a:pt x="252" y="140"/>
                  <a:pt x="252" y="140"/>
                  <a:pt x="252" y="140"/>
                </a:cubicBezTo>
                <a:cubicBezTo>
                  <a:pt x="255" y="133"/>
                  <a:pt x="252" y="124"/>
                  <a:pt x="245" y="121"/>
                </a:cubicBezTo>
                <a:cubicBezTo>
                  <a:pt x="237" y="118"/>
                  <a:pt x="228" y="121"/>
                  <a:pt x="225" y="128"/>
                </a:cubicBezTo>
                <a:cubicBezTo>
                  <a:pt x="184" y="215"/>
                  <a:pt x="184" y="215"/>
                  <a:pt x="184" y="215"/>
                </a:cubicBezTo>
                <a:cubicBezTo>
                  <a:pt x="179" y="210"/>
                  <a:pt x="175" y="206"/>
                  <a:pt x="167" y="203"/>
                </a:cubicBezTo>
                <a:cubicBezTo>
                  <a:pt x="215" y="103"/>
                  <a:pt x="215" y="103"/>
                  <a:pt x="215" y="103"/>
                </a:cubicBezTo>
                <a:cubicBezTo>
                  <a:pt x="218" y="95"/>
                  <a:pt x="215" y="86"/>
                  <a:pt x="207" y="83"/>
                </a:cubicBezTo>
                <a:cubicBezTo>
                  <a:pt x="200" y="80"/>
                  <a:pt x="191" y="83"/>
                  <a:pt x="188" y="91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2" y="83"/>
                  <a:pt x="169" y="74"/>
                  <a:pt x="161" y="71"/>
                </a:cubicBezTo>
                <a:cubicBezTo>
                  <a:pt x="154" y="69"/>
                  <a:pt x="145" y="71"/>
                  <a:pt x="142" y="79"/>
                </a:cubicBezTo>
                <a:cubicBezTo>
                  <a:pt x="98" y="170"/>
                  <a:pt x="98" y="170"/>
                  <a:pt x="98" y="170"/>
                </a:cubicBezTo>
                <a:cubicBezTo>
                  <a:pt x="92" y="167"/>
                  <a:pt x="85" y="166"/>
                  <a:pt x="79" y="166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5" y="89"/>
                  <a:pt x="112" y="80"/>
                  <a:pt x="104" y="77"/>
                </a:cubicBezTo>
                <a:cubicBezTo>
                  <a:pt x="98" y="74"/>
                  <a:pt x="89" y="77"/>
                  <a:pt x="85" y="85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18" y="230"/>
                  <a:pt x="18" y="230"/>
                  <a:pt x="18" y="230"/>
                </a:cubicBezTo>
                <a:cubicBezTo>
                  <a:pt x="0" y="270"/>
                  <a:pt x="3" y="316"/>
                  <a:pt x="60" y="343"/>
                </a:cubicBezTo>
                <a:cubicBezTo>
                  <a:pt x="103" y="364"/>
                  <a:pt x="139" y="358"/>
                  <a:pt x="160" y="343"/>
                </a:cubicBezTo>
                <a:cubicBezTo>
                  <a:pt x="243" y="293"/>
                  <a:pt x="243" y="293"/>
                  <a:pt x="243" y="293"/>
                </a:cubicBezTo>
                <a:cubicBezTo>
                  <a:pt x="254" y="285"/>
                  <a:pt x="257" y="272"/>
                  <a:pt x="251" y="261"/>
                </a:cubicBezTo>
                <a:cubicBezTo>
                  <a:pt x="245" y="251"/>
                  <a:pt x="231" y="249"/>
                  <a:pt x="219" y="255"/>
                </a:cubicBezTo>
                <a:close/>
                <a:moveTo>
                  <a:pt x="219" y="255"/>
                </a:moveTo>
                <a:cubicBezTo>
                  <a:pt x="219" y="255"/>
                  <a:pt x="219" y="255"/>
                  <a:pt x="219" y="25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bg-BG" sz="2160"/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1355312" y="1989662"/>
            <a:ext cx="9464040" cy="5126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80" b="1" dirty="0">
                <a:solidFill>
                  <a:schemeClr val="tx2">
                    <a:lumMod val="60000"/>
                    <a:lumOff val="4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СПАСИБО ЗА ВНИМАНИЕ!!!</a:t>
            </a:r>
            <a:endParaRPr lang="bg-BG" sz="2880" b="1" dirty="0">
              <a:solidFill>
                <a:schemeClr val="tx2">
                  <a:lumMod val="60000"/>
                  <a:lumOff val="4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Прямоугольник 3"/>
          <p:cNvSpPr/>
          <p:nvPr/>
        </p:nvSpPr>
        <p:spPr>
          <a:xfrm>
            <a:off x="0" y="-19687"/>
            <a:ext cx="12192000" cy="97030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r>
              <a:rPr lang="ru-RU" sz="1404">
                <a:solidFill>
                  <a:schemeClr val="tx1"/>
                </a:solidFill>
              </a:rPr>
              <a:t>     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3"/>
          <p:cNvSpPr/>
          <p:nvPr/>
        </p:nvSpPr>
        <p:spPr>
          <a:xfrm>
            <a:off x="0" y="6497660"/>
            <a:ext cx="12192000" cy="35242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r"/>
            <a:r>
              <a:rPr lang="ru-RU" sz="1440" b="1" dirty="0">
                <a:solidFill>
                  <a:schemeClr val="tx1"/>
                </a:solidFill>
              </a:rPr>
              <a:t>      21</a:t>
            </a: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5768758" y="-2615023"/>
            <a:ext cx="726948" cy="614929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735" y="96151"/>
            <a:ext cx="2702740" cy="72694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1" r="-102"/>
          <a:stretch/>
        </p:blipFill>
        <p:spPr bwMode="auto">
          <a:xfrm>
            <a:off x="3398445" y="96148"/>
            <a:ext cx="2607248" cy="725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618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9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68309" y="275628"/>
            <a:ext cx="6925901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ЭЛЕКТРООСВЕЩЕНИЯ ФКУ УПРДОР «АЛТАЙ»</a:t>
            </a:r>
            <a:endParaRPr lang="ru-RU" altLang="ru-RU" sz="1875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59" y="970912"/>
            <a:ext cx="4781434" cy="55113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9" r="9259"/>
          <a:stretch/>
        </p:blipFill>
        <p:spPr>
          <a:xfrm>
            <a:off x="1360206" y="3704555"/>
            <a:ext cx="4215457" cy="2628208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21582" y="1174007"/>
            <a:ext cx="6092706" cy="22663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ru-RU" dirty="0" smtClean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</a:t>
            </a:r>
            <a:r>
              <a:rPr lang="ru-RU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ФКУ </a:t>
            </a:r>
            <a:r>
              <a:rPr lang="ru-RU" dirty="0" err="1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Упрдор</a:t>
            </a:r>
            <a:r>
              <a:rPr lang="ru-RU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«Алтай» обслуживает 1177 км федеральных </a:t>
            </a:r>
            <a:r>
              <a:rPr lang="ru-RU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дорог.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В августе 2018 года будет введено 45 км линий электроосвещения в населенных пунктах, таким образом общая протяженность линий электроосвещения составит 188,85 км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Программа по устройству линий электроосвещения продолжится </a:t>
            </a:r>
            <a:r>
              <a:rPr lang="ru-RU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последующие годы.</a:t>
            </a:r>
            <a:endParaRPr lang="ru-RU" dirty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47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9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40448" y="275628"/>
            <a:ext cx="8217026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протяженности линий электроосвещения </a:t>
            </a:r>
            <a:endParaRPr lang="ru-RU" altLang="ru-RU" sz="1875" b="1" cap="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0005096"/>
              </p:ext>
            </p:extLst>
          </p:nvPr>
        </p:nvGraphicFramePr>
        <p:xfrm>
          <a:off x="340448" y="1324627"/>
          <a:ext cx="8468573" cy="4583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9070678" y="3177766"/>
            <a:ext cx="2956930" cy="12312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  </a:t>
            </a:r>
            <a:r>
              <a:rPr lang="ru-RU" b="1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За 9 лет с 2010 г по 2018 г было построено - 151 км линий электро-освещения </a:t>
            </a:r>
            <a:endParaRPr lang="ru-RU" b="1" dirty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74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СТОЯЩИЕ ПЕРЕД ФКУ УПРДОР «АЛТАЙ»</a:t>
            </a:r>
            <a:endParaRPr lang="ru-RU" altLang="ru-RU" sz="1875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8" name="Round Same Side Corner Rectangle 85"/>
          <p:cNvSpPr/>
          <p:nvPr/>
        </p:nvSpPr>
        <p:spPr>
          <a:xfrm rot="5400000">
            <a:off x="6366766" y="-2168402"/>
            <a:ext cx="702643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0" name="Rectangle 86"/>
          <p:cNvSpPr/>
          <p:nvPr/>
        </p:nvSpPr>
        <p:spPr>
          <a:xfrm>
            <a:off x="2510878" y="1932790"/>
            <a:ext cx="843533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60" dirty="0" smtClean="0"/>
              <a:t>Удаленное управление линиями электроосвещения</a:t>
            </a:r>
            <a:endParaRPr lang="ru-RU" sz="2160" dirty="0"/>
          </a:p>
        </p:txBody>
      </p:sp>
      <p:sp>
        <p:nvSpPr>
          <p:cNvPr id="22" name="Round Same Side Corner Rectangle 85"/>
          <p:cNvSpPr/>
          <p:nvPr/>
        </p:nvSpPr>
        <p:spPr>
          <a:xfrm rot="5400000">
            <a:off x="6366765" y="-1119249"/>
            <a:ext cx="702644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3" name="Rectangle 86"/>
          <p:cNvSpPr/>
          <p:nvPr/>
        </p:nvSpPr>
        <p:spPr>
          <a:xfrm>
            <a:off x="2510878" y="3001181"/>
            <a:ext cx="843533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60" dirty="0" smtClean="0"/>
              <a:t>Снижение затрат при содержании линий электроосвещения</a:t>
            </a:r>
            <a:endParaRPr lang="ru-RU" sz="2160" dirty="0"/>
          </a:p>
        </p:txBody>
      </p:sp>
      <p:sp>
        <p:nvSpPr>
          <p:cNvPr id="24" name="Round Same Side Corner Rectangle 85"/>
          <p:cNvSpPr/>
          <p:nvPr/>
        </p:nvSpPr>
        <p:spPr>
          <a:xfrm rot="5400000">
            <a:off x="6330289" y="-102229"/>
            <a:ext cx="775597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5" name="Rectangle 86"/>
          <p:cNvSpPr/>
          <p:nvPr/>
        </p:nvSpPr>
        <p:spPr>
          <a:xfrm>
            <a:off x="2510878" y="4022138"/>
            <a:ext cx="843533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60" dirty="0" smtClean="0"/>
              <a:t>Надежность электрооборудования и светильников</a:t>
            </a:r>
            <a:endParaRPr lang="ru-RU" sz="2160" dirty="0"/>
          </a:p>
        </p:txBody>
      </p:sp>
      <p:sp>
        <p:nvSpPr>
          <p:cNvPr id="26" name="Round Same Side Corner Rectangle 85"/>
          <p:cNvSpPr/>
          <p:nvPr/>
        </p:nvSpPr>
        <p:spPr>
          <a:xfrm rot="5400000">
            <a:off x="6342700" y="945373"/>
            <a:ext cx="750774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7" name="Rectangle 86"/>
          <p:cNvSpPr/>
          <p:nvPr/>
        </p:nvSpPr>
        <p:spPr>
          <a:xfrm>
            <a:off x="2510878" y="5043038"/>
            <a:ext cx="843533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60" dirty="0" smtClean="0"/>
              <a:t>Автономное электроосвещение</a:t>
            </a:r>
            <a:endParaRPr lang="ru-RU" sz="2160" dirty="0"/>
          </a:p>
        </p:txBody>
      </p:sp>
      <p:sp>
        <p:nvSpPr>
          <p:cNvPr id="28" name="Freeform 101"/>
          <p:cNvSpPr>
            <a:spLocks noEditPoints="1"/>
          </p:cNvSpPr>
          <p:nvPr/>
        </p:nvSpPr>
        <p:spPr bwMode="auto">
          <a:xfrm>
            <a:off x="970834" y="1818629"/>
            <a:ext cx="758124" cy="713302"/>
          </a:xfrm>
          <a:custGeom>
            <a:avLst/>
            <a:gdLst>
              <a:gd name="T0" fmla="*/ 61 w 61"/>
              <a:gd name="T1" fmla="*/ 4 h 60"/>
              <a:gd name="T2" fmla="*/ 57 w 61"/>
              <a:gd name="T3" fmla="*/ 0 h 60"/>
              <a:gd name="T4" fmla="*/ 47 w 61"/>
              <a:gd name="T5" fmla="*/ 11 h 60"/>
              <a:gd name="T6" fmla="*/ 28 w 61"/>
              <a:gd name="T7" fmla="*/ 4 h 60"/>
              <a:gd name="T8" fmla="*/ 0 w 61"/>
              <a:gd name="T9" fmla="*/ 32 h 60"/>
              <a:gd name="T10" fmla="*/ 28 w 61"/>
              <a:gd name="T11" fmla="*/ 60 h 60"/>
              <a:gd name="T12" fmla="*/ 56 w 61"/>
              <a:gd name="T13" fmla="*/ 32 h 60"/>
              <a:gd name="T14" fmla="*/ 51 w 61"/>
              <a:gd name="T15" fmla="*/ 17 h 60"/>
              <a:gd name="T16" fmla="*/ 61 w 61"/>
              <a:gd name="T17" fmla="*/ 4 h 60"/>
              <a:gd name="T18" fmla="*/ 52 w 61"/>
              <a:gd name="T19" fmla="*/ 32 h 60"/>
              <a:gd name="T20" fmla="*/ 28 w 61"/>
              <a:gd name="T21" fmla="*/ 56 h 60"/>
              <a:gd name="T22" fmla="*/ 4 w 61"/>
              <a:gd name="T23" fmla="*/ 32 h 60"/>
              <a:gd name="T24" fmla="*/ 28 w 61"/>
              <a:gd name="T25" fmla="*/ 8 h 60"/>
              <a:gd name="T26" fmla="*/ 44 w 61"/>
              <a:gd name="T27" fmla="*/ 14 h 60"/>
              <a:gd name="T28" fmla="*/ 27 w 61"/>
              <a:gd name="T29" fmla="*/ 34 h 60"/>
              <a:gd name="T30" fmla="*/ 14 w 61"/>
              <a:gd name="T31" fmla="*/ 21 h 60"/>
              <a:gd name="T32" fmla="*/ 10 w 61"/>
              <a:gd name="T33" fmla="*/ 30 h 60"/>
              <a:gd name="T34" fmla="*/ 23 w 61"/>
              <a:gd name="T35" fmla="*/ 45 h 60"/>
              <a:gd name="T36" fmla="*/ 26 w 61"/>
              <a:gd name="T37" fmla="*/ 49 h 60"/>
              <a:gd name="T38" fmla="*/ 29 w 61"/>
              <a:gd name="T39" fmla="*/ 45 h 60"/>
              <a:gd name="T40" fmla="*/ 49 w 61"/>
              <a:gd name="T41" fmla="*/ 20 h 60"/>
              <a:gd name="T42" fmla="*/ 52 w 61"/>
              <a:gd name="T4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60">
                <a:moveTo>
                  <a:pt x="61" y="4"/>
                </a:moveTo>
                <a:cubicBezTo>
                  <a:pt x="57" y="0"/>
                  <a:pt x="57" y="0"/>
                  <a:pt x="5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2" y="7"/>
                  <a:pt x="35" y="4"/>
                  <a:pt x="28" y="4"/>
                </a:cubicBezTo>
                <a:cubicBezTo>
                  <a:pt x="12" y="4"/>
                  <a:pt x="0" y="16"/>
                  <a:pt x="0" y="32"/>
                </a:cubicBezTo>
                <a:cubicBezTo>
                  <a:pt x="0" y="47"/>
                  <a:pt x="12" y="60"/>
                  <a:pt x="28" y="60"/>
                </a:cubicBezTo>
                <a:cubicBezTo>
                  <a:pt x="43" y="60"/>
                  <a:pt x="56" y="47"/>
                  <a:pt x="56" y="32"/>
                </a:cubicBezTo>
                <a:cubicBezTo>
                  <a:pt x="56" y="26"/>
                  <a:pt x="54" y="21"/>
                  <a:pt x="51" y="17"/>
                </a:cubicBezTo>
                <a:lnTo>
                  <a:pt x="61" y="4"/>
                </a:lnTo>
                <a:close/>
                <a:moveTo>
                  <a:pt x="52" y="32"/>
                </a:moveTo>
                <a:cubicBezTo>
                  <a:pt x="52" y="45"/>
                  <a:pt x="41" y="56"/>
                  <a:pt x="28" y="56"/>
                </a:cubicBezTo>
                <a:cubicBezTo>
                  <a:pt x="14" y="56"/>
                  <a:pt x="4" y="45"/>
                  <a:pt x="4" y="32"/>
                </a:cubicBezTo>
                <a:cubicBezTo>
                  <a:pt x="4" y="19"/>
                  <a:pt x="14" y="8"/>
                  <a:pt x="28" y="8"/>
                </a:cubicBezTo>
                <a:cubicBezTo>
                  <a:pt x="34" y="8"/>
                  <a:pt x="40" y="10"/>
                  <a:pt x="44" y="14"/>
                </a:cubicBezTo>
                <a:cubicBezTo>
                  <a:pt x="27" y="34"/>
                  <a:pt x="27" y="34"/>
                  <a:pt x="27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0" y="30"/>
                  <a:pt x="10" y="30"/>
                  <a:pt x="10" y="30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9"/>
                  <a:pt x="26" y="49"/>
                  <a:pt x="26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49" y="20"/>
                  <a:pt x="49" y="20"/>
                  <a:pt x="49" y="20"/>
                </a:cubicBezTo>
                <a:cubicBezTo>
                  <a:pt x="51" y="24"/>
                  <a:pt x="52" y="28"/>
                  <a:pt x="52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id-ID" sz="216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9" name="Freeform 101"/>
          <p:cNvSpPr>
            <a:spLocks noEditPoints="1"/>
          </p:cNvSpPr>
          <p:nvPr/>
        </p:nvSpPr>
        <p:spPr bwMode="auto">
          <a:xfrm>
            <a:off x="970834" y="2863465"/>
            <a:ext cx="758124" cy="713302"/>
          </a:xfrm>
          <a:custGeom>
            <a:avLst/>
            <a:gdLst>
              <a:gd name="T0" fmla="*/ 61 w 61"/>
              <a:gd name="T1" fmla="*/ 4 h 60"/>
              <a:gd name="T2" fmla="*/ 57 w 61"/>
              <a:gd name="T3" fmla="*/ 0 h 60"/>
              <a:gd name="T4" fmla="*/ 47 w 61"/>
              <a:gd name="T5" fmla="*/ 11 h 60"/>
              <a:gd name="T6" fmla="*/ 28 w 61"/>
              <a:gd name="T7" fmla="*/ 4 h 60"/>
              <a:gd name="T8" fmla="*/ 0 w 61"/>
              <a:gd name="T9" fmla="*/ 32 h 60"/>
              <a:gd name="T10" fmla="*/ 28 w 61"/>
              <a:gd name="T11" fmla="*/ 60 h 60"/>
              <a:gd name="T12" fmla="*/ 56 w 61"/>
              <a:gd name="T13" fmla="*/ 32 h 60"/>
              <a:gd name="T14" fmla="*/ 51 w 61"/>
              <a:gd name="T15" fmla="*/ 17 h 60"/>
              <a:gd name="T16" fmla="*/ 61 w 61"/>
              <a:gd name="T17" fmla="*/ 4 h 60"/>
              <a:gd name="T18" fmla="*/ 52 w 61"/>
              <a:gd name="T19" fmla="*/ 32 h 60"/>
              <a:gd name="T20" fmla="*/ 28 w 61"/>
              <a:gd name="T21" fmla="*/ 56 h 60"/>
              <a:gd name="T22" fmla="*/ 4 w 61"/>
              <a:gd name="T23" fmla="*/ 32 h 60"/>
              <a:gd name="T24" fmla="*/ 28 w 61"/>
              <a:gd name="T25" fmla="*/ 8 h 60"/>
              <a:gd name="T26" fmla="*/ 44 w 61"/>
              <a:gd name="T27" fmla="*/ 14 h 60"/>
              <a:gd name="T28" fmla="*/ 27 w 61"/>
              <a:gd name="T29" fmla="*/ 34 h 60"/>
              <a:gd name="T30" fmla="*/ 14 w 61"/>
              <a:gd name="T31" fmla="*/ 21 h 60"/>
              <a:gd name="T32" fmla="*/ 10 w 61"/>
              <a:gd name="T33" fmla="*/ 30 h 60"/>
              <a:gd name="T34" fmla="*/ 23 w 61"/>
              <a:gd name="T35" fmla="*/ 45 h 60"/>
              <a:gd name="T36" fmla="*/ 26 w 61"/>
              <a:gd name="T37" fmla="*/ 49 h 60"/>
              <a:gd name="T38" fmla="*/ 29 w 61"/>
              <a:gd name="T39" fmla="*/ 45 h 60"/>
              <a:gd name="T40" fmla="*/ 49 w 61"/>
              <a:gd name="T41" fmla="*/ 20 h 60"/>
              <a:gd name="T42" fmla="*/ 52 w 61"/>
              <a:gd name="T4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60">
                <a:moveTo>
                  <a:pt x="61" y="4"/>
                </a:moveTo>
                <a:cubicBezTo>
                  <a:pt x="57" y="0"/>
                  <a:pt x="57" y="0"/>
                  <a:pt x="5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2" y="7"/>
                  <a:pt x="35" y="4"/>
                  <a:pt x="28" y="4"/>
                </a:cubicBezTo>
                <a:cubicBezTo>
                  <a:pt x="12" y="4"/>
                  <a:pt x="0" y="16"/>
                  <a:pt x="0" y="32"/>
                </a:cubicBezTo>
                <a:cubicBezTo>
                  <a:pt x="0" y="47"/>
                  <a:pt x="12" y="60"/>
                  <a:pt x="28" y="60"/>
                </a:cubicBezTo>
                <a:cubicBezTo>
                  <a:pt x="43" y="60"/>
                  <a:pt x="56" y="47"/>
                  <a:pt x="56" y="32"/>
                </a:cubicBezTo>
                <a:cubicBezTo>
                  <a:pt x="56" y="26"/>
                  <a:pt x="54" y="21"/>
                  <a:pt x="51" y="17"/>
                </a:cubicBezTo>
                <a:lnTo>
                  <a:pt x="61" y="4"/>
                </a:lnTo>
                <a:close/>
                <a:moveTo>
                  <a:pt x="52" y="32"/>
                </a:moveTo>
                <a:cubicBezTo>
                  <a:pt x="52" y="45"/>
                  <a:pt x="41" y="56"/>
                  <a:pt x="28" y="56"/>
                </a:cubicBezTo>
                <a:cubicBezTo>
                  <a:pt x="14" y="56"/>
                  <a:pt x="4" y="45"/>
                  <a:pt x="4" y="32"/>
                </a:cubicBezTo>
                <a:cubicBezTo>
                  <a:pt x="4" y="19"/>
                  <a:pt x="14" y="8"/>
                  <a:pt x="28" y="8"/>
                </a:cubicBezTo>
                <a:cubicBezTo>
                  <a:pt x="34" y="8"/>
                  <a:pt x="40" y="10"/>
                  <a:pt x="44" y="14"/>
                </a:cubicBezTo>
                <a:cubicBezTo>
                  <a:pt x="27" y="34"/>
                  <a:pt x="27" y="34"/>
                  <a:pt x="27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0" y="30"/>
                  <a:pt x="10" y="30"/>
                  <a:pt x="10" y="30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9"/>
                  <a:pt x="26" y="49"/>
                  <a:pt x="26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49" y="20"/>
                  <a:pt x="49" y="20"/>
                  <a:pt x="49" y="20"/>
                </a:cubicBezTo>
                <a:cubicBezTo>
                  <a:pt x="51" y="24"/>
                  <a:pt x="52" y="28"/>
                  <a:pt x="52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id-ID" sz="216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0" name="Freeform 101"/>
          <p:cNvSpPr>
            <a:spLocks noEditPoints="1"/>
          </p:cNvSpPr>
          <p:nvPr/>
        </p:nvSpPr>
        <p:spPr bwMode="auto">
          <a:xfrm>
            <a:off x="970834" y="3905052"/>
            <a:ext cx="758124" cy="713302"/>
          </a:xfrm>
          <a:custGeom>
            <a:avLst/>
            <a:gdLst>
              <a:gd name="T0" fmla="*/ 61 w 61"/>
              <a:gd name="T1" fmla="*/ 4 h 60"/>
              <a:gd name="T2" fmla="*/ 57 w 61"/>
              <a:gd name="T3" fmla="*/ 0 h 60"/>
              <a:gd name="T4" fmla="*/ 47 w 61"/>
              <a:gd name="T5" fmla="*/ 11 h 60"/>
              <a:gd name="T6" fmla="*/ 28 w 61"/>
              <a:gd name="T7" fmla="*/ 4 h 60"/>
              <a:gd name="T8" fmla="*/ 0 w 61"/>
              <a:gd name="T9" fmla="*/ 32 h 60"/>
              <a:gd name="T10" fmla="*/ 28 w 61"/>
              <a:gd name="T11" fmla="*/ 60 h 60"/>
              <a:gd name="T12" fmla="*/ 56 w 61"/>
              <a:gd name="T13" fmla="*/ 32 h 60"/>
              <a:gd name="T14" fmla="*/ 51 w 61"/>
              <a:gd name="T15" fmla="*/ 17 h 60"/>
              <a:gd name="T16" fmla="*/ 61 w 61"/>
              <a:gd name="T17" fmla="*/ 4 h 60"/>
              <a:gd name="T18" fmla="*/ 52 w 61"/>
              <a:gd name="T19" fmla="*/ 32 h 60"/>
              <a:gd name="T20" fmla="*/ 28 w 61"/>
              <a:gd name="T21" fmla="*/ 56 h 60"/>
              <a:gd name="T22" fmla="*/ 4 w 61"/>
              <a:gd name="T23" fmla="*/ 32 h 60"/>
              <a:gd name="T24" fmla="*/ 28 w 61"/>
              <a:gd name="T25" fmla="*/ 8 h 60"/>
              <a:gd name="T26" fmla="*/ 44 w 61"/>
              <a:gd name="T27" fmla="*/ 14 h 60"/>
              <a:gd name="T28" fmla="*/ 27 w 61"/>
              <a:gd name="T29" fmla="*/ 34 h 60"/>
              <a:gd name="T30" fmla="*/ 14 w 61"/>
              <a:gd name="T31" fmla="*/ 21 h 60"/>
              <a:gd name="T32" fmla="*/ 10 w 61"/>
              <a:gd name="T33" fmla="*/ 30 h 60"/>
              <a:gd name="T34" fmla="*/ 23 w 61"/>
              <a:gd name="T35" fmla="*/ 45 h 60"/>
              <a:gd name="T36" fmla="*/ 26 w 61"/>
              <a:gd name="T37" fmla="*/ 49 h 60"/>
              <a:gd name="T38" fmla="*/ 29 w 61"/>
              <a:gd name="T39" fmla="*/ 45 h 60"/>
              <a:gd name="T40" fmla="*/ 49 w 61"/>
              <a:gd name="T41" fmla="*/ 20 h 60"/>
              <a:gd name="T42" fmla="*/ 52 w 61"/>
              <a:gd name="T4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60">
                <a:moveTo>
                  <a:pt x="61" y="4"/>
                </a:moveTo>
                <a:cubicBezTo>
                  <a:pt x="57" y="0"/>
                  <a:pt x="57" y="0"/>
                  <a:pt x="5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2" y="7"/>
                  <a:pt x="35" y="4"/>
                  <a:pt x="28" y="4"/>
                </a:cubicBezTo>
                <a:cubicBezTo>
                  <a:pt x="12" y="4"/>
                  <a:pt x="0" y="16"/>
                  <a:pt x="0" y="32"/>
                </a:cubicBezTo>
                <a:cubicBezTo>
                  <a:pt x="0" y="47"/>
                  <a:pt x="12" y="60"/>
                  <a:pt x="28" y="60"/>
                </a:cubicBezTo>
                <a:cubicBezTo>
                  <a:pt x="43" y="60"/>
                  <a:pt x="56" y="47"/>
                  <a:pt x="56" y="32"/>
                </a:cubicBezTo>
                <a:cubicBezTo>
                  <a:pt x="56" y="26"/>
                  <a:pt x="54" y="21"/>
                  <a:pt x="51" y="17"/>
                </a:cubicBezTo>
                <a:lnTo>
                  <a:pt x="61" y="4"/>
                </a:lnTo>
                <a:close/>
                <a:moveTo>
                  <a:pt x="52" y="32"/>
                </a:moveTo>
                <a:cubicBezTo>
                  <a:pt x="52" y="45"/>
                  <a:pt x="41" y="56"/>
                  <a:pt x="28" y="56"/>
                </a:cubicBezTo>
                <a:cubicBezTo>
                  <a:pt x="14" y="56"/>
                  <a:pt x="4" y="45"/>
                  <a:pt x="4" y="32"/>
                </a:cubicBezTo>
                <a:cubicBezTo>
                  <a:pt x="4" y="19"/>
                  <a:pt x="14" y="8"/>
                  <a:pt x="28" y="8"/>
                </a:cubicBezTo>
                <a:cubicBezTo>
                  <a:pt x="34" y="8"/>
                  <a:pt x="40" y="10"/>
                  <a:pt x="44" y="14"/>
                </a:cubicBezTo>
                <a:cubicBezTo>
                  <a:pt x="27" y="34"/>
                  <a:pt x="27" y="34"/>
                  <a:pt x="27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0" y="30"/>
                  <a:pt x="10" y="30"/>
                  <a:pt x="10" y="30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9"/>
                  <a:pt x="26" y="49"/>
                  <a:pt x="26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49" y="20"/>
                  <a:pt x="49" y="20"/>
                  <a:pt x="49" y="20"/>
                </a:cubicBezTo>
                <a:cubicBezTo>
                  <a:pt x="51" y="24"/>
                  <a:pt x="52" y="28"/>
                  <a:pt x="52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id-ID" sz="216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Freeform 101"/>
          <p:cNvSpPr>
            <a:spLocks noEditPoints="1"/>
          </p:cNvSpPr>
          <p:nvPr/>
        </p:nvSpPr>
        <p:spPr bwMode="auto">
          <a:xfrm>
            <a:off x="970834" y="4949888"/>
            <a:ext cx="758124" cy="713302"/>
          </a:xfrm>
          <a:custGeom>
            <a:avLst/>
            <a:gdLst>
              <a:gd name="T0" fmla="*/ 61 w 61"/>
              <a:gd name="T1" fmla="*/ 4 h 60"/>
              <a:gd name="T2" fmla="*/ 57 w 61"/>
              <a:gd name="T3" fmla="*/ 0 h 60"/>
              <a:gd name="T4" fmla="*/ 47 w 61"/>
              <a:gd name="T5" fmla="*/ 11 h 60"/>
              <a:gd name="T6" fmla="*/ 28 w 61"/>
              <a:gd name="T7" fmla="*/ 4 h 60"/>
              <a:gd name="T8" fmla="*/ 0 w 61"/>
              <a:gd name="T9" fmla="*/ 32 h 60"/>
              <a:gd name="T10" fmla="*/ 28 w 61"/>
              <a:gd name="T11" fmla="*/ 60 h 60"/>
              <a:gd name="T12" fmla="*/ 56 w 61"/>
              <a:gd name="T13" fmla="*/ 32 h 60"/>
              <a:gd name="T14" fmla="*/ 51 w 61"/>
              <a:gd name="T15" fmla="*/ 17 h 60"/>
              <a:gd name="T16" fmla="*/ 61 w 61"/>
              <a:gd name="T17" fmla="*/ 4 h 60"/>
              <a:gd name="T18" fmla="*/ 52 w 61"/>
              <a:gd name="T19" fmla="*/ 32 h 60"/>
              <a:gd name="T20" fmla="*/ 28 w 61"/>
              <a:gd name="T21" fmla="*/ 56 h 60"/>
              <a:gd name="T22" fmla="*/ 4 w 61"/>
              <a:gd name="T23" fmla="*/ 32 h 60"/>
              <a:gd name="T24" fmla="*/ 28 w 61"/>
              <a:gd name="T25" fmla="*/ 8 h 60"/>
              <a:gd name="T26" fmla="*/ 44 w 61"/>
              <a:gd name="T27" fmla="*/ 14 h 60"/>
              <a:gd name="T28" fmla="*/ 27 w 61"/>
              <a:gd name="T29" fmla="*/ 34 h 60"/>
              <a:gd name="T30" fmla="*/ 14 w 61"/>
              <a:gd name="T31" fmla="*/ 21 h 60"/>
              <a:gd name="T32" fmla="*/ 10 w 61"/>
              <a:gd name="T33" fmla="*/ 30 h 60"/>
              <a:gd name="T34" fmla="*/ 23 w 61"/>
              <a:gd name="T35" fmla="*/ 45 h 60"/>
              <a:gd name="T36" fmla="*/ 26 w 61"/>
              <a:gd name="T37" fmla="*/ 49 h 60"/>
              <a:gd name="T38" fmla="*/ 29 w 61"/>
              <a:gd name="T39" fmla="*/ 45 h 60"/>
              <a:gd name="T40" fmla="*/ 49 w 61"/>
              <a:gd name="T41" fmla="*/ 20 h 60"/>
              <a:gd name="T42" fmla="*/ 52 w 61"/>
              <a:gd name="T4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60">
                <a:moveTo>
                  <a:pt x="61" y="4"/>
                </a:moveTo>
                <a:cubicBezTo>
                  <a:pt x="57" y="0"/>
                  <a:pt x="57" y="0"/>
                  <a:pt x="5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2" y="7"/>
                  <a:pt x="35" y="4"/>
                  <a:pt x="28" y="4"/>
                </a:cubicBezTo>
                <a:cubicBezTo>
                  <a:pt x="12" y="4"/>
                  <a:pt x="0" y="16"/>
                  <a:pt x="0" y="32"/>
                </a:cubicBezTo>
                <a:cubicBezTo>
                  <a:pt x="0" y="47"/>
                  <a:pt x="12" y="60"/>
                  <a:pt x="28" y="60"/>
                </a:cubicBezTo>
                <a:cubicBezTo>
                  <a:pt x="43" y="60"/>
                  <a:pt x="56" y="47"/>
                  <a:pt x="56" y="32"/>
                </a:cubicBezTo>
                <a:cubicBezTo>
                  <a:pt x="56" y="26"/>
                  <a:pt x="54" y="21"/>
                  <a:pt x="51" y="17"/>
                </a:cubicBezTo>
                <a:lnTo>
                  <a:pt x="61" y="4"/>
                </a:lnTo>
                <a:close/>
                <a:moveTo>
                  <a:pt x="52" y="32"/>
                </a:moveTo>
                <a:cubicBezTo>
                  <a:pt x="52" y="45"/>
                  <a:pt x="41" y="56"/>
                  <a:pt x="28" y="56"/>
                </a:cubicBezTo>
                <a:cubicBezTo>
                  <a:pt x="14" y="56"/>
                  <a:pt x="4" y="45"/>
                  <a:pt x="4" y="32"/>
                </a:cubicBezTo>
                <a:cubicBezTo>
                  <a:pt x="4" y="19"/>
                  <a:pt x="14" y="8"/>
                  <a:pt x="28" y="8"/>
                </a:cubicBezTo>
                <a:cubicBezTo>
                  <a:pt x="34" y="8"/>
                  <a:pt x="40" y="10"/>
                  <a:pt x="44" y="14"/>
                </a:cubicBezTo>
                <a:cubicBezTo>
                  <a:pt x="27" y="34"/>
                  <a:pt x="27" y="34"/>
                  <a:pt x="27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0" y="30"/>
                  <a:pt x="10" y="30"/>
                  <a:pt x="10" y="30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9"/>
                  <a:pt x="26" y="49"/>
                  <a:pt x="26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49" y="20"/>
                  <a:pt x="49" y="20"/>
                  <a:pt x="49" y="20"/>
                </a:cubicBezTo>
                <a:cubicBezTo>
                  <a:pt x="51" y="24"/>
                  <a:pt x="52" y="28"/>
                  <a:pt x="52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id-ID" sz="216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836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95275" y="1939169"/>
            <a:ext cx="5155956" cy="39663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решения поставленных задач </a:t>
            </a:r>
            <a:endParaRPr lang="ru-RU" altLang="ru-RU" sz="1875" b="1" cap="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877" y="1851626"/>
            <a:ext cx="2793927" cy="26388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1500" y="2200920"/>
            <a:ext cx="47434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Установка модулей </a:t>
            </a:r>
            <a:r>
              <a:rPr lang="ru-RU" dirty="0"/>
              <a:t>КУЛОН-Ц </a:t>
            </a:r>
            <a:r>
              <a:rPr lang="ru-RU" dirty="0" smtClean="0"/>
              <a:t>на линии электроосвещения (КУЛОН-Ц - </a:t>
            </a:r>
            <a:r>
              <a:rPr lang="ru-RU" dirty="0"/>
              <a:t>центральный модуль </a:t>
            </a:r>
            <a:r>
              <a:rPr lang="ru-RU" dirty="0" smtClean="0"/>
              <a:t>автоматизированной системы </a:t>
            </a:r>
            <a:r>
              <a:rPr lang="ru-RU" dirty="0"/>
              <a:t>управления </a:t>
            </a:r>
            <a:r>
              <a:rPr lang="ru-RU" dirty="0" smtClean="0"/>
              <a:t>наружным освещением). Начали применять с 2009 года. </a:t>
            </a:r>
          </a:p>
          <a:p>
            <a:endParaRPr lang="ru-RU" dirty="0" smtClean="0"/>
          </a:p>
          <a:p>
            <a:r>
              <a:rPr lang="ru-RU" dirty="0" smtClean="0"/>
              <a:t>Использование </a:t>
            </a:r>
            <a:r>
              <a:rPr lang="en-US" dirty="0"/>
              <a:t>PLC</a:t>
            </a:r>
            <a:r>
              <a:rPr lang="ru-RU" dirty="0"/>
              <a:t>-модемов на линиях </a:t>
            </a:r>
            <a:r>
              <a:rPr lang="ru-RU" dirty="0" smtClean="0"/>
              <a:t>электроосвещения (</a:t>
            </a:r>
            <a:r>
              <a:rPr lang="en-US" dirty="0" smtClean="0"/>
              <a:t>PLC</a:t>
            </a:r>
            <a:r>
              <a:rPr lang="ru-RU" dirty="0"/>
              <a:t>-модем – применяется для управления и </a:t>
            </a:r>
            <a:r>
              <a:rPr lang="ru-RU" dirty="0" err="1"/>
              <a:t>диммирования</a:t>
            </a:r>
            <a:r>
              <a:rPr lang="ru-RU" dirty="0"/>
              <a:t> каждого светодиодного светильника по </a:t>
            </a:r>
            <a:r>
              <a:rPr lang="ru-RU" dirty="0" smtClean="0"/>
              <a:t>отдельности).</a:t>
            </a:r>
          </a:p>
          <a:p>
            <a:r>
              <a:rPr lang="ru-RU" dirty="0" smtClean="0"/>
              <a:t>Впервые применили в 2014 году.</a:t>
            </a:r>
            <a:endParaRPr lang="ru-RU" dirty="0"/>
          </a:p>
          <a:p>
            <a:endParaRPr lang="ru-RU" dirty="0"/>
          </a:p>
        </p:txBody>
      </p:sp>
      <p:sp>
        <p:nvSpPr>
          <p:cNvPr id="18" name="Round Same Side Corner Rectangle 85"/>
          <p:cNvSpPr/>
          <p:nvPr/>
        </p:nvSpPr>
        <p:spPr>
          <a:xfrm rot="5400000">
            <a:off x="4310708" y="-3056486"/>
            <a:ext cx="506300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0" name="Rectangle 86"/>
          <p:cNvSpPr/>
          <p:nvPr/>
        </p:nvSpPr>
        <p:spPr>
          <a:xfrm>
            <a:off x="346188" y="1085464"/>
            <a:ext cx="8435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Удаленное управление линиями электроосвещения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377" y="3489091"/>
            <a:ext cx="3919609" cy="262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1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5275" y="1939169"/>
            <a:ext cx="5155956" cy="39663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" y="2200920"/>
            <a:ext cx="47434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Оснащение КТП линий электроосвещения модулями КУЛОН-Д (КУЛОН-Д </a:t>
            </a:r>
            <a:r>
              <a:rPr lang="ru-RU" dirty="0"/>
              <a:t>- Модуль стабилизации и регулировки напряжения в трехфазных электрических линиях для управления газоразрядными светильниками с электромагнитным дроссельным </a:t>
            </a:r>
            <a:r>
              <a:rPr lang="ru-RU" dirty="0" smtClean="0"/>
              <a:t>балластом).</a:t>
            </a:r>
          </a:p>
          <a:p>
            <a:endParaRPr lang="ru-RU" dirty="0"/>
          </a:p>
          <a:p>
            <a:r>
              <a:rPr lang="ru-RU" dirty="0" smtClean="0"/>
              <a:t>Позволяет понижать уровень освещенности на автомобильной дороге в темное время суток в период низкой интенсивности дорожного движения. </a:t>
            </a:r>
          </a:p>
          <a:p>
            <a:r>
              <a:rPr lang="ru-RU" dirty="0" smtClean="0"/>
              <a:t>Впервые применили в 2011 году.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8" name="Picture 12" descr="Без имени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293" y="1765776"/>
            <a:ext cx="3639986" cy="431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решения поставленных задач </a:t>
            </a:r>
            <a:endParaRPr lang="ru-RU" altLang="ru-RU" sz="1875" b="1" cap="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ound Same Side Corner Rectangle 85"/>
          <p:cNvSpPr/>
          <p:nvPr/>
        </p:nvSpPr>
        <p:spPr>
          <a:xfrm rot="5400000">
            <a:off x="4310708" y="-3056486"/>
            <a:ext cx="506300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4" name="Rectangle 86"/>
          <p:cNvSpPr/>
          <p:nvPr/>
        </p:nvSpPr>
        <p:spPr>
          <a:xfrm>
            <a:off x="346188" y="1085464"/>
            <a:ext cx="8435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Снижение затрат при содержании линий электроосвещения</a:t>
            </a:r>
          </a:p>
        </p:txBody>
      </p:sp>
    </p:spTree>
    <p:extLst>
      <p:ext uri="{BB962C8B-B14F-4D97-AF65-F5344CB8AC3E}">
        <p14:creationId xmlns:p14="http://schemas.microsoft.com/office/powerpoint/2010/main" val="360695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5275" y="1939169"/>
            <a:ext cx="5155956" cy="39663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" y="2200920"/>
            <a:ext cx="47434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Использование светодиодных светильников на линиях электроосвещения с 2011 года.</a:t>
            </a:r>
          </a:p>
          <a:p>
            <a:endParaRPr lang="ru-RU" dirty="0"/>
          </a:p>
          <a:p>
            <a:r>
              <a:rPr lang="ru-RU" dirty="0"/>
              <a:t>Устройство мачт электроосвещения на </a:t>
            </a:r>
            <a:r>
              <a:rPr lang="ru-RU" dirty="0" smtClean="0"/>
              <a:t>развязках с 2013.</a:t>
            </a:r>
          </a:p>
          <a:p>
            <a:endParaRPr lang="ru-RU" dirty="0"/>
          </a:p>
          <a:p>
            <a:r>
              <a:rPr lang="ru-RU" dirty="0" smtClean="0"/>
              <a:t>В 2018 году применены светодиодные светильники позволяющие </a:t>
            </a:r>
            <a:r>
              <a:rPr lang="ru-RU" dirty="0"/>
              <a:t>понижать освещенность в период низкой интенсивности движения путем отключения части модулей в </a:t>
            </a:r>
            <a:r>
              <a:rPr lang="ru-RU" dirty="0" smtClean="0"/>
              <a:t>светильниках.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294" y="1751686"/>
            <a:ext cx="6246268" cy="41641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решения поставленных задач </a:t>
            </a:r>
            <a:endParaRPr lang="ru-RU" altLang="ru-RU" sz="1875" b="1" cap="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 Same Side Corner Rectangle 85"/>
          <p:cNvSpPr/>
          <p:nvPr/>
        </p:nvSpPr>
        <p:spPr>
          <a:xfrm rot="5400000">
            <a:off x="4310708" y="-3056486"/>
            <a:ext cx="506300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3" name="Rectangle 86"/>
          <p:cNvSpPr/>
          <p:nvPr/>
        </p:nvSpPr>
        <p:spPr>
          <a:xfrm>
            <a:off x="346188" y="1085464"/>
            <a:ext cx="8435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Снижение затрат при содержании линий электроосвещения</a:t>
            </a:r>
          </a:p>
        </p:txBody>
      </p:sp>
    </p:spTree>
    <p:extLst>
      <p:ext uri="{BB962C8B-B14F-4D97-AF65-F5344CB8AC3E}">
        <p14:creationId xmlns:p14="http://schemas.microsoft.com/office/powerpoint/2010/main" val="21220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5275" y="1939169"/>
            <a:ext cx="5155956" cy="39663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" y="2200920"/>
            <a:ext cx="47434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  В </a:t>
            </a:r>
            <a:r>
              <a:rPr lang="ru-RU" dirty="0"/>
              <a:t>рамках исполнения ФЗ-261 «Об энергосбережении» в ФКУ </a:t>
            </a:r>
            <a:r>
              <a:rPr lang="ru-RU" dirty="0" err="1"/>
              <a:t>Упрдор</a:t>
            </a:r>
            <a:r>
              <a:rPr lang="ru-RU" dirty="0"/>
              <a:t> «Алтай» с 2013 года используются разнообразные тарифные планы, у поставщиков электроэнергия закупалась по:</a:t>
            </a:r>
          </a:p>
          <a:p>
            <a:r>
              <a:rPr lang="ru-RU" dirty="0" smtClean="0"/>
              <a:t>•  </a:t>
            </a:r>
            <a:r>
              <a:rPr lang="ru-RU" dirty="0"/>
              <a:t>2-й Ценовой категории, 2-м зонам </a:t>
            </a:r>
            <a:r>
              <a:rPr lang="ru-RU" dirty="0" smtClean="0"/>
              <a:t>суток; </a:t>
            </a:r>
            <a:endParaRPr lang="ru-RU" dirty="0"/>
          </a:p>
          <a:p>
            <a:r>
              <a:rPr lang="ru-RU" dirty="0"/>
              <a:t>•  2-й Ценовой категории, 3-м зонам </a:t>
            </a:r>
            <a:r>
              <a:rPr lang="ru-RU" dirty="0" smtClean="0"/>
              <a:t>суток; </a:t>
            </a:r>
            <a:endParaRPr lang="ru-RU" dirty="0"/>
          </a:p>
          <a:p>
            <a:r>
              <a:rPr lang="ru-RU" dirty="0"/>
              <a:t>•  1-й Ценовой категории, а именно </a:t>
            </a:r>
            <a:r>
              <a:rPr lang="ru-RU" dirty="0" err="1"/>
              <a:t>одноставочному</a:t>
            </a:r>
            <a:r>
              <a:rPr lang="ru-RU" dirty="0"/>
              <a:t> </a:t>
            </a:r>
            <a:r>
              <a:rPr lang="ru-RU" dirty="0" smtClean="0"/>
              <a:t>тарифу.</a:t>
            </a:r>
          </a:p>
          <a:p>
            <a:endParaRPr lang="ru-RU" dirty="0"/>
          </a:p>
          <a:p>
            <a:r>
              <a:rPr lang="ru-RU" dirty="0" smtClean="0"/>
              <a:t>        На всех линиях электроосвещения установлены многотарифные счетчики. 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569933"/>
              </p:ext>
            </p:extLst>
          </p:nvPr>
        </p:nvGraphicFramePr>
        <p:xfrm>
          <a:off x="5727456" y="2347684"/>
          <a:ext cx="6300153" cy="3711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решения поставленных задач </a:t>
            </a:r>
            <a:endParaRPr lang="ru-RU" altLang="ru-RU" sz="1875" b="1" cap="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 Same Side Corner Rectangle 85"/>
          <p:cNvSpPr/>
          <p:nvPr/>
        </p:nvSpPr>
        <p:spPr>
          <a:xfrm rot="5400000">
            <a:off x="4310708" y="-3056486"/>
            <a:ext cx="506300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3" name="Rectangle 86"/>
          <p:cNvSpPr/>
          <p:nvPr/>
        </p:nvSpPr>
        <p:spPr>
          <a:xfrm>
            <a:off x="346188" y="1085464"/>
            <a:ext cx="8435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Снижение затрат при содержании линий электроосвещения</a:t>
            </a:r>
          </a:p>
        </p:txBody>
      </p:sp>
      <p:sp>
        <p:nvSpPr>
          <p:cNvPr id="24" name="Round Same Side Corner Rectangle 85"/>
          <p:cNvSpPr/>
          <p:nvPr/>
        </p:nvSpPr>
        <p:spPr>
          <a:xfrm rot="5400000">
            <a:off x="8686904" y="-1086957"/>
            <a:ext cx="381256" cy="628190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5" name="Rectangle 86"/>
          <p:cNvSpPr/>
          <p:nvPr/>
        </p:nvSpPr>
        <p:spPr>
          <a:xfrm>
            <a:off x="5915344" y="1890126"/>
            <a:ext cx="5981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Объем экономии денежных средств по годам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42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ound Same Side Corner Rectangle 85"/>
          <p:cNvSpPr/>
          <p:nvPr/>
        </p:nvSpPr>
        <p:spPr>
          <a:xfrm rot="5400000">
            <a:off x="4310708" y="-3056486"/>
            <a:ext cx="506300" cy="868485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5275" y="1939169"/>
            <a:ext cx="5155956" cy="39663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" y="2200920"/>
            <a:ext cx="47434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На </a:t>
            </a:r>
            <a:r>
              <a:rPr lang="ru-RU" dirty="0"/>
              <a:t>сегодняшний день действуют различные нормативные документы обязывающие обеспечить освещённость остановочных комплексов и пешеходных переходов вне населённых пунктов, в том числе, с применением автономных осветительных систем. </a:t>
            </a:r>
            <a:r>
              <a:rPr lang="ru-RU" dirty="0" smtClean="0"/>
              <a:t>ГОСТ </a:t>
            </a:r>
            <a:r>
              <a:rPr lang="ru-RU" dirty="0"/>
              <a:t>Р </a:t>
            </a:r>
            <a:r>
              <a:rPr lang="ru-RU" dirty="0" smtClean="0"/>
              <a:t>52766-2007   </a:t>
            </a:r>
            <a:r>
              <a:rPr lang="ru-RU" dirty="0"/>
              <a:t>и </a:t>
            </a:r>
            <a:r>
              <a:rPr lang="ru-RU" dirty="0" smtClean="0"/>
              <a:t>ГОСТ 32944-2014.</a:t>
            </a:r>
          </a:p>
          <a:p>
            <a:endParaRPr lang="ru-RU" dirty="0" smtClean="0"/>
          </a:p>
          <a:p>
            <a:r>
              <a:rPr lang="ru-RU" dirty="0" smtClean="0"/>
              <a:t>С 2015 года применяются </a:t>
            </a:r>
            <a:r>
              <a:rPr lang="ru-RU" dirty="0"/>
              <a:t>2 </a:t>
            </a:r>
            <a:r>
              <a:rPr lang="ru-RU" dirty="0" smtClean="0"/>
              <a:t>вида автономных источников </a:t>
            </a:r>
            <a:r>
              <a:rPr lang="ru-RU" dirty="0"/>
              <a:t>возобновляемой энергии солнечные </a:t>
            </a:r>
            <a:r>
              <a:rPr lang="ru-RU" dirty="0" smtClean="0"/>
              <a:t>и </a:t>
            </a:r>
            <a:r>
              <a:rPr lang="ru-RU" dirty="0" err="1"/>
              <a:t>ветро</a:t>
            </a:r>
            <a:r>
              <a:rPr lang="ru-RU" dirty="0"/>
              <a:t>-солнечные установки.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62" y="1939169"/>
            <a:ext cx="5811047" cy="3874031"/>
          </a:xfrm>
          <a:prstGeom prst="rect">
            <a:avLst/>
          </a:prstGeom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решения поставленных задач </a:t>
            </a:r>
            <a:endParaRPr lang="ru-RU" altLang="ru-RU" sz="1875" b="1" cap="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86"/>
          <p:cNvSpPr/>
          <p:nvPr/>
        </p:nvSpPr>
        <p:spPr>
          <a:xfrm>
            <a:off x="346188" y="1085464"/>
            <a:ext cx="8435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Снижение затрат при содержании линий электроосвещения</a:t>
            </a:r>
          </a:p>
        </p:txBody>
      </p:sp>
    </p:spTree>
    <p:extLst>
      <p:ext uri="{BB962C8B-B14F-4D97-AF65-F5344CB8AC3E}">
        <p14:creationId xmlns:p14="http://schemas.microsoft.com/office/powerpoint/2010/main" val="191927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19841</TotalTime>
  <Words>600</Words>
  <Application>Microsoft Office PowerPoint</Application>
  <PresentationFormat>Широкоэкранный</PresentationFormat>
  <Paragraphs>79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Open Sans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Пользователь Windows</cp:lastModifiedBy>
  <cp:revision>45</cp:revision>
  <dcterms:created xsi:type="dcterms:W3CDTF">2018-06-07T10:11:45Z</dcterms:created>
  <dcterms:modified xsi:type="dcterms:W3CDTF">2018-06-29T02:21:59Z</dcterms:modified>
</cp:coreProperties>
</file>