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68" r:id="rId2"/>
    <p:sldId id="269" r:id="rId3"/>
    <p:sldId id="270" r:id="rId4"/>
    <p:sldId id="259" r:id="rId5"/>
    <p:sldId id="271" r:id="rId6"/>
    <p:sldId id="272" r:id="rId7"/>
    <p:sldId id="273" r:id="rId8"/>
    <p:sldId id="274" r:id="rId9"/>
    <p:sldId id="275" r:id="rId10"/>
    <p:sldId id="276" r:id="rId11"/>
    <p:sldId id="277" r:id="rId12"/>
    <p:sldId id="278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80"/>
    <a:srgbClr val="10377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532" autoAdjust="0"/>
    <p:restoredTop sz="94660"/>
  </p:normalViewPr>
  <p:slideViewPr>
    <p:cSldViewPr snapToGrid="0">
      <p:cViewPr varScale="1">
        <p:scale>
          <a:sx n="88" d="100"/>
          <a:sy n="88" d="100"/>
        </p:scale>
        <p:origin x="562" y="58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&#1050;&#1085;&#1080;&#1075;&#1072;2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Структура </a:t>
            </a:r>
            <a:r>
              <a:rPr lang="ru-RU" dirty="0"/>
              <a:t>стоимости </a:t>
            </a:r>
            <a:r>
              <a:rPr lang="ru-RU" dirty="0" smtClean="0"/>
              <a:t>оборудования </a:t>
            </a:r>
          </a:p>
          <a:p>
            <a:pPr>
              <a:defRPr/>
            </a:pPr>
            <a:r>
              <a:rPr lang="ru-RU" dirty="0" smtClean="0"/>
              <a:t>в % от общей стоимости</a:t>
            </a:r>
            <a:endParaRPr lang="ru-RU" dirty="0"/>
          </a:p>
        </c:rich>
      </c:tx>
      <c:layout>
        <c:manualLayout>
          <c:xMode val="edge"/>
          <c:yMode val="edge"/>
          <c:x val="0.12873899320627613"/>
          <c:y val="3.8867382515730409E-2"/>
        </c:manualLayout>
      </c:layout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 стоимости оборудования и затрат на монтаж</c:v>
                </c:pt>
              </c:strCache>
            </c:strRef>
          </c:tx>
          <c:dLbls>
            <c:dLbl>
              <c:idx val="0"/>
              <c:layout>
                <c:manualLayout>
                  <c:x val="-5.7744913910622794E-2"/>
                  <c:y val="8.72889960472582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36E1-4C2D-9483-63B056E5E46B}"/>
                </c:ext>
              </c:extLst>
            </c:dLbl>
            <c:dLbl>
              <c:idx val="1"/>
              <c:layout>
                <c:manualLayout>
                  <c:x val="-9.3265153212295324E-2"/>
                  <c:y val="-0.31397855517395079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 sz="2400" b="1"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5.1709356433119809E-2"/>
                      <c:h val="8.0273008674886265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36E1-4C2D-9483-63B056E5E46B}"/>
                </c:ext>
              </c:extLst>
            </c:dLbl>
            <c:dLbl>
              <c:idx val="2"/>
              <c:layout>
                <c:manualLayout>
                  <c:x val="7.1758522734261157E-2"/>
                  <c:y val="-0.1862475538375996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36E1-4C2D-9483-63B056E5E46B}"/>
                </c:ext>
              </c:extLst>
            </c:dLbl>
            <c:dLbl>
              <c:idx val="3"/>
              <c:layout>
                <c:manualLayout>
                  <c:x val="9.59725146448345E-2"/>
                  <c:y val="5.192271189842888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36E1-4C2D-9483-63B056E5E46B}"/>
                </c:ext>
              </c:extLst>
            </c:dLbl>
            <c:dLbl>
              <c:idx val="4"/>
              <c:layout>
                <c:manualLayout>
                  <c:x val="6.0668621658094106E-2"/>
                  <c:y val="9.079718127009099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36E1-4C2D-9483-63B056E5E46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2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Опора, кронштейны, фундамент</c:v>
                </c:pt>
                <c:pt idx="1">
                  <c:v>Система вкл. солнечные батареи, светильник и контроллеры</c:v>
                </c:pt>
                <c:pt idx="2">
                  <c:v>Ветрогенератор</c:v>
                </c:pt>
                <c:pt idx="3">
                  <c:v>АКБ в герметичном боксе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0.2</c:v>
                </c:pt>
                <c:pt idx="1">
                  <c:v>0.41</c:v>
                </c:pt>
                <c:pt idx="2">
                  <c:v>0.09</c:v>
                </c:pt>
                <c:pt idx="3">
                  <c:v>0.3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36E1-4C2D-9483-63B056E5E46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7986733912655084"/>
          <c:y val="2.6027531860684676E-2"/>
          <c:w val="0.31035251521088597"/>
          <c:h val="0.97397246813931537"/>
        </c:manualLayout>
      </c:layout>
      <c:overlay val="0"/>
      <c:txPr>
        <a:bodyPr/>
        <a:lstStyle/>
        <a:p>
          <a:pPr>
            <a:defRPr b="1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0"/>
      <c:rotY val="20"/>
      <c:depthPercent val="100"/>
      <c:rAngAx val="0"/>
      <c:perspective val="60"/>
    </c:view3D>
    <c:floor>
      <c:thickness val="0"/>
      <c:spPr>
        <a:solidFill>
          <a:schemeClr val="tx1">
            <a:lumMod val="75000"/>
            <a:lumOff val="25000"/>
          </a:schemeClr>
        </a:solidFill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9.1914260717410323E-2"/>
          <c:y val="5.0925925925925923E-2"/>
          <c:w val="0.86189807524059492"/>
          <c:h val="0.71610272674249065"/>
        </c:manualLayout>
      </c:layout>
      <c:line3D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производительность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p3d/>
          </c:spPr>
          <c:cat>
            <c:strRef>
              <c:f>Лист1!$A$2:$A$13</c:f>
              <c:strCache>
                <c:ptCount val="12"/>
                <c:pt idx="0">
                  <c:v>январь</c:v>
                </c:pt>
                <c:pt idx="1">
                  <c:v>февраль</c:v>
                </c:pt>
                <c:pt idx="2">
                  <c:v>март</c:v>
                </c:pt>
                <c:pt idx="3">
                  <c:v>апрель</c:v>
                </c:pt>
                <c:pt idx="4">
                  <c:v>май</c:v>
                </c:pt>
                <c:pt idx="5">
                  <c:v>июнь</c:v>
                </c:pt>
                <c:pt idx="6">
                  <c:v>июль</c:v>
                </c:pt>
                <c:pt idx="7">
                  <c:v>август</c:v>
                </c:pt>
                <c:pt idx="8">
                  <c:v>сентябрь</c:v>
                </c:pt>
                <c:pt idx="9">
                  <c:v>октябрь</c:v>
                </c:pt>
                <c:pt idx="10">
                  <c:v>ноябрь</c:v>
                </c:pt>
                <c:pt idx="11">
                  <c:v>декабрь</c:v>
                </c:pt>
              </c:strCache>
            </c:strRef>
          </c:cat>
          <c:val>
            <c:numRef>
              <c:f>Лист1!$B$2:$B$13</c:f>
              <c:numCache>
                <c:formatCode>General</c:formatCode>
                <c:ptCount val="12"/>
                <c:pt idx="0">
                  <c:v>320</c:v>
                </c:pt>
                <c:pt idx="1">
                  <c:v>380</c:v>
                </c:pt>
                <c:pt idx="2">
                  <c:v>680</c:v>
                </c:pt>
                <c:pt idx="3">
                  <c:v>1000</c:v>
                </c:pt>
                <c:pt idx="4">
                  <c:v>1800</c:v>
                </c:pt>
                <c:pt idx="5">
                  <c:v>2200</c:v>
                </c:pt>
                <c:pt idx="6">
                  <c:v>2200</c:v>
                </c:pt>
                <c:pt idx="7">
                  <c:v>1800</c:v>
                </c:pt>
                <c:pt idx="8">
                  <c:v>1000</c:v>
                </c:pt>
                <c:pt idx="9">
                  <c:v>680</c:v>
                </c:pt>
                <c:pt idx="10">
                  <c:v>380</c:v>
                </c:pt>
                <c:pt idx="11">
                  <c:v>320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EA11-4793-A775-9B2446A8B9EF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расход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p3d/>
          </c:spPr>
          <c:cat>
            <c:strRef>
              <c:f>Лист1!$A$2:$A$13</c:f>
              <c:strCache>
                <c:ptCount val="12"/>
                <c:pt idx="0">
                  <c:v>январь</c:v>
                </c:pt>
                <c:pt idx="1">
                  <c:v>февраль</c:v>
                </c:pt>
                <c:pt idx="2">
                  <c:v>март</c:v>
                </c:pt>
                <c:pt idx="3">
                  <c:v>апрель</c:v>
                </c:pt>
                <c:pt idx="4">
                  <c:v>май</c:v>
                </c:pt>
                <c:pt idx="5">
                  <c:v>июнь</c:v>
                </c:pt>
                <c:pt idx="6">
                  <c:v>июль</c:v>
                </c:pt>
                <c:pt idx="7">
                  <c:v>август</c:v>
                </c:pt>
                <c:pt idx="8">
                  <c:v>сентябрь</c:v>
                </c:pt>
                <c:pt idx="9">
                  <c:v>октябрь</c:v>
                </c:pt>
                <c:pt idx="10">
                  <c:v>ноябрь</c:v>
                </c:pt>
                <c:pt idx="11">
                  <c:v>декабрь</c:v>
                </c:pt>
              </c:strCache>
            </c:strRef>
          </c:cat>
          <c:val>
            <c:numRef>
              <c:f>Лист1!$C$2:$C$13</c:f>
              <c:numCache>
                <c:formatCode>General</c:formatCode>
                <c:ptCount val="12"/>
                <c:pt idx="0">
                  <c:v>1020</c:v>
                </c:pt>
                <c:pt idx="1">
                  <c:v>950</c:v>
                </c:pt>
                <c:pt idx="2">
                  <c:v>800</c:v>
                </c:pt>
                <c:pt idx="3">
                  <c:v>640</c:v>
                </c:pt>
                <c:pt idx="4">
                  <c:v>400</c:v>
                </c:pt>
                <c:pt idx="5">
                  <c:v>300</c:v>
                </c:pt>
                <c:pt idx="6">
                  <c:v>300</c:v>
                </c:pt>
                <c:pt idx="7">
                  <c:v>400</c:v>
                </c:pt>
                <c:pt idx="8">
                  <c:v>640</c:v>
                </c:pt>
                <c:pt idx="9">
                  <c:v>800</c:v>
                </c:pt>
                <c:pt idx="10">
                  <c:v>950</c:v>
                </c:pt>
                <c:pt idx="11">
                  <c:v>1020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EA11-4793-A775-9B2446A8B9E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732160824"/>
        <c:axId val="724206104"/>
        <c:axId val="702791568"/>
      </c:line3DChart>
      <c:catAx>
        <c:axId val="73216082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dk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724206104"/>
        <c:crosses val="autoZero"/>
        <c:auto val="1"/>
        <c:lblAlgn val="ctr"/>
        <c:lblOffset val="100"/>
        <c:noMultiLvlLbl val="0"/>
      </c:catAx>
      <c:valAx>
        <c:axId val="7242061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50000"/>
                  <a:lumOff val="5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732160824"/>
        <c:crosses val="autoZero"/>
        <c:crossBetween val="between"/>
      </c:valAx>
      <c:serAx>
        <c:axId val="702791568"/>
        <c:scaling>
          <c:orientation val="minMax"/>
        </c:scaling>
        <c:delete val="1"/>
        <c:axPos val="b"/>
        <c:majorTickMark val="out"/>
        <c:minorTickMark val="none"/>
        <c:tickLblPos val="nextTo"/>
        <c:crossAx val="724206104"/>
        <c:crosses val="autoZero"/>
      </c:ser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baseline="0">
              <a:solidFill>
                <a:schemeClr val="lt1">
                  <a:lumMod val="8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09">
  <cs:axisTitle>
    <cs:lnRef idx="0"/>
    <cs:fillRef idx="0"/>
    <cs:effectRef idx="0"/>
    <cs:fontRef idx="minor">
      <a:schemeClr val="lt1">
        <a:lumMod val="85000"/>
      </a:schemeClr>
    </cs:fontRef>
    <cs:defRPr sz="900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  <cs:defRPr sz="900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000" kern="1200"/>
  </cs:chartArea>
  <cs:dataLabel>
    <cs:lnRef idx="0"/>
    <cs:fillRef idx="0"/>
    <cs:effectRef idx="0"/>
    <cs:fontRef idx="minor">
      <a:schemeClr val="lt1">
        <a:lumMod val="8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dk1">
            <a:lumMod val="60000"/>
            <a:lumOff val="40000"/>
          </a:schemeClr>
        </a:solidFill>
      </a:ln>
    </cs:spPr>
  </cs:gridlineMinor>
  <cs:hiLo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900" kern="12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1600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900" kern="1200"/>
  </cs:valueAxis>
  <cs:wall>
    <cs:lnRef idx="0"/>
    <cs:fillRef idx="0"/>
    <cs:effectRef idx="0"/>
    <cs:fontRef idx="minor">
      <a:schemeClr val="tx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A25A58D-9704-4E92-92FC-D4191087FC8E}" type="doc">
      <dgm:prSet loTypeId="urn:microsoft.com/office/officeart/2005/8/layout/matrix1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EA08E83-9A2F-4DF5-912C-C27323913082}">
      <dgm:prSet phldrT="[Текст]" custT="1"/>
      <dgm:spPr/>
      <dgm:t>
        <a:bodyPr/>
        <a:lstStyle/>
        <a:p>
          <a:r>
            <a:rPr lang="ru-RU" sz="2400" b="1" dirty="0" smtClean="0"/>
            <a:t>Альтернативная энергетика</a:t>
          </a:r>
          <a:endParaRPr lang="ru-RU" sz="2400" b="1" dirty="0"/>
        </a:p>
      </dgm:t>
    </dgm:pt>
    <dgm:pt modelId="{51A4F563-5566-45FA-89A1-C7F3144CE3B6}" type="parTrans" cxnId="{36457154-E440-422E-A443-FCE1EC4556EE}">
      <dgm:prSet/>
      <dgm:spPr/>
      <dgm:t>
        <a:bodyPr/>
        <a:lstStyle/>
        <a:p>
          <a:endParaRPr lang="ru-RU"/>
        </a:p>
      </dgm:t>
    </dgm:pt>
    <dgm:pt modelId="{02328F8C-FD8E-49D7-A978-C2B6AB036814}" type="sibTrans" cxnId="{36457154-E440-422E-A443-FCE1EC4556EE}">
      <dgm:prSet/>
      <dgm:spPr/>
      <dgm:t>
        <a:bodyPr/>
        <a:lstStyle/>
        <a:p>
          <a:endParaRPr lang="ru-RU"/>
        </a:p>
      </dgm:t>
    </dgm:pt>
    <dgm:pt modelId="{6FF3E9D5-92A7-43D0-B902-5243BE60566E}">
      <dgm:prSet phldrT="[Текст]" custT="1"/>
      <dgm:spPr/>
      <dgm:t>
        <a:bodyPr/>
        <a:lstStyle/>
        <a:p>
          <a:r>
            <a:rPr lang="ru-RU" sz="2000" b="1" dirty="0" smtClean="0"/>
            <a:t>солнечная энергетика</a:t>
          </a:r>
          <a:endParaRPr lang="ru-RU" sz="2000" b="1" dirty="0"/>
        </a:p>
      </dgm:t>
    </dgm:pt>
    <dgm:pt modelId="{CB0F2FDE-C104-48B0-9364-E2B93420994C}" type="parTrans" cxnId="{18DF2BD9-4AAE-45EF-B732-20A80ED34047}">
      <dgm:prSet/>
      <dgm:spPr/>
      <dgm:t>
        <a:bodyPr/>
        <a:lstStyle/>
        <a:p>
          <a:endParaRPr lang="ru-RU"/>
        </a:p>
      </dgm:t>
    </dgm:pt>
    <dgm:pt modelId="{F4FE1793-5F92-4893-B080-E33CDB0CBEBC}" type="sibTrans" cxnId="{18DF2BD9-4AAE-45EF-B732-20A80ED34047}">
      <dgm:prSet/>
      <dgm:spPr/>
      <dgm:t>
        <a:bodyPr/>
        <a:lstStyle/>
        <a:p>
          <a:endParaRPr lang="ru-RU"/>
        </a:p>
      </dgm:t>
    </dgm:pt>
    <dgm:pt modelId="{FC3DB565-2994-4320-983E-F3EFC51C45E9}">
      <dgm:prSet phldrT="[Текст]" custT="1"/>
      <dgm:spPr/>
      <dgm:t>
        <a:bodyPr/>
        <a:lstStyle/>
        <a:p>
          <a:r>
            <a:rPr lang="ru-RU" sz="2000" b="1" dirty="0" smtClean="0"/>
            <a:t>ветроэнергетика</a:t>
          </a:r>
          <a:endParaRPr lang="ru-RU" sz="2000" b="1" dirty="0"/>
        </a:p>
      </dgm:t>
    </dgm:pt>
    <dgm:pt modelId="{ECC9558F-5640-496E-8BFF-6EB38AB9422F}" type="parTrans" cxnId="{5F6565A1-8FD8-49B7-941F-AC6EF5B83B45}">
      <dgm:prSet/>
      <dgm:spPr/>
      <dgm:t>
        <a:bodyPr/>
        <a:lstStyle/>
        <a:p>
          <a:endParaRPr lang="ru-RU"/>
        </a:p>
      </dgm:t>
    </dgm:pt>
    <dgm:pt modelId="{DB210977-C8E2-4D93-B79D-DB8A704251F7}" type="sibTrans" cxnId="{5F6565A1-8FD8-49B7-941F-AC6EF5B83B45}">
      <dgm:prSet/>
      <dgm:spPr/>
      <dgm:t>
        <a:bodyPr/>
        <a:lstStyle/>
        <a:p>
          <a:endParaRPr lang="ru-RU"/>
        </a:p>
      </dgm:t>
    </dgm:pt>
    <dgm:pt modelId="{74918EAE-CA57-44F0-9CA1-94B30D67B521}">
      <dgm:prSet phldrT="[Текст]" custT="1"/>
      <dgm:spPr/>
      <dgm:t>
        <a:bodyPr/>
        <a:lstStyle/>
        <a:p>
          <a:r>
            <a:rPr lang="ru-RU" sz="2000" b="1" dirty="0" smtClean="0"/>
            <a:t>гидроэнергетика</a:t>
          </a:r>
          <a:endParaRPr lang="ru-RU" sz="2000" b="1" dirty="0"/>
        </a:p>
      </dgm:t>
    </dgm:pt>
    <dgm:pt modelId="{3A15F16D-D859-4B86-8BA5-B17E4E63E889}" type="parTrans" cxnId="{A34EC38D-B84D-4E46-978E-F79C8F6FDB7A}">
      <dgm:prSet/>
      <dgm:spPr/>
      <dgm:t>
        <a:bodyPr/>
        <a:lstStyle/>
        <a:p>
          <a:endParaRPr lang="ru-RU"/>
        </a:p>
      </dgm:t>
    </dgm:pt>
    <dgm:pt modelId="{3878811C-17BC-43C1-A6FB-5DD3429A3EF5}" type="sibTrans" cxnId="{A34EC38D-B84D-4E46-978E-F79C8F6FDB7A}">
      <dgm:prSet/>
      <dgm:spPr/>
      <dgm:t>
        <a:bodyPr/>
        <a:lstStyle/>
        <a:p>
          <a:endParaRPr lang="ru-RU"/>
        </a:p>
      </dgm:t>
    </dgm:pt>
    <dgm:pt modelId="{ADFD8FDE-A8BE-434A-BF20-D0665314D28D}">
      <dgm:prSet phldrT="[Текст]" custT="1"/>
      <dgm:spPr/>
      <dgm:t>
        <a:bodyPr/>
        <a:lstStyle/>
        <a:p>
          <a:r>
            <a:rPr lang="ru-RU" sz="2000" b="1" dirty="0" smtClean="0"/>
            <a:t>геотермальная, биоэнергетика  водородная энергетика</a:t>
          </a:r>
          <a:endParaRPr lang="ru-RU" sz="2000" b="1" dirty="0"/>
        </a:p>
      </dgm:t>
    </dgm:pt>
    <dgm:pt modelId="{3FE3FB22-87AF-423D-BAD6-B9966876ECEE}" type="parTrans" cxnId="{646290D4-1BE1-4C57-B12C-D0B7658B4723}">
      <dgm:prSet/>
      <dgm:spPr/>
      <dgm:t>
        <a:bodyPr/>
        <a:lstStyle/>
        <a:p>
          <a:endParaRPr lang="ru-RU"/>
        </a:p>
      </dgm:t>
    </dgm:pt>
    <dgm:pt modelId="{E4963E78-A4A7-45DE-855E-EF21601895DE}" type="sibTrans" cxnId="{646290D4-1BE1-4C57-B12C-D0B7658B4723}">
      <dgm:prSet/>
      <dgm:spPr/>
      <dgm:t>
        <a:bodyPr/>
        <a:lstStyle/>
        <a:p>
          <a:endParaRPr lang="ru-RU"/>
        </a:p>
      </dgm:t>
    </dgm:pt>
    <dgm:pt modelId="{82B0095A-5CCE-43FD-83C4-5DDBB2176812}" type="pres">
      <dgm:prSet presAssocID="{FA25A58D-9704-4E92-92FC-D4191087FC8E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2C8085F-E27A-4C5C-9989-0408A8628946}" type="pres">
      <dgm:prSet presAssocID="{FA25A58D-9704-4E92-92FC-D4191087FC8E}" presName="matrix" presStyleCnt="0"/>
      <dgm:spPr/>
    </dgm:pt>
    <dgm:pt modelId="{9096ED84-A129-4542-9500-833AAF830509}" type="pres">
      <dgm:prSet presAssocID="{FA25A58D-9704-4E92-92FC-D4191087FC8E}" presName="tile1" presStyleLbl="node1" presStyleIdx="0" presStyleCnt="4" custLinFactNeighborY="-502"/>
      <dgm:spPr/>
      <dgm:t>
        <a:bodyPr/>
        <a:lstStyle/>
        <a:p>
          <a:endParaRPr lang="ru-RU"/>
        </a:p>
      </dgm:t>
    </dgm:pt>
    <dgm:pt modelId="{117A1D94-5364-4D40-B334-019D19076D6C}" type="pres">
      <dgm:prSet presAssocID="{FA25A58D-9704-4E92-92FC-D4191087FC8E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11A17E-7A31-4387-84C8-FC2524E73351}" type="pres">
      <dgm:prSet presAssocID="{FA25A58D-9704-4E92-92FC-D4191087FC8E}" presName="tile2" presStyleLbl="node1" presStyleIdx="1" presStyleCnt="4"/>
      <dgm:spPr/>
      <dgm:t>
        <a:bodyPr/>
        <a:lstStyle/>
        <a:p>
          <a:endParaRPr lang="ru-RU"/>
        </a:p>
      </dgm:t>
    </dgm:pt>
    <dgm:pt modelId="{C9BC6A93-E1C7-4ED7-8BC0-3DF7BEEE9D58}" type="pres">
      <dgm:prSet presAssocID="{FA25A58D-9704-4E92-92FC-D4191087FC8E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09E58D-E756-40DB-A32A-AA52B09C582B}" type="pres">
      <dgm:prSet presAssocID="{FA25A58D-9704-4E92-92FC-D4191087FC8E}" presName="tile3" presStyleLbl="node1" presStyleIdx="2" presStyleCnt="4"/>
      <dgm:spPr/>
      <dgm:t>
        <a:bodyPr/>
        <a:lstStyle/>
        <a:p>
          <a:endParaRPr lang="ru-RU"/>
        </a:p>
      </dgm:t>
    </dgm:pt>
    <dgm:pt modelId="{DBE26F30-4445-4585-AADE-580B2E053445}" type="pres">
      <dgm:prSet presAssocID="{FA25A58D-9704-4E92-92FC-D4191087FC8E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5C76174-9E0A-4E3D-B9D7-D941525F5563}" type="pres">
      <dgm:prSet presAssocID="{FA25A58D-9704-4E92-92FC-D4191087FC8E}" presName="tile4" presStyleLbl="node1" presStyleIdx="3" presStyleCnt="4"/>
      <dgm:spPr/>
      <dgm:t>
        <a:bodyPr/>
        <a:lstStyle/>
        <a:p>
          <a:endParaRPr lang="ru-RU"/>
        </a:p>
      </dgm:t>
    </dgm:pt>
    <dgm:pt modelId="{848CD7DC-0CD1-48B0-BF95-B8C263E22776}" type="pres">
      <dgm:prSet presAssocID="{FA25A58D-9704-4E92-92FC-D4191087FC8E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F57908-73E5-4BDD-AE21-853267B2A2EE}" type="pres">
      <dgm:prSet presAssocID="{FA25A58D-9704-4E92-92FC-D4191087FC8E}" presName="centerTile" presStyleLbl="fgShp" presStyleIdx="0" presStyleCnt="1" custScaleX="163496" custScaleY="127516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</dgm:ptLst>
  <dgm:cxnLst>
    <dgm:cxn modelId="{5527D459-00B9-4800-8513-7C5172D19C27}" type="presOf" srcId="{6FF3E9D5-92A7-43D0-B902-5243BE60566E}" destId="{9096ED84-A129-4542-9500-833AAF830509}" srcOrd="0" destOrd="0" presId="urn:microsoft.com/office/officeart/2005/8/layout/matrix1"/>
    <dgm:cxn modelId="{63261073-74CE-4005-AC4B-FFE9F0739D40}" type="presOf" srcId="{FA25A58D-9704-4E92-92FC-D4191087FC8E}" destId="{82B0095A-5CCE-43FD-83C4-5DDBB2176812}" srcOrd="0" destOrd="0" presId="urn:microsoft.com/office/officeart/2005/8/layout/matrix1"/>
    <dgm:cxn modelId="{36457154-E440-422E-A443-FCE1EC4556EE}" srcId="{FA25A58D-9704-4E92-92FC-D4191087FC8E}" destId="{6EA08E83-9A2F-4DF5-912C-C27323913082}" srcOrd="0" destOrd="0" parTransId="{51A4F563-5566-45FA-89A1-C7F3144CE3B6}" sibTransId="{02328F8C-FD8E-49D7-A978-C2B6AB036814}"/>
    <dgm:cxn modelId="{071401EF-56C4-409B-9695-E031F031EAE5}" type="presOf" srcId="{74918EAE-CA57-44F0-9CA1-94B30D67B521}" destId="{7209E58D-E756-40DB-A32A-AA52B09C582B}" srcOrd="0" destOrd="0" presId="urn:microsoft.com/office/officeart/2005/8/layout/matrix1"/>
    <dgm:cxn modelId="{75B1B29F-12B1-4677-BFFD-ED2A6BE27FC5}" type="presOf" srcId="{ADFD8FDE-A8BE-434A-BF20-D0665314D28D}" destId="{95C76174-9E0A-4E3D-B9D7-D941525F5563}" srcOrd="0" destOrd="0" presId="urn:microsoft.com/office/officeart/2005/8/layout/matrix1"/>
    <dgm:cxn modelId="{A34EC38D-B84D-4E46-978E-F79C8F6FDB7A}" srcId="{6EA08E83-9A2F-4DF5-912C-C27323913082}" destId="{74918EAE-CA57-44F0-9CA1-94B30D67B521}" srcOrd="2" destOrd="0" parTransId="{3A15F16D-D859-4B86-8BA5-B17E4E63E889}" sibTransId="{3878811C-17BC-43C1-A6FB-5DD3429A3EF5}"/>
    <dgm:cxn modelId="{18DF2BD9-4AAE-45EF-B732-20A80ED34047}" srcId="{6EA08E83-9A2F-4DF5-912C-C27323913082}" destId="{6FF3E9D5-92A7-43D0-B902-5243BE60566E}" srcOrd="0" destOrd="0" parTransId="{CB0F2FDE-C104-48B0-9364-E2B93420994C}" sibTransId="{F4FE1793-5F92-4893-B080-E33CDB0CBEBC}"/>
    <dgm:cxn modelId="{784C286B-A0E5-4BDD-9DD4-41A64CDB7178}" type="presOf" srcId="{6EA08E83-9A2F-4DF5-912C-C27323913082}" destId="{5CF57908-73E5-4BDD-AE21-853267B2A2EE}" srcOrd="0" destOrd="0" presId="urn:microsoft.com/office/officeart/2005/8/layout/matrix1"/>
    <dgm:cxn modelId="{0CDB306C-3DE8-4986-A013-CB9CE117EA0C}" type="presOf" srcId="{FC3DB565-2994-4320-983E-F3EFC51C45E9}" destId="{C9BC6A93-E1C7-4ED7-8BC0-3DF7BEEE9D58}" srcOrd="1" destOrd="0" presId="urn:microsoft.com/office/officeart/2005/8/layout/matrix1"/>
    <dgm:cxn modelId="{A60577EC-2CB1-4F87-9692-BD2E9688AE33}" type="presOf" srcId="{FC3DB565-2994-4320-983E-F3EFC51C45E9}" destId="{7811A17E-7A31-4387-84C8-FC2524E73351}" srcOrd="0" destOrd="0" presId="urn:microsoft.com/office/officeart/2005/8/layout/matrix1"/>
    <dgm:cxn modelId="{AA314550-7854-413F-99E9-B37FC5D4F78A}" type="presOf" srcId="{74918EAE-CA57-44F0-9CA1-94B30D67B521}" destId="{DBE26F30-4445-4585-AADE-580B2E053445}" srcOrd="1" destOrd="0" presId="urn:microsoft.com/office/officeart/2005/8/layout/matrix1"/>
    <dgm:cxn modelId="{646290D4-1BE1-4C57-B12C-D0B7658B4723}" srcId="{6EA08E83-9A2F-4DF5-912C-C27323913082}" destId="{ADFD8FDE-A8BE-434A-BF20-D0665314D28D}" srcOrd="3" destOrd="0" parTransId="{3FE3FB22-87AF-423D-BAD6-B9966876ECEE}" sibTransId="{E4963E78-A4A7-45DE-855E-EF21601895DE}"/>
    <dgm:cxn modelId="{0E92CC37-7514-4AD7-B86B-A23E0AA11427}" type="presOf" srcId="{ADFD8FDE-A8BE-434A-BF20-D0665314D28D}" destId="{848CD7DC-0CD1-48B0-BF95-B8C263E22776}" srcOrd="1" destOrd="0" presId="urn:microsoft.com/office/officeart/2005/8/layout/matrix1"/>
    <dgm:cxn modelId="{5F6565A1-8FD8-49B7-941F-AC6EF5B83B45}" srcId="{6EA08E83-9A2F-4DF5-912C-C27323913082}" destId="{FC3DB565-2994-4320-983E-F3EFC51C45E9}" srcOrd="1" destOrd="0" parTransId="{ECC9558F-5640-496E-8BFF-6EB38AB9422F}" sibTransId="{DB210977-C8E2-4D93-B79D-DB8A704251F7}"/>
    <dgm:cxn modelId="{ECE993D3-9B79-4E5C-A6AA-93ABAFCD3C26}" type="presOf" srcId="{6FF3E9D5-92A7-43D0-B902-5243BE60566E}" destId="{117A1D94-5364-4D40-B334-019D19076D6C}" srcOrd="1" destOrd="0" presId="urn:microsoft.com/office/officeart/2005/8/layout/matrix1"/>
    <dgm:cxn modelId="{213D3FE2-DC81-45AE-BC36-FAB5D277B26B}" type="presParOf" srcId="{82B0095A-5CCE-43FD-83C4-5DDBB2176812}" destId="{82C8085F-E27A-4C5C-9989-0408A8628946}" srcOrd="0" destOrd="0" presId="urn:microsoft.com/office/officeart/2005/8/layout/matrix1"/>
    <dgm:cxn modelId="{A8808023-FC55-4605-B163-809E64ACD9F9}" type="presParOf" srcId="{82C8085F-E27A-4C5C-9989-0408A8628946}" destId="{9096ED84-A129-4542-9500-833AAF830509}" srcOrd="0" destOrd="0" presId="urn:microsoft.com/office/officeart/2005/8/layout/matrix1"/>
    <dgm:cxn modelId="{1BD8073E-F016-4A27-ADB5-97DA30476D61}" type="presParOf" srcId="{82C8085F-E27A-4C5C-9989-0408A8628946}" destId="{117A1D94-5364-4D40-B334-019D19076D6C}" srcOrd="1" destOrd="0" presId="urn:microsoft.com/office/officeart/2005/8/layout/matrix1"/>
    <dgm:cxn modelId="{BB4D73B6-A0C7-4C0F-9E63-1A9618235184}" type="presParOf" srcId="{82C8085F-E27A-4C5C-9989-0408A8628946}" destId="{7811A17E-7A31-4387-84C8-FC2524E73351}" srcOrd="2" destOrd="0" presId="urn:microsoft.com/office/officeart/2005/8/layout/matrix1"/>
    <dgm:cxn modelId="{ABC231D3-96A8-44C4-993F-1FCE4A17838C}" type="presParOf" srcId="{82C8085F-E27A-4C5C-9989-0408A8628946}" destId="{C9BC6A93-E1C7-4ED7-8BC0-3DF7BEEE9D58}" srcOrd="3" destOrd="0" presId="urn:microsoft.com/office/officeart/2005/8/layout/matrix1"/>
    <dgm:cxn modelId="{5C99F1CF-09B9-4D81-95A9-00144FB4B79B}" type="presParOf" srcId="{82C8085F-E27A-4C5C-9989-0408A8628946}" destId="{7209E58D-E756-40DB-A32A-AA52B09C582B}" srcOrd="4" destOrd="0" presId="urn:microsoft.com/office/officeart/2005/8/layout/matrix1"/>
    <dgm:cxn modelId="{6ECA2097-7564-449D-9695-8A39B2F6D63F}" type="presParOf" srcId="{82C8085F-E27A-4C5C-9989-0408A8628946}" destId="{DBE26F30-4445-4585-AADE-580B2E053445}" srcOrd="5" destOrd="0" presId="urn:microsoft.com/office/officeart/2005/8/layout/matrix1"/>
    <dgm:cxn modelId="{CE4003C3-CC6C-4782-8F13-86AFEF0A0018}" type="presParOf" srcId="{82C8085F-E27A-4C5C-9989-0408A8628946}" destId="{95C76174-9E0A-4E3D-B9D7-D941525F5563}" srcOrd="6" destOrd="0" presId="urn:microsoft.com/office/officeart/2005/8/layout/matrix1"/>
    <dgm:cxn modelId="{517479A3-20FC-44C8-A66B-4CBB08E0BEA9}" type="presParOf" srcId="{82C8085F-E27A-4C5C-9989-0408A8628946}" destId="{848CD7DC-0CD1-48B0-BF95-B8C263E22776}" srcOrd="7" destOrd="0" presId="urn:microsoft.com/office/officeart/2005/8/layout/matrix1"/>
    <dgm:cxn modelId="{18466A65-2888-4B34-8613-A604540DFCF6}" type="presParOf" srcId="{82B0095A-5CCE-43FD-83C4-5DDBB2176812}" destId="{5CF57908-73E5-4BDD-AE21-853267B2A2EE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096ED84-A129-4542-9500-833AAF830509}">
      <dsp:nvSpPr>
        <dsp:cNvPr id="0" name=""/>
        <dsp:cNvSpPr/>
      </dsp:nvSpPr>
      <dsp:spPr>
        <a:xfrm rot="16200000">
          <a:off x="199161" y="-199161"/>
          <a:ext cx="2568915" cy="2967239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солнечная энергетика</a:t>
          </a:r>
          <a:endParaRPr lang="ru-RU" sz="2000" b="1" kern="1200" dirty="0"/>
        </a:p>
      </dsp:txBody>
      <dsp:txXfrm rot="5400000">
        <a:off x="0" y="0"/>
        <a:ext cx="2967239" cy="1926686"/>
      </dsp:txXfrm>
    </dsp:sp>
    <dsp:sp modelId="{7811A17E-7A31-4387-84C8-FC2524E73351}">
      <dsp:nvSpPr>
        <dsp:cNvPr id="0" name=""/>
        <dsp:cNvSpPr/>
      </dsp:nvSpPr>
      <dsp:spPr>
        <a:xfrm>
          <a:off x="2967239" y="0"/>
          <a:ext cx="2967239" cy="2568915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ветроэнергетика</a:t>
          </a:r>
          <a:endParaRPr lang="ru-RU" sz="2000" b="1" kern="1200" dirty="0"/>
        </a:p>
      </dsp:txBody>
      <dsp:txXfrm>
        <a:off x="2967239" y="0"/>
        <a:ext cx="2967239" cy="1926686"/>
      </dsp:txXfrm>
    </dsp:sp>
    <dsp:sp modelId="{7209E58D-E756-40DB-A32A-AA52B09C582B}">
      <dsp:nvSpPr>
        <dsp:cNvPr id="0" name=""/>
        <dsp:cNvSpPr/>
      </dsp:nvSpPr>
      <dsp:spPr>
        <a:xfrm rot="10800000">
          <a:off x="0" y="2568915"/>
          <a:ext cx="2967239" cy="2568915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гидроэнергетика</a:t>
          </a:r>
          <a:endParaRPr lang="ru-RU" sz="2000" b="1" kern="1200" dirty="0"/>
        </a:p>
      </dsp:txBody>
      <dsp:txXfrm rot="10800000">
        <a:off x="0" y="3211144"/>
        <a:ext cx="2967239" cy="1926686"/>
      </dsp:txXfrm>
    </dsp:sp>
    <dsp:sp modelId="{95C76174-9E0A-4E3D-B9D7-D941525F5563}">
      <dsp:nvSpPr>
        <dsp:cNvPr id="0" name=""/>
        <dsp:cNvSpPr/>
      </dsp:nvSpPr>
      <dsp:spPr>
        <a:xfrm rot="5400000">
          <a:off x="3166400" y="2369753"/>
          <a:ext cx="2568915" cy="2967239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геотермальная, биоэнергетика  водородная энергетика</a:t>
          </a:r>
          <a:endParaRPr lang="ru-RU" sz="2000" b="1" kern="1200" dirty="0"/>
        </a:p>
      </dsp:txBody>
      <dsp:txXfrm rot="-5400000">
        <a:off x="2967239" y="3211144"/>
        <a:ext cx="2967239" cy="1926686"/>
      </dsp:txXfrm>
    </dsp:sp>
    <dsp:sp modelId="{5CF57908-73E5-4BDD-AE21-853267B2A2EE}">
      <dsp:nvSpPr>
        <dsp:cNvPr id="0" name=""/>
        <dsp:cNvSpPr/>
      </dsp:nvSpPr>
      <dsp:spPr>
        <a:xfrm>
          <a:off x="1511843" y="1749970"/>
          <a:ext cx="2910790" cy="1637889"/>
        </a:xfrm>
        <a:prstGeom prst="round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Альтернативная энергетика</a:t>
          </a:r>
          <a:endParaRPr lang="ru-RU" sz="2400" b="1" kern="1200" dirty="0"/>
        </a:p>
      </dsp:txBody>
      <dsp:txXfrm>
        <a:off x="1591798" y="1829925"/>
        <a:ext cx="2750880" cy="147797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38866D-B89E-4728-9FA8-1C94864C4A7A}" type="datetimeFigureOut">
              <a:rPr lang="ru-RU" smtClean="0"/>
              <a:t>29.06.2018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9CD163-F302-40AB-BDAF-CE28DEA812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04056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-223838" y="804863"/>
            <a:ext cx="7186613" cy="404336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B0EF977B-F400-44E4-AE71-CC8FB3460554}" type="datetime1">
              <a:rPr lang="ru-RU" smtClean="0"/>
              <a:pPr/>
              <a:t>29.06.2018</a:t>
            </a:fld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C96549F-1872-4A59-BC55-8D15D469276D}" type="slidenum">
              <a:rPr lang="ru-RU" smtClean="0"/>
              <a:pPr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803988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CB79E-D94A-41A7-96E8-BDD1B688E0DC}" type="datetimeFigureOut">
              <a:rPr lang="ru-RU" smtClean="0"/>
              <a:t>29.06.2018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E90B3-E316-4DCC-AF9D-4AD6C758B0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97932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CB79E-D94A-41A7-96E8-BDD1B688E0DC}" type="datetimeFigureOut">
              <a:rPr lang="ru-RU" smtClean="0"/>
              <a:t>29.06.2018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E90B3-E316-4DCC-AF9D-4AD6C758B0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35578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CB79E-D94A-41A7-96E8-BDD1B688E0DC}" type="datetimeFigureOut">
              <a:rPr lang="ru-RU" smtClean="0"/>
              <a:t>29.06.2018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E90B3-E316-4DCC-AF9D-4AD6C758B0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31308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CB79E-D94A-41A7-96E8-BDD1B688E0DC}" type="datetimeFigureOut">
              <a:rPr lang="ru-RU" smtClean="0"/>
              <a:t>29.06.2018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E90B3-E316-4DCC-AF9D-4AD6C758B0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39171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CB79E-D94A-41A7-96E8-BDD1B688E0DC}" type="datetimeFigureOut">
              <a:rPr lang="ru-RU" smtClean="0"/>
              <a:t>29.06.2018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E90B3-E316-4DCC-AF9D-4AD6C758B0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95454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CB79E-D94A-41A7-96E8-BDD1B688E0DC}" type="datetimeFigureOut">
              <a:rPr lang="ru-RU" smtClean="0"/>
              <a:t>29.06.2018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E90B3-E316-4DCC-AF9D-4AD6C758B0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35831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CB79E-D94A-41A7-96E8-BDD1B688E0DC}" type="datetimeFigureOut">
              <a:rPr lang="ru-RU" smtClean="0"/>
              <a:t>29.06.2018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E90B3-E316-4DCC-AF9D-4AD6C758B0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87979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CB79E-D94A-41A7-96E8-BDD1B688E0DC}" type="datetimeFigureOut">
              <a:rPr lang="ru-RU" smtClean="0"/>
              <a:t>29.06.2018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E90B3-E316-4DCC-AF9D-4AD6C758B0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06715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CB79E-D94A-41A7-96E8-BDD1B688E0DC}" type="datetimeFigureOut">
              <a:rPr lang="ru-RU" smtClean="0"/>
              <a:t>29.06.2018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E90B3-E316-4DCC-AF9D-4AD6C758B0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61188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CB79E-D94A-41A7-96E8-BDD1B688E0DC}" type="datetimeFigureOut">
              <a:rPr lang="ru-RU" smtClean="0"/>
              <a:t>29.06.2018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E90B3-E316-4DCC-AF9D-4AD6C758B0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02070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CB79E-D94A-41A7-96E8-BDD1B688E0DC}" type="datetimeFigureOut">
              <a:rPr lang="ru-RU" smtClean="0"/>
              <a:t>29.06.2018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E90B3-E316-4DCC-AF9D-4AD6C758B0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45387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8CB79E-D94A-41A7-96E8-BDD1B688E0DC}" type="datetimeFigureOut">
              <a:rPr lang="ru-RU" smtClean="0"/>
              <a:t>29.06.2018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7E90B3-E316-4DCC-AF9D-4AD6C758B0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48324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emf"/><Relationship Id="rId7" Type="http://schemas.openxmlformats.org/officeDocument/2006/relationships/image" Target="../media/image9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emf"/><Relationship Id="rId5" Type="http://schemas.openxmlformats.org/officeDocument/2006/relationships/image" Target="../media/image7.emf"/><Relationship Id="rId4" Type="http://schemas.openxmlformats.org/officeDocument/2006/relationships/image" Target="../media/image6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3" y="-19686"/>
            <a:ext cx="12192000" cy="6858000"/>
          </a:xfrm>
          <a:prstGeom prst="rect">
            <a:avLst/>
          </a:prstGeom>
        </p:spPr>
      </p:pic>
      <p:sp>
        <p:nvSpPr>
          <p:cNvPr id="18" name="Прямоугольник 3"/>
          <p:cNvSpPr/>
          <p:nvPr/>
        </p:nvSpPr>
        <p:spPr>
          <a:xfrm>
            <a:off x="0" y="-19686"/>
            <a:ext cx="12192000" cy="1425192"/>
          </a:xfrm>
          <a:prstGeom prst="rect">
            <a:avLst/>
          </a:prstGeom>
          <a:gradFill flip="none" rotWithShape="1">
            <a:gsLst>
              <a:gs pos="0">
                <a:srgbClr val="245194">
                  <a:shade val="30000"/>
                  <a:satMod val="115000"/>
                </a:srgbClr>
              </a:gs>
              <a:gs pos="50000">
                <a:srgbClr val="245194">
                  <a:shade val="67500"/>
                  <a:satMod val="115000"/>
                </a:srgbClr>
              </a:gs>
              <a:gs pos="100000">
                <a:srgbClr val="245194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r>
              <a:rPr lang="ru-RU" sz="1404" dirty="0">
                <a:solidFill>
                  <a:schemeClr val="tx1"/>
                </a:solidFill>
              </a:rPr>
              <a:t>      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5" name="Round Same Side Corner Rectangle 85"/>
          <p:cNvSpPr/>
          <p:nvPr/>
        </p:nvSpPr>
        <p:spPr>
          <a:xfrm rot="5400000">
            <a:off x="5550558" y="-5071014"/>
            <a:ext cx="1100411" cy="11515728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sz="2160"/>
          </a:p>
        </p:txBody>
      </p:sp>
      <p:sp>
        <p:nvSpPr>
          <p:cNvPr id="2" name="Заголовок 1"/>
          <p:cNvSpPr>
            <a:spLocks/>
          </p:cNvSpPr>
          <p:nvPr/>
        </p:nvSpPr>
        <p:spPr bwMode="auto">
          <a:xfrm>
            <a:off x="4939433" y="127289"/>
            <a:ext cx="6652491" cy="1161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5" rIns="91430" bIns="45715" anchor="ctr"/>
          <a:lstStyle/>
          <a:p>
            <a:pPr indent="-276167" algn="ctr">
              <a:lnSpc>
                <a:spcPct val="85000"/>
              </a:lnSpc>
              <a:spcBef>
                <a:spcPts val="1200"/>
              </a:spcBef>
              <a:tabLst>
                <a:tab pos="7267284" algn="l"/>
              </a:tabLst>
            </a:pPr>
            <a:r>
              <a:rPr lang="ru-RU" sz="2400" b="1" dirty="0">
                <a:solidFill>
                  <a:srgbClr val="002060"/>
                </a:solidFill>
              </a:rPr>
              <a:t>С</a:t>
            </a:r>
            <a:r>
              <a:rPr lang="ru-RU" sz="2400" b="1" dirty="0" smtClean="0">
                <a:solidFill>
                  <a:srgbClr val="002060"/>
                </a:solidFill>
              </a:rPr>
              <a:t>истемы </a:t>
            </a:r>
            <a:r>
              <a:rPr lang="ru-RU" sz="2400" b="1" dirty="0">
                <a:solidFill>
                  <a:srgbClr val="002060"/>
                </a:solidFill>
              </a:rPr>
              <a:t>автономного освещения автодорог и дорожной инфраструктуры</a:t>
            </a:r>
            <a:endParaRPr lang="ru-RU" sz="2400" b="1" kern="11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1696170" y="4293097"/>
            <a:ext cx="7920646" cy="879822"/>
          </a:xfrm>
          <a:prstGeom prst="rect">
            <a:avLst/>
          </a:prstGeom>
        </p:spPr>
        <p:txBody>
          <a:bodyPr lIns="91430" tIns="45715" rIns="91430" bIns="45715" anchor="ctr">
            <a:normAutofit/>
          </a:bodyPr>
          <a:lstStyle/>
          <a:p>
            <a:pPr algn="r">
              <a:spcBef>
                <a:spcPct val="20000"/>
              </a:spcBef>
              <a:buClr>
                <a:schemeClr val="hlink"/>
              </a:buClr>
              <a:buSzPct val="80000"/>
              <a:defRPr/>
            </a:pPr>
            <a:endParaRPr lang="ru-RU" sz="2000" kern="0" dirty="0">
              <a:solidFill>
                <a:schemeClr val="bg1"/>
              </a:solidFill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4"/>
          <a:srcRect r="9687"/>
          <a:stretch/>
        </p:blipFill>
        <p:spPr>
          <a:xfrm>
            <a:off x="837556" y="142530"/>
            <a:ext cx="3472432" cy="1088640"/>
          </a:xfrm>
          <a:prstGeom prst="rect">
            <a:avLst/>
          </a:prstGeom>
        </p:spPr>
      </p:pic>
      <p:sp>
        <p:nvSpPr>
          <p:cNvPr id="20" name="Прямоугольник 3"/>
          <p:cNvSpPr/>
          <p:nvPr/>
        </p:nvSpPr>
        <p:spPr>
          <a:xfrm>
            <a:off x="0" y="6497660"/>
            <a:ext cx="12192000" cy="352427"/>
          </a:xfrm>
          <a:prstGeom prst="rect">
            <a:avLst/>
          </a:prstGeom>
          <a:gradFill flip="none" rotWithShape="1">
            <a:gsLst>
              <a:gs pos="0">
                <a:srgbClr val="245194">
                  <a:shade val="30000"/>
                  <a:satMod val="115000"/>
                </a:srgbClr>
              </a:gs>
              <a:gs pos="50000">
                <a:srgbClr val="245194">
                  <a:shade val="67500"/>
                  <a:satMod val="115000"/>
                </a:srgbClr>
              </a:gs>
              <a:gs pos="100000">
                <a:srgbClr val="245194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r"/>
            <a:endParaRPr lang="ru-RU" sz="144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1167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800" y="792185"/>
            <a:ext cx="12191200" cy="577212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161923" y="1166648"/>
            <a:ext cx="5459139" cy="5060903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3"/>
          <p:cNvSpPr/>
          <p:nvPr/>
        </p:nvSpPr>
        <p:spPr>
          <a:xfrm>
            <a:off x="0" y="-16406"/>
            <a:ext cx="12192000" cy="959501"/>
          </a:xfrm>
          <a:prstGeom prst="rect">
            <a:avLst/>
          </a:prstGeom>
          <a:gradFill flip="none" rotWithShape="1">
            <a:gsLst>
              <a:gs pos="0">
                <a:srgbClr val="245194">
                  <a:shade val="30000"/>
                  <a:satMod val="115000"/>
                </a:srgbClr>
              </a:gs>
              <a:gs pos="50000">
                <a:srgbClr val="245194">
                  <a:shade val="67500"/>
                  <a:satMod val="115000"/>
                </a:srgbClr>
              </a:gs>
              <a:gs pos="100000">
                <a:srgbClr val="245194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2" tIns="38096" rIns="76192" bIns="38096" anchor="ctr"/>
          <a:lstStyle/>
          <a:p>
            <a:r>
              <a:rPr lang="ru-RU" sz="1170" dirty="0">
                <a:solidFill>
                  <a:schemeClr val="tx1"/>
                </a:solidFill>
              </a:rPr>
              <a:t>      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3" name="Round Same Side Corner Rectangle 85"/>
          <p:cNvSpPr/>
          <p:nvPr/>
        </p:nvSpPr>
        <p:spPr>
          <a:xfrm rot="5400000">
            <a:off x="4215214" y="-3920032"/>
            <a:ext cx="637781" cy="8744363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>
              <a:solidFill>
                <a:srgbClr val="008080"/>
              </a:solidFill>
            </a:endParaRPr>
          </a:p>
        </p:txBody>
      </p:sp>
      <p:sp>
        <p:nvSpPr>
          <p:cNvPr id="14" name="Round Same Side Corner Rectangle 85"/>
          <p:cNvSpPr/>
          <p:nvPr/>
        </p:nvSpPr>
        <p:spPr>
          <a:xfrm rot="5400000">
            <a:off x="10235287" y="-1031350"/>
            <a:ext cx="627713" cy="2956931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95674" y="133260"/>
            <a:ext cx="2252283" cy="605787"/>
          </a:xfrm>
          <a:prstGeom prst="rect">
            <a:avLst/>
          </a:prstGeom>
        </p:spPr>
      </p:pic>
      <p:sp>
        <p:nvSpPr>
          <p:cNvPr id="16" name="Заголовок 1"/>
          <p:cNvSpPr txBox="1">
            <a:spLocks/>
          </p:cNvSpPr>
          <p:nvPr/>
        </p:nvSpPr>
        <p:spPr>
          <a:xfrm>
            <a:off x="1673764" y="144261"/>
            <a:ext cx="5720679" cy="495412"/>
          </a:xfrm>
          <a:prstGeom prst="rect">
            <a:avLst/>
          </a:prstGeom>
        </p:spPr>
        <p:txBody>
          <a:bodyPr>
            <a:noAutofit/>
          </a:bodyPr>
          <a:lstStyle>
            <a:lvl1pPr algn="l" defTabSz="76197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67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  <a:defRPr/>
            </a:pPr>
            <a:r>
              <a:rPr lang="ru-RU" altLang="ru-RU" sz="1667" b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Затраты на строительство  и содержание автономных осветительных систем</a:t>
            </a:r>
            <a:endParaRPr lang="ru-RU" altLang="ru-RU" sz="1875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3"/>
          <p:cNvSpPr/>
          <p:nvPr/>
        </p:nvSpPr>
        <p:spPr>
          <a:xfrm>
            <a:off x="0" y="6564311"/>
            <a:ext cx="12192000" cy="293689"/>
          </a:xfrm>
          <a:prstGeom prst="rect">
            <a:avLst/>
          </a:prstGeom>
          <a:gradFill flip="none" rotWithShape="1">
            <a:gsLst>
              <a:gs pos="0">
                <a:srgbClr val="245194">
                  <a:shade val="30000"/>
                  <a:satMod val="115000"/>
                </a:srgbClr>
              </a:gs>
              <a:gs pos="50000">
                <a:srgbClr val="245194">
                  <a:shade val="67500"/>
                  <a:satMod val="115000"/>
                </a:srgbClr>
              </a:gs>
              <a:gs pos="100000">
                <a:srgbClr val="245194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2" tIns="38096" rIns="76192" bIns="38096" anchor="ctr"/>
          <a:lstStyle/>
          <a:p>
            <a:pPr algn="r"/>
            <a:r>
              <a:rPr lang="ru-RU" sz="1200" b="1" dirty="0">
                <a:solidFill>
                  <a:schemeClr val="tx1"/>
                </a:solidFill>
              </a:rPr>
              <a:t>      </a:t>
            </a:r>
            <a:r>
              <a:rPr lang="ru-RU" sz="1200" b="1" dirty="0" smtClean="0">
                <a:solidFill>
                  <a:schemeClr val="tx1"/>
                </a:solidFill>
              </a:rPr>
              <a:t>3</a:t>
            </a:r>
            <a:endParaRPr lang="ru-RU" sz="1200" b="1" dirty="0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1500" y="2200920"/>
            <a:ext cx="47434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6148" name="Picture 4" descr="D:\автономка\автономка фото\IMG-20180311-WA002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2192" y="1448263"/>
            <a:ext cx="6095417" cy="4534447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1600135"/>
              </p:ext>
            </p:extLst>
          </p:nvPr>
        </p:nvGraphicFramePr>
        <p:xfrm>
          <a:off x="697521" y="1849205"/>
          <a:ext cx="4351402" cy="1117547"/>
        </p:xfrm>
        <a:graphic>
          <a:graphicData uri="http://schemas.openxmlformats.org/drawingml/2006/table">
            <a:tbl>
              <a:tblPr/>
              <a:tblGrid>
                <a:gridCol w="7869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69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205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7018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8690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62089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3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С</a:t>
                      </a:r>
                      <a:r>
                        <a:rPr lang="ru-RU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тационарное </a:t>
                      </a:r>
                      <a:r>
                        <a:rPr lang="ru-RU" sz="13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электроснабжение</a:t>
                      </a:r>
                    </a:p>
                  </a:txBody>
                  <a:tcPr marL="10484" marR="10484" marT="1048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3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А</a:t>
                      </a:r>
                      <a:r>
                        <a:rPr lang="ru-RU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втономное </a:t>
                      </a:r>
                      <a:r>
                        <a:rPr lang="ru-RU" sz="13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освещение</a:t>
                      </a:r>
                    </a:p>
                  </a:txBody>
                  <a:tcPr marL="10484" marR="10484" marT="1048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176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ВЛ 0,4 </a:t>
                      </a:r>
                      <a:r>
                        <a:rPr lang="ru-RU" sz="1300" b="1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кВ</a:t>
                      </a:r>
                      <a:endParaRPr lang="ru-RU" sz="1300" b="1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10484" marR="10484" marT="1048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 км.</a:t>
                      </a:r>
                    </a:p>
                  </a:txBody>
                  <a:tcPr marL="10484" marR="10484" marT="1048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2 000 000</a:t>
                      </a:r>
                    </a:p>
                  </a:txBody>
                  <a:tcPr marL="10484" marR="10484" marT="1048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 установка</a:t>
                      </a:r>
                    </a:p>
                  </a:txBody>
                  <a:tcPr marL="10484" marR="10484" marT="1048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450 000</a:t>
                      </a:r>
                    </a:p>
                  </a:txBody>
                  <a:tcPr marL="10484" marR="10484" marT="1048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176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ТП</a:t>
                      </a:r>
                    </a:p>
                  </a:txBody>
                  <a:tcPr marL="10484" marR="10484" marT="1048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 шт.</a:t>
                      </a:r>
                    </a:p>
                  </a:txBody>
                  <a:tcPr marL="10484" marR="10484" marT="1048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500 000</a:t>
                      </a:r>
                    </a:p>
                  </a:txBody>
                  <a:tcPr marL="10484" marR="10484" marT="1048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10484" marR="10484" marT="1048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10484" marR="10484" marT="1048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176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ВЛ 10 </a:t>
                      </a:r>
                      <a:r>
                        <a:rPr lang="ru-RU" sz="1300" b="1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кВ</a:t>
                      </a:r>
                      <a:endParaRPr lang="ru-RU" sz="1300" b="1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10484" marR="10484" marT="1048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40 м.</a:t>
                      </a:r>
                    </a:p>
                  </a:txBody>
                  <a:tcPr marL="10484" marR="10484" marT="1048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200 000</a:t>
                      </a:r>
                    </a:p>
                  </a:txBody>
                  <a:tcPr marL="10484" marR="10484" marT="1048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10484" marR="10484" marT="1048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10484" marR="10484" marT="1048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015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Итого</a:t>
                      </a:r>
                      <a:r>
                        <a:rPr lang="ru-RU" sz="13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:</a:t>
                      </a:r>
                    </a:p>
                  </a:txBody>
                  <a:tcPr marL="10484" marR="10484" marT="1048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 км.</a:t>
                      </a:r>
                    </a:p>
                  </a:txBody>
                  <a:tcPr marL="10484" marR="10484" marT="1048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2 700 000</a:t>
                      </a:r>
                    </a:p>
                  </a:txBody>
                  <a:tcPr marL="10484" marR="10484" marT="1048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6 </a:t>
                      </a:r>
                      <a:r>
                        <a:rPr lang="ru-RU" sz="13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установок</a:t>
                      </a:r>
                    </a:p>
                  </a:txBody>
                  <a:tcPr marL="10484" marR="10484" marT="1048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2</a:t>
                      </a:r>
                      <a:r>
                        <a:rPr lang="ru-RU" sz="13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 7</a:t>
                      </a:r>
                      <a:r>
                        <a:rPr lang="ru-RU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00 </a:t>
                      </a:r>
                      <a:r>
                        <a:rPr lang="ru-RU" sz="13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000</a:t>
                      </a:r>
                    </a:p>
                  </a:txBody>
                  <a:tcPr marL="10484" marR="10484" marT="1048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402602" y="3120502"/>
            <a:ext cx="279704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"/>
            <a:r>
              <a:rPr lang="ru-RU" sz="1600" b="1" dirty="0"/>
              <a:t>Затраты на содержание в год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0129764"/>
              </p:ext>
            </p:extLst>
          </p:nvPr>
        </p:nvGraphicFramePr>
        <p:xfrm>
          <a:off x="697521" y="3517123"/>
          <a:ext cx="4351396" cy="643688"/>
        </p:xfrm>
        <a:graphic>
          <a:graphicData uri="http://schemas.openxmlformats.org/drawingml/2006/table">
            <a:tbl>
              <a:tblPr/>
              <a:tblGrid>
                <a:gridCol w="786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6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205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7018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869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11767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3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С</a:t>
                      </a:r>
                      <a:r>
                        <a:rPr lang="ru-RU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тационарное </a:t>
                      </a:r>
                      <a:r>
                        <a:rPr lang="ru-RU" sz="13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электроснабжение</a:t>
                      </a:r>
                    </a:p>
                  </a:txBody>
                  <a:tcPr marL="10484" marR="10484" marT="104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Автономное </a:t>
                      </a:r>
                      <a:r>
                        <a:rPr lang="ru-RU" sz="13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освещение</a:t>
                      </a:r>
                    </a:p>
                  </a:txBody>
                  <a:tcPr marL="10484" marR="10484" marT="104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176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ВЛ 0,4 </a:t>
                      </a:r>
                      <a:r>
                        <a:rPr lang="ru-RU" sz="1300" b="1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кВ</a:t>
                      </a:r>
                      <a:endParaRPr lang="ru-RU" sz="1300" b="1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10484" marR="10484" marT="104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 км.</a:t>
                      </a:r>
                    </a:p>
                  </a:txBody>
                  <a:tcPr marL="10484" marR="10484" marT="104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 </a:t>
                      </a:r>
                      <a:r>
                        <a:rPr lang="ru-RU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200 </a:t>
                      </a:r>
                      <a:r>
                        <a:rPr lang="ru-RU" sz="13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000</a:t>
                      </a:r>
                    </a:p>
                  </a:txBody>
                  <a:tcPr marL="10484" marR="10484" marT="104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 установка</a:t>
                      </a:r>
                    </a:p>
                  </a:txBody>
                  <a:tcPr marL="10484" marR="10484" marT="104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120 000</a:t>
                      </a:r>
                    </a:p>
                  </a:txBody>
                  <a:tcPr marL="10484" marR="10484" marT="104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015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итого:</a:t>
                      </a:r>
                    </a:p>
                  </a:txBody>
                  <a:tcPr marL="10484" marR="10484" marT="104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 км.</a:t>
                      </a:r>
                    </a:p>
                  </a:txBody>
                  <a:tcPr marL="10484" marR="10484" marT="104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 </a:t>
                      </a:r>
                      <a:r>
                        <a:rPr lang="ru-RU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200 </a:t>
                      </a:r>
                      <a:r>
                        <a:rPr lang="ru-RU" sz="13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000</a:t>
                      </a:r>
                    </a:p>
                  </a:txBody>
                  <a:tcPr marL="10484" marR="10484" marT="104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6 </a:t>
                      </a:r>
                      <a:r>
                        <a:rPr lang="ru-RU" sz="13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установок</a:t>
                      </a:r>
                    </a:p>
                  </a:txBody>
                  <a:tcPr marL="10484" marR="10484" marT="104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720 </a:t>
                      </a:r>
                      <a:r>
                        <a:rPr lang="ru-RU" sz="13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000</a:t>
                      </a:r>
                    </a:p>
                  </a:txBody>
                  <a:tcPr marL="10484" marR="10484" marT="104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3900331"/>
              </p:ext>
            </p:extLst>
          </p:nvPr>
        </p:nvGraphicFramePr>
        <p:xfrm>
          <a:off x="697522" y="4786909"/>
          <a:ext cx="4351400" cy="855458"/>
        </p:xfrm>
        <a:graphic>
          <a:graphicData uri="http://schemas.openxmlformats.org/drawingml/2006/table">
            <a:tbl>
              <a:tblPr/>
              <a:tblGrid>
                <a:gridCol w="7869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69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205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7018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8690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11768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3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С</a:t>
                      </a:r>
                      <a:r>
                        <a:rPr lang="ru-RU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тационарное </a:t>
                      </a:r>
                      <a:r>
                        <a:rPr lang="ru-RU" sz="13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электроснабжение</a:t>
                      </a:r>
                    </a:p>
                  </a:txBody>
                  <a:tcPr marL="10484" marR="10484" marT="1048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Автономное </a:t>
                      </a:r>
                      <a:r>
                        <a:rPr lang="ru-RU" sz="13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освещение</a:t>
                      </a:r>
                    </a:p>
                  </a:txBody>
                  <a:tcPr marL="10484" marR="10484" marT="1048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176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ВЛ 0,4 </a:t>
                      </a:r>
                      <a:r>
                        <a:rPr lang="ru-RU" sz="1300" b="1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кВ</a:t>
                      </a:r>
                      <a:endParaRPr lang="ru-RU" sz="1300" b="1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10484" marR="10484" marT="104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 км.</a:t>
                      </a:r>
                    </a:p>
                  </a:txBody>
                  <a:tcPr marL="10484" marR="10484" marT="104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7 </a:t>
                      </a:r>
                      <a:r>
                        <a:rPr lang="ru-RU" sz="13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-12 лет</a:t>
                      </a:r>
                    </a:p>
                  </a:txBody>
                  <a:tcPr marL="10484" marR="10484" marT="104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 установка</a:t>
                      </a:r>
                    </a:p>
                  </a:txBody>
                  <a:tcPr marL="10484" marR="10484" marT="104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3 -7 лет</a:t>
                      </a:r>
                    </a:p>
                  </a:txBody>
                  <a:tcPr marL="10484" marR="10484" marT="104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176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ТП</a:t>
                      </a:r>
                    </a:p>
                  </a:txBody>
                  <a:tcPr marL="10484" marR="10484" marT="104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 шт.</a:t>
                      </a:r>
                    </a:p>
                  </a:txBody>
                  <a:tcPr marL="10484" marR="10484" marT="104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7 </a:t>
                      </a:r>
                      <a:r>
                        <a:rPr lang="ru-RU" sz="13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-12 лет</a:t>
                      </a:r>
                    </a:p>
                  </a:txBody>
                  <a:tcPr marL="10484" marR="10484" marT="104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10484" marR="10484" marT="104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10484" marR="10484" marT="104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015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ВЛ 10 </a:t>
                      </a:r>
                      <a:r>
                        <a:rPr lang="ru-RU" sz="1300" b="1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кВ</a:t>
                      </a:r>
                      <a:endParaRPr lang="ru-RU" sz="1300" b="1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10484" marR="10484" marT="1048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40 м.</a:t>
                      </a:r>
                    </a:p>
                  </a:txBody>
                  <a:tcPr marL="10484" marR="10484" marT="104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7 </a:t>
                      </a:r>
                      <a:r>
                        <a:rPr lang="ru-RU" sz="13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-12 лет</a:t>
                      </a:r>
                    </a:p>
                  </a:txBody>
                  <a:tcPr marL="10484" marR="10484" marT="104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10484" marR="10484" marT="104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10484" marR="10484" marT="1048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519594" y="4372628"/>
            <a:ext cx="47072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"/>
            <a:r>
              <a:rPr lang="ru-RU" sz="1600" b="1" dirty="0"/>
              <a:t>Капитальный ремонт и/или замена оборудования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1564056" y="1404743"/>
            <a:ext cx="247413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"/>
            <a:r>
              <a:rPr lang="ru-RU" sz="1600" b="1" dirty="0"/>
              <a:t>Затраты на </a:t>
            </a:r>
            <a:r>
              <a:rPr lang="ru-RU" sz="1600" b="1" dirty="0" smtClean="0"/>
              <a:t>строительство</a:t>
            </a:r>
            <a:endParaRPr lang="ru-RU" sz="1600" b="1" dirty="0"/>
          </a:p>
        </p:txBody>
      </p:sp>
    </p:spTree>
    <p:extLst>
      <p:ext uri="{BB962C8B-B14F-4D97-AF65-F5344CB8AC3E}">
        <p14:creationId xmlns:p14="http://schemas.microsoft.com/office/powerpoint/2010/main" val="2777909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800" y="792185"/>
            <a:ext cx="12191200" cy="577212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161923" y="1293853"/>
            <a:ext cx="5545196" cy="4768785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3"/>
          <p:cNvSpPr/>
          <p:nvPr/>
        </p:nvSpPr>
        <p:spPr>
          <a:xfrm>
            <a:off x="0" y="-16406"/>
            <a:ext cx="12192000" cy="959501"/>
          </a:xfrm>
          <a:prstGeom prst="rect">
            <a:avLst/>
          </a:prstGeom>
          <a:gradFill flip="none" rotWithShape="1">
            <a:gsLst>
              <a:gs pos="0">
                <a:srgbClr val="245194">
                  <a:shade val="30000"/>
                  <a:satMod val="115000"/>
                </a:srgbClr>
              </a:gs>
              <a:gs pos="50000">
                <a:srgbClr val="245194">
                  <a:shade val="67500"/>
                  <a:satMod val="115000"/>
                </a:srgbClr>
              </a:gs>
              <a:gs pos="100000">
                <a:srgbClr val="245194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2" tIns="38096" rIns="76192" bIns="38096" anchor="ctr"/>
          <a:lstStyle/>
          <a:p>
            <a:r>
              <a:rPr lang="ru-RU" sz="1170" dirty="0">
                <a:solidFill>
                  <a:schemeClr val="tx1"/>
                </a:solidFill>
              </a:rPr>
              <a:t>      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3" name="Round Same Side Corner Rectangle 85"/>
          <p:cNvSpPr/>
          <p:nvPr/>
        </p:nvSpPr>
        <p:spPr>
          <a:xfrm rot="5400000">
            <a:off x="4215214" y="-3920032"/>
            <a:ext cx="637781" cy="8744363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>
              <a:solidFill>
                <a:srgbClr val="008080"/>
              </a:solidFill>
            </a:endParaRPr>
          </a:p>
        </p:txBody>
      </p:sp>
      <p:sp>
        <p:nvSpPr>
          <p:cNvPr id="14" name="Round Same Side Corner Rectangle 85"/>
          <p:cNvSpPr/>
          <p:nvPr/>
        </p:nvSpPr>
        <p:spPr>
          <a:xfrm rot="5400000">
            <a:off x="10235287" y="-1031350"/>
            <a:ext cx="627713" cy="2956931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95674" y="133260"/>
            <a:ext cx="2252283" cy="605787"/>
          </a:xfrm>
          <a:prstGeom prst="rect">
            <a:avLst/>
          </a:prstGeom>
        </p:spPr>
      </p:pic>
      <p:sp>
        <p:nvSpPr>
          <p:cNvPr id="16" name="Заголовок 1"/>
          <p:cNvSpPr txBox="1">
            <a:spLocks/>
          </p:cNvSpPr>
          <p:nvPr/>
        </p:nvSpPr>
        <p:spPr>
          <a:xfrm>
            <a:off x="346842" y="275628"/>
            <a:ext cx="8292662" cy="495412"/>
          </a:xfrm>
          <a:prstGeom prst="rect">
            <a:avLst/>
          </a:prstGeom>
        </p:spPr>
        <p:txBody>
          <a:bodyPr>
            <a:noAutofit/>
          </a:bodyPr>
          <a:lstStyle>
            <a:lvl1pPr algn="l" defTabSz="76197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67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b="1" dirty="0">
                <a:solidFill>
                  <a:schemeClr val="bg1"/>
                </a:solidFill>
              </a:rPr>
              <a:t>Перспективы развития автономных осветительных систем</a:t>
            </a:r>
          </a:p>
        </p:txBody>
      </p:sp>
      <p:sp>
        <p:nvSpPr>
          <p:cNvPr id="17" name="Прямоугольник 3"/>
          <p:cNvSpPr/>
          <p:nvPr/>
        </p:nvSpPr>
        <p:spPr>
          <a:xfrm>
            <a:off x="0" y="6564311"/>
            <a:ext cx="12192000" cy="293689"/>
          </a:xfrm>
          <a:prstGeom prst="rect">
            <a:avLst/>
          </a:prstGeom>
          <a:gradFill flip="none" rotWithShape="1">
            <a:gsLst>
              <a:gs pos="0">
                <a:srgbClr val="245194">
                  <a:shade val="30000"/>
                  <a:satMod val="115000"/>
                </a:srgbClr>
              </a:gs>
              <a:gs pos="50000">
                <a:srgbClr val="245194">
                  <a:shade val="67500"/>
                  <a:satMod val="115000"/>
                </a:srgbClr>
              </a:gs>
              <a:gs pos="100000">
                <a:srgbClr val="245194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2" tIns="38096" rIns="76192" bIns="38096" anchor="ctr"/>
          <a:lstStyle/>
          <a:p>
            <a:pPr algn="r"/>
            <a:r>
              <a:rPr lang="ru-RU" sz="1200" b="1" dirty="0">
                <a:solidFill>
                  <a:schemeClr val="tx1"/>
                </a:solidFill>
              </a:rPr>
              <a:t>      </a:t>
            </a:r>
            <a:r>
              <a:rPr lang="ru-RU" sz="1200" b="1" dirty="0" smtClean="0">
                <a:solidFill>
                  <a:schemeClr val="tx1"/>
                </a:solidFill>
              </a:rPr>
              <a:t>3</a:t>
            </a:r>
            <a:endParaRPr lang="ru-RU" sz="1200" b="1" dirty="0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7420" y="1484914"/>
            <a:ext cx="521420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1</a:t>
            </a:r>
            <a:r>
              <a:rPr lang="ru-RU" b="1" dirty="0"/>
              <a:t>. </a:t>
            </a:r>
            <a:r>
              <a:rPr lang="ru-RU" b="1" dirty="0" smtClean="0"/>
              <a:t>Развитие </a:t>
            </a:r>
            <a:r>
              <a:rPr lang="ru-RU" b="1" dirty="0"/>
              <a:t>генерирующих технологий </a:t>
            </a:r>
          </a:p>
          <a:p>
            <a:pPr lvl="0"/>
            <a:r>
              <a:rPr lang="ru-RU" b="1" dirty="0"/>
              <a:t>Повышение эффективности </a:t>
            </a:r>
            <a:r>
              <a:rPr lang="ru-RU" b="1" dirty="0" err="1"/>
              <a:t>ветрогенераторов</a:t>
            </a:r>
            <a:r>
              <a:rPr lang="ru-RU" b="1" dirty="0"/>
              <a:t>, увеличении чувствительности к скорости ветра и генерирующей мощности, при уменьшении размеров;</a:t>
            </a:r>
          </a:p>
          <a:p>
            <a:r>
              <a:rPr lang="ru-RU" b="1" dirty="0"/>
              <a:t>2. Повышение эффективности светильников, через снижение энергопотребления и увеличение светового потока;</a:t>
            </a:r>
          </a:p>
          <a:p>
            <a:r>
              <a:rPr lang="ru-RU" b="1" dirty="0"/>
              <a:t>3. Снижение стоимости  и продление срока службы АКБ;</a:t>
            </a:r>
          </a:p>
          <a:p>
            <a:r>
              <a:rPr lang="ru-RU" b="1" dirty="0"/>
              <a:t>4. Повышение надёжности оборудования автономных систем;</a:t>
            </a:r>
          </a:p>
          <a:p>
            <a:r>
              <a:rPr lang="ru-RU" b="1" dirty="0"/>
              <a:t>5. Появление систем контроля и управления автономным осветительным оборудованием с низким энергопотреблением;</a:t>
            </a:r>
          </a:p>
          <a:p>
            <a:endParaRPr lang="ru-RU" dirty="0"/>
          </a:p>
        </p:txBody>
      </p:sp>
      <p:pic>
        <p:nvPicPr>
          <p:cNvPr id="7170" name="Picture 2" descr="D:\автономка\автономка фото\поборка\IMG-20160914-WA000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2180" y="1293854"/>
            <a:ext cx="6048211" cy="476878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2424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800" y="792185"/>
            <a:ext cx="12191200" cy="577212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161923" y="1956728"/>
            <a:ext cx="4331250" cy="3477875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3"/>
          <p:cNvSpPr/>
          <p:nvPr/>
        </p:nvSpPr>
        <p:spPr>
          <a:xfrm>
            <a:off x="0" y="-16406"/>
            <a:ext cx="12192000" cy="959501"/>
          </a:xfrm>
          <a:prstGeom prst="rect">
            <a:avLst/>
          </a:prstGeom>
          <a:gradFill flip="none" rotWithShape="1">
            <a:gsLst>
              <a:gs pos="0">
                <a:srgbClr val="245194">
                  <a:shade val="30000"/>
                  <a:satMod val="115000"/>
                </a:srgbClr>
              </a:gs>
              <a:gs pos="50000">
                <a:srgbClr val="245194">
                  <a:shade val="67500"/>
                  <a:satMod val="115000"/>
                </a:srgbClr>
              </a:gs>
              <a:gs pos="100000">
                <a:srgbClr val="245194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2" tIns="38096" rIns="76192" bIns="38096" anchor="ctr"/>
          <a:lstStyle/>
          <a:p>
            <a:r>
              <a:rPr lang="ru-RU" sz="1170" dirty="0">
                <a:solidFill>
                  <a:schemeClr val="tx1"/>
                </a:solidFill>
              </a:rPr>
              <a:t>      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3" name="Round Same Side Corner Rectangle 85"/>
          <p:cNvSpPr/>
          <p:nvPr/>
        </p:nvSpPr>
        <p:spPr>
          <a:xfrm rot="5400000">
            <a:off x="4215214" y="-3920032"/>
            <a:ext cx="637781" cy="8744363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>
              <a:solidFill>
                <a:srgbClr val="008080"/>
              </a:solidFill>
            </a:endParaRPr>
          </a:p>
        </p:txBody>
      </p:sp>
      <p:sp>
        <p:nvSpPr>
          <p:cNvPr id="14" name="Round Same Side Corner Rectangle 85"/>
          <p:cNvSpPr/>
          <p:nvPr/>
        </p:nvSpPr>
        <p:spPr>
          <a:xfrm rot="5400000">
            <a:off x="10235287" y="-1031350"/>
            <a:ext cx="627713" cy="2956931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95674" y="133260"/>
            <a:ext cx="2252283" cy="605787"/>
          </a:xfrm>
          <a:prstGeom prst="rect">
            <a:avLst/>
          </a:prstGeom>
        </p:spPr>
      </p:pic>
      <p:sp>
        <p:nvSpPr>
          <p:cNvPr id="16" name="Заголовок 1"/>
          <p:cNvSpPr txBox="1">
            <a:spLocks/>
          </p:cNvSpPr>
          <p:nvPr/>
        </p:nvSpPr>
        <p:spPr>
          <a:xfrm>
            <a:off x="346842" y="275628"/>
            <a:ext cx="8292662" cy="495412"/>
          </a:xfrm>
          <a:prstGeom prst="rect">
            <a:avLst/>
          </a:prstGeom>
        </p:spPr>
        <p:txBody>
          <a:bodyPr>
            <a:noAutofit/>
          </a:bodyPr>
          <a:lstStyle>
            <a:lvl1pPr algn="l" defTabSz="76197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67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b="1" dirty="0">
                <a:solidFill>
                  <a:schemeClr val="bg1"/>
                </a:solidFill>
              </a:rPr>
              <a:t>Перспективы развития автономных осветительных систем</a:t>
            </a:r>
          </a:p>
        </p:txBody>
      </p:sp>
      <p:sp>
        <p:nvSpPr>
          <p:cNvPr id="17" name="Прямоугольник 3"/>
          <p:cNvSpPr/>
          <p:nvPr/>
        </p:nvSpPr>
        <p:spPr>
          <a:xfrm>
            <a:off x="0" y="6564311"/>
            <a:ext cx="12192000" cy="293689"/>
          </a:xfrm>
          <a:prstGeom prst="rect">
            <a:avLst/>
          </a:prstGeom>
          <a:gradFill flip="none" rotWithShape="1">
            <a:gsLst>
              <a:gs pos="0">
                <a:srgbClr val="245194">
                  <a:shade val="30000"/>
                  <a:satMod val="115000"/>
                </a:srgbClr>
              </a:gs>
              <a:gs pos="50000">
                <a:srgbClr val="245194">
                  <a:shade val="67500"/>
                  <a:satMod val="115000"/>
                </a:srgbClr>
              </a:gs>
              <a:gs pos="100000">
                <a:srgbClr val="245194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2" tIns="38096" rIns="76192" bIns="38096" anchor="ctr"/>
          <a:lstStyle/>
          <a:p>
            <a:pPr algn="r"/>
            <a:r>
              <a:rPr lang="ru-RU" sz="1200" b="1" dirty="0">
                <a:solidFill>
                  <a:schemeClr val="tx1"/>
                </a:solidFill>
              </a:rPr>
              <a:t>      </a:t>
            </a:r>
            <a:r>
              <a:rPr lang="ru-RU" sz="1200" b="1" dirty="0" smtClean="0">
                <a:solidFill>
                  <a:schemeClr val="tx1"/>
                </a:solidFill>
              </a:rPr>
              <a:t>3</a:t>
            </a:r>
            <a:endParaRPr lang="ru-RU" sz="1200" b="1" dirty="0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64024" y="1956728"/>
            <a:ext cx="383502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b="1" dirty="0" smtClean="0"/>
              <a:t>Применение автономных осветительных систем рекомендуется после оценки экономической эффективности строительства и последующего содержания;</a:t>
            </a:r>
          </a:p>
          <a:p>
            <a:pPr marL="342900" indent="-342900">
              <a:buAutoNum type="arabicPeriod"/>
            </a:pPr>
            <a:endParaRPr lang="ru-RU" b="1" dirty="0" smtClean="0"/>
          </a:p>
          <a:p>
            <a:pPr marL="342900" indent="-342900">
              <a:buAutoNum type="arabicPeriod"/>
            </a:pPr>
            <a:r>
              <a:rPr lang="ru-RU" b="1" dirty="0" smtClean="0"/>
              <a:t>Надёжность работы автономной осветительной системы является краеугольным камнем эффективности работы установки в целом;</a:t>
            </a:r>
            <a:endParaRPr lang="ru-RU" b="1" dirty="0"/>
          </a:p>
        </p:txBody>
      </p:sp>
      <p:pic>
        <p:nvPicPr>
          <p:cNvPr id="8194" name="Picture 2" descr="D:\автономка\автономка фото\поборка\IMG-20180325-WA004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0845" y="1217721"/>
            <a:ext cx="7016764" cy="5202543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503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800" y="792185"/>
            <a:ext cx="12191200" cy="577212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3"/>
          <p:cNvSpPr/>
          <p:nvPr/>
        </p:nvSpPr>
        <p:spPr>
          <a:xfrm>
            <a:off x="0" y="-16406"/>
            <a:ext cx="12192000" cy="959501"/>
          </a:xfrm>
          <a:prstGeom prst="rect">
            <a:avLst/>
          </a:prstGeom>
          <a:gradFill flip="none" rotWithShape="1">
            <a:gsLst>
              <a:gs pos="0">
                <a:srgbClr val="245194">
                  <a:shade val="30000"/>
                  <a:satMod val="115000"/>
                </a:srgbClr>
              </a:gs>
              <a:gs pos="50000">
                <a:srgbClr val="245194">
                  <a:shade val="67500"/>
                  <a:satMod val="115000"/>
                </a:srgbClr>
              </a:gs>
              <a:gs pos="100000">
                <a:srgbClr val="245194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2" tIns="38096" rIns="76192" bIns="38096" anchor="ctr"/>
          <a:lstStyle/>
          <a:p>
            <a:r>
              <a:rPr lang="ru-RU" sz="1170" dirty="0">
                <a:solidFill>
                  <a:schemeClr val="tx1"/>
                </a:solidFill>
              </a:rPr>
              <a:t>      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8" name="Round Same Side Corner Rectangle 85"/>
          <p:cNvSpPr/>
          <p:nvPr/>
        </p:nvSpPr>
        <p:spPr>
          <a:xfrm rot="5400000">
            <a:off x="4215212" y="-3908838"/>
            <a:ext cx="637781" cy="8744363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>
              <a:solidFill>
                <a:srgbClr val="008080"/>
              </a:solidFill>
            </a:endParaRPr>
          </a:p>
        </p:txBody>
      </p:sp>
      <p:sp>
        <p:nvSpPr>
          <p:cNvPr id="9" name="Round Same Side Corner Rectangle 85"/>
          <p:cNvSpPr/>
          <p:nvPr/>
        </p:nvSpPr>
        <p:spPr>
          <a:xfrm rot="5400000">
            <a:off x="10235287" y="-1031350"/>
            <a:ext cx="627713" cy="2956931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95674" y="133260"/>
            <a:ext cx="2252283" cy="605787"/>
          </a:xfrm>
          <a:prstGeom prst="rect">
            <a:avLst/>
          </a:prstGeom>
        </p:spPr>
      </p:pic>
      <p:sp>
        <p:nvSpPr>
          <p:cNvPr id="11" name="Заголовок 1"/>
          <p:cNvSpPr txBox="1">
            <a:spLocks/>
          </p:cNvSpPr>
          <p:nvPr/>
        </p:nvSpPr>
        <p:spPr>
          <a:xfrm>
            <a:off x="1673764" y="199409"/>
            <a:ext cx="5720679" cy="495412"/>
          </a:xfrm>
          <a:prstGeom prst="rect">
            <a:avLst/>
          </a:prstGeom>
        </p:spPr>
        <p:txBody>
          <a:bodyPr>
            <a:noAutofit/>
          </a:bodyPr>
          <a:lstStyle>
            <a:lvl1pPr algn="l" defTabSz="76197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67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  <a:defRPr/>
            </a:pPr>
            <a:r>
              <a:rPr lang="ru-RU" sz="2400" b="1" dirty="0">
                <a:solidFill>
                  <a:schemeClr val="bg1"/>
                </a:solidFill>
              </a:rPr>
              <a:t>А</a:t>
            </a:r>
            <a:r>
              <a:rPr lang="ru-RU" sz="2400" b="1" dirty="0" smtClean="0">
                <a:solidFill>
                  <a:schemeClr val="bg1"/>
                </a:solidFill>
              </a:rPr>
              <a:t>льтернативная </a:t>
            </a:r>
            <a:r>
              <a:rPr lang="ru-RU" sz="2400" b="1" dirty="0">
                <a:solidFill>
                  <a:schemeClr val="bg1"/>
                </a:solidFill>
              </a:rPr>
              <a:t>энергетика</a:t>
            </a:r>
            <a:endParaRPr lang="ru-RU" altLang="ru-RU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3"/>
          <p:cNvSpPr/>
          <p:nvPr/>
        </p:nvSpPr>
        <p:spPr>
          <a:xfrm>
            <a:off x="0" y="6564311"/>
            <a:ext cx="12192000" cy="293689"/>
          </a:xfrm>
          <a:prstGeom prst="rect">
            <a:avLst/>
          </a:prstGeom>
          <a:gradFill flip="none" rotWithShape="1">
            <a:gsLst>
              <a:gs pos="0">
                <a:srgbClr val="245194">
                  <a:shade val="30000"/>
                  <a:satMod val="115000"/>
                </a:srgbClr>
              </a:gs>
              <a:gs pos="50000">
                <a:srgbClr val="245194">
                  <a:shade val="67500"/>
                  <a:satMod val="115000"/>
                </a:srgbClr>
              </a:gs>
              <a:gs pos="100000">
                <a:srgbClr val="245194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2" tIns="38096" rIns="76192" bIns="38096" anchor="ctr"/>
          <a:lstStyle/>
          <a:p>
            <a:pPr algn="r"/>
            <a:r>
              <a:rPr lang="ru-RU" sz="1200" b="1" dirty="0">
                <a:solidFill>
                  <a:schemeClr val="tx1"/>
                </a:solidFill>
              </a:rPr>
              <a:t>      </a:t>
            </a:r>
            <a:r>
              <a:rPr lang="ru-RU" sz="1200" b="1" dirty="0" smtClean="0">
                <a:solidFill>
                  <a:schemeClr val="tx1"/>
                </a:solidFill>
              </a:rPr>
              <a:t>3</a:t>
            </a:r>
            <a:endParaRPr lang="ru-RU" sz="1200" b="1" dirty="0">
              <a:solidFill>
                <a:schemeClr val="tx1"/>
              </a:solidFill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2521733874"/>
              </p:ext>
            </p:extLst>
          </p:nvPr>
        </p:nvGraphicFramePr>
        <p:xfrm>
          <a:off x="161922" y="1087821"/>
          <a:ext cx="5934478" cy="51378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5" name="Picture 6" descr="D:\автономка\автономка фото\поборка\IMG-20180404-WA0024.jp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172" b="1172"/>
          <a:stretch/>
        </p:blipFill>
        <p:spPr bwMode="auto">
          <a:xfrm>
            <a:off x="6182549" y="1087821"/>
            <a:ext cx="5845060" cy="515532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1479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792185"/>
            <a:ext cx="12191200" cy="577212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3"/>
          <p:cNvSpPr/>
          <p:nvPr/>
        </p:nvSpPr>
        <p:spPr>
          <a:xfrm>
            <a:off x="0" y="-16406"/>
            <a:ext cx="12192000" cy="959501"/>
          </a:xfrm>
          <a:prstGeom prst="rect">
            <a:avLst/>
          </a:prstGeom>
          <a:gradFill flip="none" rotWithShape="1">
            <a:gsLst>
              <a:gs pos="0">
                <a:srgbClr val="245194">
                  <a:shade val="30000"/>
                  <a:satMod val="115000"/>
                </a:srgbClr>
              </a:gs>
              <a:gs pos="50000">
                <a:srgbClr val="245194">
                  <a:shade val="67500"/>
                  <a:satMod val="115000"/>
                </a:srgbClr>
              </a:gs>
              <a:gs pos="100000">
                <a:srgbClr val="245194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2" tIns="38096" rIns="76192" bIns="38096" anchor="ctr"/>
          <a:lstStyle/>
          <a:p>
            <a:r>
              <a:rPr lang="ru-RU" sz="1170" dirty="0">
                <a:solidFill>
                  <a:schemeClr val="tx1"/>
                </a:solidFill>
              </a:rPr>
              <a:t>      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8" name="Round Same Side Corner Rectangle 85"/>
          <p:cNvSpPr/>
          <p:nvPr/>
        </p:nvSpPr>
        <p:spPr>
          <a:xfrm rot="5400000">
            <a:off x="4215214" y="-3920032"/>
            <a:ext cx="637781" cy="8744363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>
              <a:solidFill>
                <a:srgbClr val="008080"/>
              </a:solidFill>
            </a:endParaRPr>
          </a:p>
        </p:txBody>
      </p:sp>
      <p:sp>
        <p:nvSpPr>
          <p:cNvPr id="9" name="Round Same Side Corner Rectangle 85"/>
          <p:cNvSpPr/>
          <p:nvPr/>
        </p:nvSpPr>
        <p:spPr>
          <a:xfrm rot="5400000">
            <a:off x="10235287" y="-1031350"/>
            <a:ext cx="627713" cy="2956931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95674" y="133260"/>
            <a:ext cx="2252283" cy="605787"/>
          </a:xfrm>
          <a:prstGeom prst="rect">
            <a:avLst/>
          </a:prstGeom>
        </p:spPr>
      </p:pic>
      <p:sp>
        <p:nvSpPr>
          <p:cNvPr id="11" name="Заголовок 1"/>
          <p:cNvSpPr txBox="1">
            <a:spLocks/>
          </p:cNvSpPr>
          <p:nvPr/>
        </p:nvSpPr>
        <p:spPr>
          <a:xfrm>
            <a:off x="362608" y="156638"/>
            <a:ext cx="8355724" cy="604333"/>
          </a:xfrm>
          <a:prstGeom prst="rect">
            <a:avLst/>
          </a:prstGeom>
        </p:spPr>
        <p:txBody>
          <a:bodyPr>
            <a:noAutofit/>
          </a:bodyPr>
          <a:lstStyle>
            <a:lvl1pPr algn="l" defTabSz="76197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67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  <a:defRPr/>
            </a:pPr>
            <a:r>
              <a:rPr lang="ru-RU" sz="1800" b="1" dirty="0">
                <a:solidFill>
                  <a:schemeClr val="bg1"/>
                </a:solidFill>
              </a:rPr>
              <a:t>Виды альтернативных источников энергии применяемых в автономных системах освещения автодорог и типы энергетических установок</a:t>
            </a:r>
            <a:endParaRPr lang="ru-RU" altLang="ru-RU" sz="1875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3"/>
          <p:cNvSpPr/>
          <p:nvPr/>
        </p:nvSpPr>
        <p:spPr>
          <a:xfrm>
            <a:off x="0" y="6564311"/>
            <a:ext cx="12192000" cy="293689"/>
          </a:xfrm>
          <a:prstGeom prst="rect">
            <a:avLst/>
          </a:prstGeom>
          <a:gradFill flip="none" rotWithShape="1">
            <a:gsLst>
              <a:gs pos="0">
                <a:srgbClr val="245194">
                  <a:shade val="30000"/>
                  <a:satMod val="115000"/>
                </a:srgbClr>
              </a:gs>
              <a:gs pos="50000">
                <a:srgbClr val="245194">
                  <a:shade val="67500"/>
                  <a:satMod val="115000"/>
                </a:srgbClr>
              </a:gs>
              <a:gs pos="100000">
                <a:srgbClr val="245194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2" tIns="38096" rIns="76192" bIns="38096" anchor="ctr"/>
          <a:lstStyle/>
          <a:p>
            <a:pPr algn="r"/>
            <a:r>
              <a:rPr lang="ru-RU" sz="1200" b="1" dirty="0">
                <a:solidFill>
                  <a:schemeClr val="tx1"/>
                </a:solidFill>
              </a:rPr>
              <a:t>      </a:t>
            </a:r>
            <a:r>
              <a:rPr lang="ru-RU" sz="1200" b="1" dirty="0" smtClean="0">
                <a:solidFill>
                  <a:schemeClr val="tx1"/>
                </a:solidFill>
              </a:rPr>
              <a:t>3</a:t>
            </a:r>
            <a:endParaRPr lang="ru-RU" sz="1200" b="1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868164" y="1255729"/>
            <a:ext cx="3924444" cy="177125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rgbClr val="002060"/>
                </a:solidFill>
              </a:rPr>
              <a:t>Виды используемой энергии</a:t>
            </a:r>
          </a:p>
          <a:p>
            <a:endParaRPr lang="ru-RU" b="1" dirty="0" smtClean="0">
              <a:solidFill>
                <a:srgbClr val="002060"/>
              </a:solidFill>
            </a:endParaRPr>
          </a:p>
          <a:p>
            <a:r>
              <a:rPr lang="ru-RU" b="1" dirty="0" smtClean="0">
                <a:solidFill>
                  <a:srgbClr val="002060"/>
                </a:solidFill>
              </a:rPr>
              <a:t>1. Энергия солнца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2. Энергия ветра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7868165" y="3418676"/>
            <a:ext cx="3924444" cy="210602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rgbClr val="002060"/>
                </a:solidFill>
              </a:rPr>
              <a:t>Типы используемых установок:</a:t>
            </a:r>
          </a:p>
          <a:p>
            <a:endParaRPr lang="ru-RU" b="1" dirty="0" smtClean="0">
              <a:solidFill>
                <a:srgbClr val="002060"/>
              </a:solidFill>
            </a:endParaRPr>
          </a:p>
          <a:p>
            <a:r>
              <a:rPr lang="ru-RU" b="1" dirty="0" smtClean="0">
                <a:solidFill>
                  <a:srgbClr val="002060"/>
                </a:solidFill>
              </a:rPr>
              <a:t>1. солнечная электроустановка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2. </a:t>
            </a:r>
            <a:r>
              <a:rPr lang="ru-RU" b="1" dirty="0" err="1" smtClean="0">
                <a:solidFill>
                  <a:srgbClr val="002060"/>
                </a:solidFill>
              </a:rPr>
              <a:t>ветро</a:t>
            </a:r>
            <a:r>
              <a:rPr lang="ru-RU" b="1" dirty="0" smtClean="0">
                <a:solidFill>
                  <a:srgbClr val="002060"/>
                </a:solidFill>
              </a:rPr>
              <a:t>-солнечная электроустановка (гибридная)</a:t>
            </a: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23" y="1255729"/>
            <a:ext cx="7484353" cy="432589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767741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800" y="792185"/>
            <a:ext cx="12191200" cy="577212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94836" y="1271040"/>
            <a:ext cx="8218105" cy="5202621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3"/>
          <p:cNvSpPr/>
          <p:nvPr/>
        </p:nvSpPr>
        <p:spPr>
          <a:xfrm>
            <a:off x="0" y="-16406"/>
            <a:ext cx="12192000" cy="959501"/>
          </a:xfrm>
          <a:prstGeom prst="rect">
            <a:avLst/>
          </a:prstGeom>
          <a:gradFill flip="none" rotWithShape="1">
            <a:gsLst>
              <a:gs pos="0">
                <a:srgbClr val="245194">
                  <a:shade val="30000"/>
                  <a:satMod val="115000"/>
                </a:srgbClr>
              </a:gs>
              <a:gs pos="50000">
                <a:srgbClr val="245194">
                  <a:shade val="67500"/>
                  <a:satMod val="115000"/>
                </a:srgbClr>
              </a:gs>
              <a:gs pos="100000">
                <a:srgbClr val="245194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2" tIns="38096" rIns="76192" bIns="38096" anchor="ctr"/>
          <a:lstStyle/>
          <a:p>
            <a:r>
              <a:rPr lang="ru-RU" sz="1170" dirty="0">
                <a:solidFill>
                  <a:schemeClr val="tx1"/>
                </a:solidFill>
              </a:rPr>
              <a:t>      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3" name="Round Same Side Corner Rectangle 85"/>
          <p:cNvSpPr/>
          <p:nvPr/>
        </p:nvSpPr>
        <p:spPr>
          <a:xfrm rot="5400000">
            <a:off x="4215214" y="-3920032"/>
            <a:ext cx="637781" cy="8744363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>
              <a:solidFill>
                <a:srgbClr val="008080"/>
              </a:solidFill>
            </a:endParaRPr>
          </a:p>
        </p:txBody>
      </p:sp>
      <p:sp>
        <p:nvSpPr>
          <p:cNvPr id="14" name="Round Same Side Corner Rectangle 85"/>
          <p:cNvSpPr/>
          <p:nvPr/>
        </p:nvSpPr>
        <p:spPr>
          <a:xfrm rot="5400000">
            <a:off x="10235287" y="-1031350"/>
            <a:ext cx="627713" cy="2956931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95674" y="133260"/>
            <a:ext cx="2252283" cy="605787"/>
          </a:xfrm>
          <a:prstGeom prst="rect">
            <a:avLst/>
          </a:prstGeom>
        </p:spPr>
      </p:pic>
      <p:sp>
        <p:nvSpPr>
          <p:cNvPr id="16" name="Заголовок 1"/>
          <p:cNvSpPr txBox="1">
            <a:spLocks/>
          </p:cNvSpPr>
          <p:nvPr/>
        </p:nvSpPr>
        <p:spPr>
          <a:xfrm>
            <a:off x="774028" y="252247"/>
            <a:ext cx="7520152" cy="486799"/>
          </a:xfrm>
          <a:prstGeom prst="rect">
            <a:avLst/>
          </a:prstGeom>
        </p:spPr>
        <p:txBody>
          <a:bodyPr>
            <a:noAutofit/>
          </a:bodyPr>
          <a:lstStyle>
            <a:lvl1pPr algn="l" defTabSz="76197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67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  <a:defRPr/>
            </a:pPr>
            <a:r>
              <a:rPr lang="ru-RU" sz="2000" b="1" dirty="0">
                <a:solidFill>
                  <a:schemeClr val="bg1"/>
                </a:solidFill>
              </a:rPr>
              <a:t>Принцип устройства и </a:t>
            </a:r>
            <a:r>
              <a:rPr lang="ru-RU" sz="2000" b="1" dirty="0" smtClean="0">
                <a:solidFill>
                  <a:schemeClr val="bg1"/>
                </a:solidFill>
              </a:rPr>
              <a:t>работы </a:t>
            </a:r>
            <a:r>
              <a:rPr lang="ru-RU" sz="2000" b="1" dirty="0" err="1" smtClean="0">
                <a:solidFill>
                  <a:schemeClr val="bg1"/>
                </a:solidFill>
              </a:rPr>
              <a:t>ветро</a:t>
            </a:r>
            <a:r>
              <a:rPr lang="ru-RU" sz="2000" b="1" dirty="0" smtClean="0">
                <a:solidFill>
                  <a:schemeClr val="bg1"/>
                </a:solidFill>
              </a:rPr>
              <a:t>-солнечной </a:t>
            </a:r>
            <a:r>
              <a:rPr lang="ru-RU" sz="2000" b="1" dirty="0">
                <a:solidFill>
                  <a:schemeClr val="bg1"/>
                </a:solidFill>
              </a:rPr>
              <a:t>установки</a:t>
            </a:r>
            <a:endParaRPr lang="ru-RU" alt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3"/>
          <p:cNvSpPr/>
          <p:nvPr/>
        </p:nvSpPr>
        <p:spPr>
          <a:xfrm>
            <a:off x="0" y="6564311"/>
            <a:ext cx="12192000" cy="293689"/>
          </a:xfrm>
          <a:prstGeom prst="rect">
            <a:avLst/>
          </a:prstGeom>
          <a:gradFill flip="none" rotWithShape="1">
            <a:gsLst>
              <a:gs pos="0">
                <a:srgbClr val="245194">
                  <a:shade val="30000"/>
                  <a:satMod val="115000"/>
                </a:srgbClr>
              </a:gs>
              <a:gs pos="50000">
                <a:srgbClr val="245194">
                  <a:shade val="67500"/>
                  <a:satMod val="115000"/>
                </a:srgbClr>
              </a:gs>
              <a:gs pos="100000">
                <a:srgbClr val="245194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2" tIns="38096" rIns="76192" bIns="38096" anchor="ctr"/>
          <a:lstStyle/>
          <a:p>
            <a:pPr algn="r"/>
            <a:r>
              <a:rPr lang="ru-RU" sz="1200" b="1" dirty="0">
                <a:solidFill>
                  <a:schemeClr val="tx1"/>
                </a:solidFill>
              </a:rPr>
              <a:t>      </a:t>
            </a:r>
            <a:r>
              <a:rPr lang="ru-RU" sz="1200" b="1" dirty="0" smtClean="0">
                <a:solidFill>
                  <a:schemeClr val="tx1"/>
                </a:solidFill>
              </a:rPr>
              <a:t>3</a:t>
            </a:r>
            <a:endParaRPr lang="ru-RU" sz="1200" b="1" dirty="0">
              <a:solidFill>
                <a:schemeClr val="tx1"/>
              </a:solidFill>
            </a:endParaRPr>
          </a:p>
        </p:txBody>
      </p:sp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28" y="1824364"/>
            <a:ext cx="1049337" cy="1185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Объект 3"/>
          <p:cNvSpPr>
            <a:spLocks noGrp="1"/>
          </p:cNvSpPr>
          <p:nvPr>
            <p:ph idx="1"/>
          </p:nvPr>
        </p:nvSpPr>
        <p:spPr>
          <a:xfrm>
            <a:off x="540379" y="1483248"/>
            <a:ext cx="1903276" cy="329787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2000" b="1" dirty="0" err="1" smtClean="0"/>
              <a:t>ветрогенератор</a:t>
            </a:r>
            <a:endParaRPr lang="ru-RU" sz="2000" b="1" dirty="0"/>
          </a:p>
        </p:txBody>
      </p:sp>
      <p:pic>
        <p:nvPicPr>
          <p:cNvPr id="2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27" y="4896548"/>
            <a:ext cx="1192213" cy="92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" name="Прямоугольник 24"/>
          <p:cNvSpPr/>
          <p:nvPr/>
        </p:nvSpPr>
        <p:spPr>
          <a:xfrm>
            <a:off x="774028" y="5804576"/>
            <a:ext cx="2593329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солнечная батарея</a:t>
            </a:r>
            <a:endParaRPr lang="ru-RU" sz="2000" b="1" dirty="0">
              <a:solidFill>
                <a:schemeClr val="tx1"/>
              </a:solidFill>
            </a:endParaRPr>
          </a:p>
        </p:txBody>
      </p:sp>
      <p:pic>
        <p:nvPicPr>
          <p:cNvPr id="2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2300" y="3251639"/>
            <a:ext cx="806450" cy="620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2300" y="3935522"/>
            <a:ext cx="806450" cy="620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28" name="Соединительная линия уступом 27"/>
          <p:cNvCxnSpPr/>
          <p:nvPr/>
        </p:nvCxnSpPr>
        <p:spPr>
          <a:xfrm>
            <a:off x="2022332" y="2653783"/>
            <a:ext cx="972051" cy="801289"/>
          </a:xfrm>
          <a:prstGeom prst="bentConnector3">
            <a:avLst>
              <a:gd name="adj1" fmla="val 50000"/>
            </a:avLst>
          </a:prstGeom>
          <a:ln w="19050" cmpd="sng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Соединительная линия уступом 29"/>
          <p:cNvCxnSpPr/>
          <p:nvPr/>
        </p:nvCxnSpPr>
        <p:spPr>
          <a:xfrm flipV="1">
            <a:off x="2084860" y="4556234"/>
            <a:ext cx="909523" cy="635756"/>
          </a:xfrm>
          <a:prstGeom prst="bentConnector3">
            <a:avLst>
              <a:gd name="adj1" fmla="val 50000"/>
            </a:avLst>
          </a:prstGeom>
          <a:ln w="19050" cmpd="sng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>
            <a:off x="4027340" y="3872350"/>
            <a:ext cx="1296144" cy="0"/>
          </a:xfrm>
          <a:prstGeom prst="straightConnector1">
            <a:avLst/>
          </a:prstGeom>
          <a:ln w="19050" cmpd="sng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Прямоугольник 35"/>
          <p:cNvSpPr/>
          <p:nvPr/>
        </p:nvSpPr>
        <p:spPr>
          <a:xfrm>
            <a:off x="5101208" y="2919599"/>
            <a:ext cx="1008112" cy="3310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АКБ</a:t>
            </a:r>
            <a:endParaRPr lang="ru-RU" sz="2000" b="1" dirty="0">
              <a:solidFill>
                <a:schemeClr val="tx1"/>
              </a:solidFill>
            </a:endParaRPr>
          </a:p>
        </p:txBody>
      </p:sp>
      <p:pic>
        <p:nvPicPr>
          <p:cNvPr id="37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0722" y="3257989"/>
            <a:ext cx="914400" cy="614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8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0722" y="3917862"/>
            <a:ext cx="914400" cy="614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9" name="Прямоугольник 38"/>
          <p:cNvSpPr/>
          <p:nvPr/>
        </p:nvSpPr>
        <p:spPr>
          <a:xfrm>
            <a:off x="6777410" y="1958881"/>
            <a:ext cx="151677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светильник</a:t>
            </a:r>
            <a:endParaRPr lang="ru-RU" sz="2000" b="1" dirty="0">
              <a:solidFill>
                <a:schemeClr val="tx1"/>
              </a:solidFill>
            </a:endParaRPr>
          </a:p>
        </p:txBody>
      </p:sp>
      <p:pic>
        <p:nvPicPr>
          <p:cNvPr id="40" name="Picture 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2276455"/>
            <a:ext cx="1218274" cy="4615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1" name="Соединительная линия уступом 40"/>
          <p:cNvCxnSpPr/>
          <p:nvPr/>
        </p:nvCxnSpPr>
        <p:spPr>
          <a:xfrm rot="5400000" flipH="1" flipV="1">
            <a:off x="6265016" y="2979932"/>
            <a:ext cx="1015923" cy="895259"/>
          </a:xfrm>
          <a:prstGeom prst="bentConnector3">
            <a:avLst>
              <a:gd name="adj1" fmla="val 50000"/>
            </a:avLst>
          </a:prstGeom>
          <a:ln w="19050" cmpd="sng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6" name="Picture 4" descr="D:\автономка\автономка фото\поборка\IMG-20180617-WA0006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6286" y="1240154"/>
            <a:ext cx="2933617" cy="515365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" name="Прямоугольник 46"/>
          <p:cNvSpPr/>
          <p:nvPr/>
        </p:nvSpPr>
        <p:spPr>
          <a:xfrm>
            <a:off x="2790261" y="3010225"/>
            <a:ext cx="1450663" cy="20343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контроллер</a:t>
            </a:r>
          </a:p>
        </p:txBody>
      </p:sp>
    </p:spTree>
    <p:extLst>
      <p:ext uri="{BB962C8B-B14F-4D97-AF65-F5344CB8AC3E}">
        <p14:creationId xmlns:p14="http://schemas.microsoft.com/office/powerpoint/2010/main" val="548366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800" y="943095"/>
            <a:ext cx="12191200" cy="562121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3"/>
          <p:cNvSpPr/>
          <p:nvPr/>
        </p:nvSpPr>
        <p:spPr>
          <a:xfrm>
            <a:off x="0" y="-16406"/>
            <a:ext cx="12192000" cy="959501"/>
          </a:xfrm>
          <a:prstGeom prst="rect">
            <a:avLst/>
          </a:prstGeom>
          <a:gradFill flip="none" rotWithShape="1">
            <a:gsLst>
              <a:gs pos="0">
                <a:srgbClr val="245194">
                  <a:shade val="30000"/>
                  <a:satMod val="115000"/>
                </a:srgbClr>
              </a:gs>
              <a:gs pos="50000">
                <a:srgbClr val="245194">
                  <a:shade val="67500"/>
                  <a:satMod val="115000"/>
                </a:srgbClr>
              </a:gs>
              <a:gs pos="100000">
                <a:srgbClr val="245194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2" tIns="38096" rIns="76192" bIns="38096" anchor="ctr"/>
          <a:lstStyle/>
          <a:p>
            <a:r>
              <a:rPr lang="ru-RU" sz="1170" dirty="0">
                <a:solidFill>
                  <a:schemeClr val="tx1"/>
                </a:solidFill>
              </a:rPr>
              <a:t>      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3" name="Round Same Side Corner Rectangle 85"/>
          <p:cNvSpPr/>
          <p:nvPr/>
        </p:nvSpPr>
        <p:spPr>
          <a:xfrm rot="5400000">
            <a:off x="4215214" y="-3920032"/>
            <a:ext cx="637781" cy="8744363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>
              <a:solidFill>
                <a:srgbClr val="008080"/>
              </a:solidFill>
            </a:endParaRPr>
          </a:p>
        </p:txBody>
      </p:sp>
      <p:sp>
        <p:nvSpPr>
          <p:cNvPr id="14" name="Round Same Side Corner Rectangle 85"/>
          <p:cNvSpPr/>
          <p:nvPr/>
        </p:nvSpPr>
        <p:spPr>
          <a:xfrm rot="5400000">
            <a:off x="10235287" y="-1031350"/>
            <a:ext cx="627713" cy="2956931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95674" y="133260"/>
            <a:ext cx="2252283" cy="605787"/>
          </a:xfrm>
          <a:prstGeom prst="rect">
            <a:avLst/>
          </a:prstGeom>
        </p:spPr>
      </p:pic>
      <p:sp>
        <p:nvSpPr>
          <p:cNvPr id="16" name="Заголовок 1"/>
          <p:cNvSpPr txBox="1">
            <a:spLocks/>
          </p:cNvSpPr>
          <p:nvPr/>
        </p:nvSpPr>
        <p:spPr>
          <a:xfrm>
            <a:off x="161923" y="275628"/>
            <a:ext cx="8572175" cy="495412"/>
          </a:xfrm>
          <a:prstGeom prst="rect">
            <a:avLst/>
          </a:prstGeom>
        </p:spPr>
        <p:txBody>
          <a:bodyPr>
            <a:noAutofit/>
          </a:bodyPr>
          <a:lstStyle>
            <a:lvl1pPr algn="l" defTabSz="76197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67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  <a:defRPr/>
            </a:pPr>
            <a:r>
              <a:rPr lang="ru-RU" alt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стоимости оборудования автономных осветительных систем</a:t>
            </a:r>
            <a:endParaRPr lang="ru-RU" alt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3"/>
          <p:cNvSpPr/>
          <p:nvPr/>
        </p:nvSpPr>
        <p:spPr>
          <a:xfrm>
            <a:off x="0" y="6564311"/>
            <a:ext cx="12192000" cy="293689"/>
          </a:xfrm>
          <a:prstGeom prst="rect">
            <a:avLst/>
          </a:prstGeom>
          <a:gradFill flip="none" rotWithShape="1">
            <a:gsLst>
              <a:gs pos="0">
                <a:srgbClr val="245194">
                  <a:shade val="30000"/>
                  <a:satMod val="115000"/>
                </a:srgbClr>
              </a:gs>
              <a:gs pos="50000">
                <a:srgbClr val="245194">
                  <a:shade val="67500"/>
                  <a:satMod val="115000"/>
                </a:srgbClr>
              </a:gs>
              <a:gs pos="100000">
                <a:srgbClr val="245194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2" tIns="38096" rIns="76192" bIns="38096" anchor="ctr"/>
          <a:lstStyle/>
          <a:p>
            <a:pPr algn="r"/>
            <a:r>
              <a:rPr lang="ru-RU" sz="1200" b="1" dirty="0">
                <a:solidFill>
                  <a:schemeClr val="tx1"/>
                </a:solidFill>
              </a:rPr>
              <a:t>      </a:t>
            </a:r>
            <a:r>
              <a:rPr lang="ru-RU" sz="1200" b="1" dirty="0" smtClean="0">
                <a:solidFill>
                  <a:schemeClr val="tx1"/>
                </a:solidFill>
              </a:rPr>
              <a:t>3</a:t>
            </a:r>
            <a:endParaRPr lang="ru-RU" sz="1200" b="1" dirty="0">
              <a:solidFill>
                <a:schemeClr val="tx1"/>
              </a:solidFill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1729717441"/>
              </p:ext>
            </p:extLst>
          </p:nvPr>
        </p:nvGraphicFramePr>
        <p:xfrm>
          <a:off x="63062" y="1143236"/>
          <a:ext cx="11788969" cy="52209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606953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800" y="792185"/>
            <a:ext cx="12191200" cy="577212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4239718" y="1092760"/>
            <a:ext cx="7631716" cy="2822944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3"/>
          <p:cNvSpPr/>
          <p:nvPr/>
        </p:nvSpPr>
        <p:spPr>
          <a:xfrm>
            <a:off x="0" y="-16406"/>
            <a:ext cx="12192000" cy="959501"/>
          </a:xfrm>
          <a:prstGeom prst="rect">
            <a:avLst/>
          </a:prstGeom>
          <a:gradFill flip="none" rotWithShape="1">
            <a:gsLst>
              <a:gs pos="0">
                <a:srgbClr val="245194">
                  <a:shade val="30000"/>
                  <a:satMod val="115000"/>
                </a:srgbClr>
              </a:gs>
              <a:gs pos="50000">
                <a:srgbClr val="245194">
                  <a:shade val="67500"/>
                  <a:satMod val="115000"/>
                </a:srgbClr>
              </a:gs>
              <a:gs pos="100000">
                <a:srgbClr val="245194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2" tIns="38096" rIns="76192" bIns="38096" anchor="ctr"/>
          <a:lstStyle/>
          <a:p>
            <a:r>
              <a:rPr lang="ru-RU" sz="1170" dirty="0">
                <a:solidFill>
                  <a:schemeClr val="tx1"/>
                </a:solidFill>
              </a:rPr>
              <a:t>      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3" name="Round Same Side Corner Rectangle 85"/>
          <p:cNvSpPr/>
          <p:nvPr/>
        </p:nvSpPr>
        <p:spPr>
          <a:xfrm rot="5400000">
            <a:off x="4215214" y="-3920032"/>
            <a:ext cx="637781" cy="8744363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>
              <a:solidFill>
                <a:srgbClr val="008080"/>
              </a:solidFill>
            </a:endParaRPr>
          </a:p>
        </p:txBody>
      </p:sp>
      <p:sp>
        <p:nvSpPr>
          <p:cNvPr id="14" name="Round Same Side Corner Rectangle 85"/>
          <p:cNvSpPr/>
          <p:nvPr/>
        </p:nvSpPr>
        <p:spPr>
          <a:xfrm rot="5400000">
            <a:off x="10235287" y="-1031350"/>
            <a:ext cx="627713" cy="2956931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95674" y="133260"/>
            <a:ext cx="2252283" cy="605787"/>
          </a:xfrm>
          <a:prstGeom prst="rect">
            <a:avLst/>
          </a:prstGeom>
        </p:spPr>
      </p:pic>
      <p:sp>
        <p:nvSpPr>
          <p:cNvPr id="16" name="Заголовок 1"/>
          <p:cNvSpPr txBox="1">
            <a:spLocks/>
          </p:cNvSpPr>
          <p:nvPr/>
        </p:nvSpPr>
        <p:spPr>
          <a:xfrm>
            <a:off x="378372" y="275628"/>
            <a:ext cx="8305204" cy="495412"/>
          </a:xfrm>
          <a:prstGeom prst="rect">
            <a:avLst/>
          </a:prstGeom>
        </p:spPr>
        <p:txBody>
          <a:bodyPr>
            <a:noAutofit/>
          </a:bodyPr>
          <a:lstStyle>
            <a:lvl1pPr algn="l" defTabSz="76197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67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  <a:defRPr/>
            </a:pPr>
            <a:r>
              <a:rPr lang="ru-RU" alt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Монтаж аккумуляторных батарей (АКБ) автономной системы</a:t>
            </a:r>
            <a:endParaRPr lang="ru-RU" alt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3"/>
          <p:cNvSpPr/>
          <p:nvPr/>
        </p:nvSpPr>
        <p:spPr>
          <a:xfrm>
            <a:off x="0" y="6564311"/>
            <a:ext cx="12192000" cy="293689"/>
          </a:xfrm>
          <a:prstGeom prst="rect">
            <a:avLst/>
          </a:prstGeom>
          <a:gradFill flip="none" rotWithShape="1">
            <a:gsLst>
              <a:gs pos="0">
                <a:srgbClr val="245194">
                  <a:shade val="30000"/>
                  <a:satMod val="115000"/>
                </a:srgbClr>
              </a:gs>
              <a:gs pos="50000">
                <a:srgbClr val="245194">
                  <a:shade val="67500"/>
                  <a:satMod val="115000"/>
                </a:srgbClr>
              </a:gs>
              <a:gs pos="100000">
                <a:srgbClr val="245194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2" tIns="38096" rIns="76192" bIns="38096" anchor="ctr"/>
          <a:lstStyle/>
          <a:p>
            <a:pPr algn="r"/>
            <a:r>
              <a:rPr lang="ru-RU" sz="1200" b="1" dirty="0">
                <a:solidFill>
                  <a:schemeClr val="tx1"/>
                </a:solidFill>
              </a:rPr>
              <a:t>      </a:t>
            </a:r>
            <a:r>
              <a:rPr lang="ru-RU" sz="1200" b="1" dirty="0" smtClean="0">
                <a:solidFill>
                  <a:schemeClr val="tx1"/>
                </a:solidFill>
              </a:rPr>
              <a:t>3</a:t>
            </a:r>
            <a:endParaRPr lang="ru-RU" sz="1200" b="1" dirty="0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498649" y="1579631"/>
            <a:ext cx="711385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АКБ (аккумуляторные батареи) наиболее дорогой элемент системы по стоимости и сложности замены в случае неисправности, имеет ключевое влияние на продолжительность и эффективность работы </a:t>
            </a:r>
            <a:r>
              <a:rPr lang="ru-RU" b="1" dirty="0" smtClean="0"/>
              <a:t>автономной осветительной установки.  </a:t>
            </a:r>
            <a:r>
              <a:rPr lang="ru-RU" b="1" dirty="0"/>
              <a:t>Исходя из этого </a:t>
            </a:r>
            <a:r>
              <a:rPr lang="ru-RU" b="1" dirty="0" smtClean="0"/>
              <a:t>значительная </a:t>
            </a:r>
            <a:r>
              <a:rPr lang="ru-RU" b="1" dirty="0"/>
              <a:t>часть работы по содержанию </a:t>
            </a:r>
            <a:r>
              <a:rPr lang="ru-RU" b="1" dirty="0" smtClean="0"/>
              <a:t>автономных осветительных систем направлена </a:t>
            </a:r>
            <a:r>
              <a:rPr lang="ru-RU" b="1" dirty="0"/>
              <a:t>на сохранение </a:t>
            </a:r>
            <a:r>
              <a:rPr lang="ru-RU" b="1" dirty="0" smtClean="0"/>
              <a:t>АКБ.</a:t>
            </a:r>
            <a:endParaRPr lang="ru-RU" b="1" dirty="0"/>
          </a:p>
        </p:txBody>
      </p:sp>
      <p:pic>
        <p:nvPicPr>
          <p:cNvPr id="4100" name="Picture 4" descr="D:\автономка\автономка доклад\автономка схема установки.bm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735790" y="2292423"/>
            <a:ext cx="5621216" cy="2922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D:\автономка\автономка фото\IMG-20170811-WA0003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53" r="4931"/>
          <a:stretch/>
        </p:blipFill>
        <p:spPr bwMode="auto">
          <a:xfrm>
            <a:off x="6248771" y="4333422"/>
            <a:ext cx="2434805" cy="2105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D:\автономка\автономка фото\IMG-20170811-WA0008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811" t="26006" r="10049" b="15044"/>
          <a:stretch/>
        </p:blipFill>
        <p:spPr bwMode="auto">
          <a:xfrm rot="5400000">
            <a:off x="3737173" y="4079287"/>
            <a:ext cx="2229120" cy="2489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D:\автономка\автономка фото\20160909_18431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0977" y="4337956"/>
            <a:ext cx="3316632" cy="2100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2051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800" y="792185"/>
            <a:ext cx="12191200" cy="577212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3"/>
          <p:cNvSpPr/>
          <p:nvPr/>
        </p:nvSpPr>
        <p:spPr>
          <a:xfrm>
            <a:off x="0" y="-16406"/>
            <a:ext cx="12192000" cy="959501"/>
          </a:xfrm>
          <a:prstGeom prst="rect">
            <a:avLst/>
          </a:prstGeom>
          <a:gradFill flip="none" rotWithShape="1">
            <a:gsLst>
              <a:gs pos="0">
                <a:srgbClr val="245194">
                  <a:shade val="30000"/>
                  <a:satMod val="115000"/>
                </a:srgbClr>
              </a:gs>
              <a:gs pos="50000">
                <a:srgbClr val="245194">
                  <a:shade val="67500"/>
                  <a:satMod val="115000"/>
                </a:srgbClr>
              </a:gs>
              <a:gs pos="100000">
                <a:srgbClr val="245194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2" tIns="38096" rIns="76192" bIns="38096" anchor="ctr"/>
          <a:lstStyle/>
          <a:p>
            <a:r>
              <a:rPr lang="ru-RU" sz="1170" dirty="0">
                <a:solidFill>
                  <a:schemeClr val="tx1"/>
                </a:solidFill>
              </a:rPr>
              <a:t>      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3" name="Round Same Side Corner Rectangle 85"/>
          <p:cNvSpPr/>
          <p:nvPr/>
        </p:nvSpPr>
        <p:spPr>
          <a:xfrm rot="5400000">
            <a:off x="4215214" y="-3920032"/>
            <a:ext cx="637781" cy="8744363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>
              <a:solidFill>
                <a:srgbClr val="008080"/>
              </a:solidFill>
            </a:endParaRPr>
          </a:p>
        </p:txBody>
      </p:sp>
      <p:sp>
        <p:nvSpPr>
          <p:cNvPr id="14" name="Round Same Side Corner Rectangle 85"/>
          <p:cNvSpPr/>
          <p:nvPr/>
        </p:nvSpPr>
        <p:spPr>
          <a:xfrm rot="5400000">
            <a:off x="10235287" y="-1031350"/>
            <a:ext cx="627713" cy="2956931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95674" y="133260"/>
            <a:ext cx="2252283" cy="605787"/>
          </a:xfrm>
          <a:prstGeom prst="rect">
            <a:avLst/>
          </a:prstGeom>
        </p:spPr>
      </p:pic>
      <p:sp>
        <p:nvSpPr>
          <p:cNvPr id="16" name="Заголовок 1"/>
          <p:cNvSpPr txBox="1">
            <a:spLocks/>
          </p:cNvSpPr>
          <p:nvPr/>
        </p:nvSpPr>
        <p:spPr>
          <a:xfrm>
            <a:off x="361950" y="275628"/>
            <a:ext cx="8104133" cy="495412"/>
          </a:xfrm>
          <a:prstGeom prst="rect">
            <a:avLst/>
          </a:prstGeom>
        </p:spPr>
        <p:txBody>
          <a:bodyPr>
            <a:noAutofit/>
          </a:bodyPr>
          <a:lstStyle>
            <a:lvl1pPr algn="l" defTabSz="76197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67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  <a:defRPr/>
            </a:pPr>
            <a:r>
              <a:rPr lang="ru-RU" sz="2000" b="1" dirty="0" smtClean="0">
                <a:solidFill>
                  <a:schemeClr val="bg1"/>
                </a:solidFill>
              </a:rPr>
              <a:t>Районирование </a:t>
            </a:r>
            <a:r>
              <a:rPr lang="ru-RU" sz="2000" b="1" dirty="0">
                <a:solidFill>
                  <a:schemeClr val="bg1"/>
                </a:solidFill>
              </a:rPr>
              <a:t>России по количеству солнечного </a:t>
            </a:r>
            <a:r>
              <a:rPr lang="ru-RU" sz="2000" b="1" dirty="0" smtClean="0">
                <a:solidFill>
                  <a:schemeClr val="bg1"/>
                </a:solidFill>
              </a:rPr>
              <a:t>излучения</a:t>
            </a:r>
            <a:endParaRPr lang="ru-RU" alt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3"/>
          <p:cNvSpPr/>
          <p:nvPr/>
        </p:nvSpPr>
        <p:spPr>
          <a:xfrm>
            <a:off x="0" y="6564311"/>
            <a:ext cx="12192000" cy="293689"/>
          </a:xfrm>
          <a:prstGeom prst="rect">
            <a:avLst/>
          </a:prstGeom>
          <a:gradFill flip="none" rotWithShape="1">
            <a:gsLst>
              <a:gs pos="0">
                <a:srgbClr val="245194">
                  <a:shade val="30000"/>
                  <a:satMod val="115000"/>
                </a:srgbClr>
              </a:gs>
              <a:gs pos="50000">
                <a:srgbClr val="245194">
                  <a:shade val="67500"/>
                  <a:satMod val="115000"/>
                </a:srgbClr>
              </a:gs>
              <a:gs pos="100000">
                <a:srgbClr val="245194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2" tIns="38096" rIns="76192" bIns="38096" anchor="ctr"/>
          <a:lstStyle/>
          <a:p>
            <a:pPr algn="r"/>
            <a:r>
              <a:rPr lang="ru-RU" sz="1200" b="1" dirty="0">
                <a:solidFill>
                  <a:schemeClr val="tx1"/>
                </a:solidFill>
              </a:rPr>
              <a:t>      </a:t>
            </a:r>
            <a:r>
              <a:rPr lang="ru-RU" sz="1200" b="1" dirty="0" smtClean="0">
                <a:solidFill>
                  <a:schemeClr val="tx1"/>
                </a:solidFill>
              </a:rPr>
              <a:t>3</a:t>
            </a:r>
            <a:endParaRPr lang="ru-RU" sz="1200" b="1" dirty="0">
              <a:solidFill>
                <a:schemeClr val="tx1"/>
              </a:solidFill>
            </a:endParaRPr>
          </a:p>
        </p:txBody>
      </p:sp>
      <p:pic>
        <p:nvPicPr>
          <p:cNvPr id="18" name="Picture 2" descr="D:\автономка\карты и таблицы\карта инсоляции 5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6359" y="943095"/>
            <a:ext cx="9280081" cy="5621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156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800" y="792185"/>
            <a:ext cx="12191200" cy="577212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3"/>
          <p:cNvSpPr/>
          <p:nvPr/>
        </p:nvSpPr>
        <p:spPr>
          <a:xfrm>
            <a:off x="0" y="-16406"/>
            <a:ext cx="12192000" cy="959501"/>
          </a:xfrm>
          <a:prstGeom prst="rect">
            <a:avLst/>
          </a:prstGeom>
          <a:gradFill flip="none" rotWithShape="1">
            <a:gsLst>
              <a:gs pos="0">
                <a:srgbClr val="245194">
                  <a:shade val="30000"/>
                  <a:satMod val="115000"/>
                </a:srgbClr>
              </a:gs>
              <a:gs pos="50000">
                <a:srgbClr val="245194">
                  <a:shade val="67500"/>
                  <a:satMod val="115000"/>
                </a:srgbClr>
              </a:gs>
              <a:gs pos="100000">
                <a:srgbClr val="245194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2" tIns="38096" rIns="76192" bIns="38096" anchor="ctr"/>
          <a:lstStyle/>
          <a:p>
            <a:r>
              <a:rPr lang="ru-RU" sz="1170" dirty="0">
                <a:solidFill>
                  <a:schemeClr val="tx1"/>
                </a:solidFill>
              </a:rPr>
              <a:t>      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3" name="Round Same Side Corner Rectangle 85"/>
          <p:cNvSpPr/>
          <p:nvPr/>
        </p:nvSpPr>
        <p:spPr>
          <a:xfrm rot="5400000">
            <a:off x="4379606" y="-3920032"/>
            <a:ext cx="637781" cy="8744363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>
              <a:solidFill>
                <a:srgbClr val="008080"/>
              </a:solidFill>
            </a:endParaRPr>
          </a:p>
        </p:txBody>
      </p:sp>
      <p:sp>
        <p:nvSpPr>
          <p:cNvPr id="14" name="Round Same Side Corner Rectangle 85"/>
          <p:cNvSpPr/>
          <p:nvPr/>
        </p:nvSpPr>
        <p:spPr>
          <a:xfrm rot="5400000">
            <a:off x="10235287" y="-1031350"/>
            <a:ext cx="627713" cy="2956931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95674" y="133260"/>
            <a:ext cx="2252283" cy="605787"/>
          </a:xfrm>
          <a:prstGeom prst="rect">
            <a:avLst/>
          </a:prstGeom>
        </p:spPr>
      </p:pic>
      <p:sp>
        <p:nvSpPr>
          <p:cNvPr id="16" name="Заголовок 1"/>
          <p:cNvSpPr txBox="1">
            <a:spLocks/>
          </p:cNvSpPr>
          <p:nvPr/>
        </p:nvSpPr>
        <p:spPr>
          <a:xfrm>
            <a:off x="1673766" y="275628"/>
            <a:ext cx="5720679" cy="495412"/>
          </a:xfrm>
          <a:prstGeom prst="rect">
            <a:avLst/>
          </a:prstGeom>
        </p:spPr>
        <p:txBody>
          <a:bodyPr>
            <a:noAutofit/>
          </a:bodyPr>
          <a:lstStyle>
            <a:lvl1pPr algn="l" defTabSz="76197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67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  <a:defRPr/>
            </a:pPr>
            <a:r>
              <a:rPr lang="ru-RU" sz="2000" b="1" dirty="0" smtClean="0">
                <a:solidFill>
                  <a:schemeClr val="bg1"/>
                </a:solidFill>
              </a:rPr>
              <a:t>Районирование </a:t>
            </a:r>
            <a:r>
              <a:rPr lang="ru-RU" sz="2000" b="1" dirty="0">
                <a:solidFill>
                  <a:schemeClr val="bg1"/>
                </a:solidFill>
              </a:rPr>
              <a:t>России по силе и скорости ветра</a:t>
            </a:r>
            <a:endParaRPr lang="ru-RU" alt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3"/>
          <p:cNvSpPr/>
          <p:nvPr/>
        </p:nvSpPr>
        <p:spPr>
          <a:xfrm>
            <a:off x="0" y="6564311"/>
            <a:ext cx="12192000" cy="293689"/>
          </a:xfrm>
          <a:prstGeom prst="rect">
            <a:avLst/>
          </a:prstGeom>
          <a:gradFill flip="none" rotWithShape="1">
            <a:gsLst>
              <a:gs pos="0">
                <a:srgbClr val="245194">
                  <a:shade val="30000"/>
                  <a:satMod val="115000"/>
                </a:srgbClr>
              </a:gs>
              <a:gs pos="50000">
                <a:srgbClr val="245194">
                  <a:shade val="67500"/>
                  <a:satMod val="115000"/>
                </a:srgbClr>
              </a:gs>
              <a:gs pos="100000">
                <a:srgbClr val="245194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2" tIns="38096" rIns="76192" bIns="38096" anchor="ctr"/>
          <a:lstStyle/>
          <a:p>
            <a:pPr algn="r"/>
            <a:r>
              <a:rPr lang="ru-RU" sz="1200" b="1" dirty="0">
                <a:solidFill>
                  <a:schemeClr val="tx1"/>
                </a:solidFill>
              </a:rPr>
              <a:t>      </a:t>
            </a:r>
            <a:r>
              <a:rPr lang="ru-RU" sz="1200" b="1" dirty="0" smtClean="0">
                <a:solidFill>
                  <a:schemeClr val="tx1"/>
                </a:solidFill>
              </a:rPr>
              <a:t>3</a:t>
            </a:r>
            <a:endParaRPr lang="ru-RU" sz="1200" b="1" dirty="0">
              <a:solidFill>
                <a:schemeClr val="tx1"/>
              </a:solidFill>
            </a:endParaRPr>
          </a:p>
        </p:txBody>
      </p:sp>
      <p:pic>
        <p:nvPicPr>
          <p:cNvPr id="18" name="Picture 2" descr="D:\автономка\карты и таблицы\карта скорости ветра среднегодовой 2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8477" y="943095"/>
            <a:ext cx="8760666" cy="5621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9275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800" y="792185"/>
            <a:ext cx="12191200" cy="577212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3"/>
          <p:cNvSpPr/>
          <p:nvPr/>
        </p:nvSpPr>
        <p:spPr>
          <a:xfrm>
            <a:off x="0" y="-16406"/>
            <a:ext cx="12192000" cy="959501"/>
          </a:xfrm>
          <a:prstGeom prst="rect">
            <a:avLst/>
          </a:prstGeom>
          <a:gradFill flip="none" rotWithShape="1">
            <a:gsLst>
              <a:gs pos="0">
                <a:srgbClr val="245194">
                  <a:shade val="30000"/>
                  <a:satMod val="115000"/>
                </a:srgbClr>
              </a:gs>
              <a:gs pos="50000">
                <a:srgbClr val="245194">
                  <a:shade val="67500"/>
                  <a:satMod val="115000"/>
                </a:srgbClr>
              </a:gs>
              <a:gs pos="100000">
                <a:srgbClr val="245194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2" tIns="38096" rIns="76192" bIns="38096" anchor="ctr"/>
          <a:lstStyle/>
          <a:p>
            <a:r>
              <a:rPr lang="ru-RU" sz="1170" dirty="0">
                <a:solidFill>
                  <a:schemeClr val="tx1"/>
                </a:solidFill>
              </a:rPr>
              <a:t>      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3" name="Round Same Side Corner Rectangle 85"/>
          <p:cNvSpPr/>
          <p:nvPr/>
        </p:nvSpPr>
        <p:spPr>
          <a:xfrm rot="5400000">
            <a:off x="4215214" y="-3920032"/>
            <a:ext cx="637781" cy="8744363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>
              <a:solidFill>
                <a:srgbClr val="008080"/>
              </a:solidFill>
            </a:endParaRPr>
          </a:p>
        </p:txBody>
      </p:sp>
      <p:sp>
        <p:nvSpPr>
          <p:cNvPr id="14" name="Round Same Side Corner Rectangle 85"/>
          <p:cNvSpPr/>
          <p:nvPr/>
        </p:nvSpPr>
        <p:spPr>
          <a:xfrm rot="5400000">
            <a:off x="10235287" y="-1031350"/>
            <a:ext cx="627713" cy="2956931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95674" y="133260"/>
            <a:ext cx="2252283" cy="605787"/>
          </a:xfrm>
          <a:prstGeom prst="rect">
            <a:avLst/>
          </a:prstGeom>
        </p:spPr>
      </p:pic>
      <p:sp>
        <p:nvSpPr>
          <p:cNvPr id="16" name="Заголовок 1"/>
          <p:cNvSpPr txBox="1">
            <a:spLocks/>
          </p:cNvSpPr>
          <p:nvPr/>
        </p:nvSpPr>
        <p:spPr>
          <a:xfrm>
            <a:off x="161923" y="81250"/>
            <a:ext cx="8744363" cy="495412"/>
          </a:xfrm>
          <a:prstGeom prst="rect">
            <a:avLst/>
          </a:prstGeom>
        </p:spPr>
        <p:txBody>
          <a:bodyPr>
            <a:noAutofit/>
          </a:bodyPr>
          <a:lstStyle>
            <a:lvl1pPr algn="l" defTabSz="76197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67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  <a:defRPr/>
            </a:pPr>
            <a:r>
              <a:rPr lang="ru-RU" sz="2000" b="1" dirty="0" smtClean="0">
                <a:solidFill>
                  <a:schemeClr val="bg1"/>
                </a:solidFill>
              </a:rPr>
              <a:t>Корреляция </a:t>
            </a:r>
            <a:r>
              <a:rPr lang="ru-RU" sz="2000" b="1" dirty="0">
                <a:solidFill>
                  <a:schemeClr val="bg1"/>
                </a:solidFill>
              </a:rPr>
              <a:t>производительности автономной </a:t>
            </a:r>
            <a:endParaRPr lang="ru-RU" sz="2000" b="1" dirty="0" smtClean="0">
              <a:solidFill>
                <a:schemeClr val="bg1"/>
              </a:solidFill>
            </a:endParaRPr>
          </a:p>
          <a:p>
            <a:pPr algn="ctr">
              <a:lnSpc>
                <a:spcPct val="100000"/>
              </a:lnSpc>
              <a:spcBef>
                <a:spcPts val="0"/>
              </a:spcBef>
              <a:defRPr/>
            </a:pPr>
            <a:r>
              <a:rPr lang="ru-RU" sz="2000" b="1" dirty="0" smtClean="0">
                <a:solidFill>
                  <a:schemeClr val="bg1"/>
                </a:solidFill>
              </a:rPr>
              <a:t>осветительной </a:t>
            </a:r>
            <a:r>
              <a:rPr lang="ru-RU" sz="2000" b="1" dirty="0">
                <a:solidFill>
                  <a:schemeClr val="bg1"/>
                </a:solidFill>
              </a:rPr>
              <a:t>системы и расхода энергии</a:t>
            </a:r>
            <a:endParaRPr lang="ru-RU" alt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3"/>
          <p:cNvSpPr/>
          <p:nvPr/>
        </p:nvSpPr>
        <p:spPr>
          <a:xfrm>
            <a:off x="0" y="6564311"/>
            <a:ext cx="12192000" cy="293689"/>
          </a:xfrm>
          <a:prstGeom prst="rect">
            <a:avLst/>
          </a:prstGeom>
          <a:gradFill flip="none" rotWithShape="1">
            <a:gsLst>
              <a:gs pos="0">
                <a:srgbClr val="245194">
                  <a:shade val="30000"/>
                  <a:satMod val="115000"/>
                </a:srgbClr>
              </a:gs>
              <a:gs pos="50000">
                <a:srgbClr val="245194">
                  <a:shade val="67500"/>
                  <a:satMod val="115000"/>
                </a:srgbClr>
              </a:gs>
              <a:gs pos="100000">
                <a:srgbClr val="245194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192" tIns="38096" rIns="76192" bIns="38096" anchor="ctr"/>
          <a:lstStyle/>
          <a:p>
            <a:pPr algn="r"/>
            <a:r>
              <a:rPr lang="ru-RU" sz="1200" b="1" dirty="0">
                <a:solidFill>
                  <a:schemeClr val="tx1"/>
                </a:solidFill>
              </a:rPr>
              <a:t>      </a:t>
            </a:r>
            <a:r>
              <a:rPr lang="ru-RU" sz="1200" b="1" dirty="0" smtClean="0">
                <a:solidFill>
                  <a:schemeClr val="tx1"/>
                </a:solidFill>
              </a:rPr>
              <a:t>3</a:t>
            </a:r>
            <a:endParaRPr lang="ru-RU" sz="1200" b="1" dirty="0">
              <a:solidFill>
                <a:schemeClr val="tx1"/>
              </a:solidFill>
            </a:endParaRPr>
          </a:p>
        </p:txBody>
      </p:sp>
      <p:graphicFrame>
        <p:nvGraphicFramePr>
          <p:cNvPr id="18" name="Диаграмма 1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15000249"/>
              </p:ext>
            </p:extLst>
          </p:nvPr>
        </p:nvGraphicFramePr>
        <p:xfrm>
          <a:off x="161923" y="1229090"/>
          <a:ext cx="8196631" cy="48983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9" name="Скругленный прямоугольник 18"/>
          <p:cNvSpPr/>
          <p:nvPr/>
        </p:nvSpPr>
        <p:spPr>
          <a:xfrm>
            <a:off x="8519678" y="1229091"/>
            <a:ext cx="3507932" cy="4898314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8663354" y="1473119"/>
            <a:ext cx="3267361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/>
              <a:t>       Автономные осветитель-</a:t>
            </a:r>
            <a:r>
              <a:rPr lang="ru-RU" b="1" dirty="0" err="1" smtClean="0"/>
              <a:t>ные</a:t>
            </a:r>
            <a:r>
              <a:rPr lang="ru-RU" b="1" dirty="0" smtClean="0"/>
              <a:t> </a:t>
            </a:r>
            <a:r>
              <a:rPr lang="ru-RU" b="1" dirty="0"/>
              <a:t>системы в нашем регионе сильно подвержены влиянию сезонного фактора. </a:t>
            </a:r>
          </a:p>
          <a:p>
            <a:pPr algn="just"/>
            <a:r>
              <a:rPr lang="ru-RU" b="1" dirty="0" smtClean="0"/>
              <a:t>      Фактически мы имеем недостаток энергии в зимнее время при </a:t>
            </a:r>
            <a:r>
              <a:rPr lang="ru-RU" b="1" dirty="0" err="1" smtClean="0"/>
              <a:t>продолжитель-ности</a:t>
            </a:r>
            <a:r>
              <a:rPr lang="ru-RU" b="1" dirty="0" smtClean="0"/>
              <a:t> тёмного времени суток, и переизбыток энергии в летние месяцы, когда день заметно длиннее ночи. </a:t>
            </a:r>
          </a:p>
          <a:p>
            <a:pPr algn="just"/>
            <a:r>
              <a:rPr lang="ru-RU" b="1" dirty="0" smtClean="0"/>
              <a:t>       </a:t>
            </a:r>
            <a:r>
              <a:rPr lang="ru-RU" b="1" dirty="0" err="1" smtClean="0"/>
              <a:t>Ветрогенератор</a:t>
            </a:r>
            <a:r>
              <a:rPr lang="ru-RU" b="1" dirty="0" smtClean="0"/>
              <a:t> помогает в зимнее время года, но не решает проблему недостатка солнечной энергии.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68601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15940</TotalTime>
  <Words>496</Words>
  <Application>Microsoft Office PowerPoint</Application>
  <PresentationFormat>Широкоэкранный</PresentationFormat>
  <Paragraphs>129</Paragraphs>
  <Slides>12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administrator</dc:creator>
  <cp:lastModifiedBy>Пользователь Windows</cp:lastModifiedBy>
  <cp:revision>57</cp:revision>
  <dcterms:created xsi:type="dcterms:W3CDTF">2018-06-07T10:11:45Z</dcterms:created>
  <dcterms:modified xsi:type="dcterms:W3CDTF">2018-06-29T02:21:50Z</dcterms:modified>
</cp:coreProperties>
</file>