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59" r:id="rId5"/>
    <p:sldId id="260" r:id="rId6"/>
    <p:sldId id="275" r:id="rId7"/>
    <p:sldId id="263" r:id="rId8"/>
    <p:sldId id="262" r:id="rId9"/>
    <p:sldId id="264" r:id="rId10"/>
    <p:sldId id="265" r:id="rId11"/>
    <p:sldId id="274" r:id="rId12"/>
    <p:sldId id="266" r:id="rId13"/>
    <p:sldId id="267" r:id="rId14"/>
    <p:sldId id="268" r:id="rId15"/>
    <p:sldId id="276" r:id="rId16"/>
    <p:sldId id="270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68FF25"/>
    <a:srgbClr val="0045F8"/>
    <a:srgbClr val="237700"/>
    <a:srgbClr val="008200"/>
    <a:srgbClr val="001E75"/>
    <a:srgbClr val="FCEA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7" autoAdjust="0"/>
    <p:restoredTop sz="94669" autoAdjust="0"/>
  </p:normalViewPr>
  <p:slideViewPr>
    <p:cSldViewPr>
      <p:cViewPr varScale="1">
        <p:scale>
          <a:sx n="83" d="100"/>
          <a:sy n="83" d="100"/>
        </p:scale>
        <p:origin x="146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8;&#1090;&#1077;&#1084;\Documents\12312312312355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Светодиоды</c:v>
          </c:tx>
          <c:marker>
            <c:symbol val="none"/>
          </c:marker>
          <c:xVal>
            <c:numRef>
              <c:f>Лист1!$F$34:$F$39</c:f>
              <c:numCache>
                <c:formatCode>General</c:formatCode>
                <c:ptCount val="6"/>
                <c:pt idx="0">
                  <c:v>1970</c:v>
                </c:pt>
                <c:pt idx="1">
                  <c:v>1980</c:v>
                </c:pt>
                <c:pt idx="2">
                  <c:v>1990</c:v>
                </c:pt>
                <c:pt idx="3">
                  <c:v>2000</c:v>
                </c:pt>
                <c:pt idx="4">
                  <c:v>2010</c:v>
                </c:pt>
                <c:pt idx="5">
                  <c:v>2020</c:v>
                </c:pt>
              </c:numCache>
            </c:numRef>
          </c:xVal>
          <c:yVal>
            <c:numRef>
              <c:f>Лист1!$G$34:$G$39</c:f>
              <c:numCache>
                <c:formatCode>General</c:formatCode>
                <c:ptCount val="6"/>
                <c:pt idx="0">
                  <c:v>0</c:v>
                </c:pt>
                <c:pt idx="1">
                  <c:v>10</c:v>
                </c:pt>
                <c:pt idx="2">
                  <c:v>25</c:v>
                </c:pt>
                <c:pt idx="3">
                  <c:v>63</c:v>
                </c:pt>
                <c:pt idx="4">
                  <c:v>105</c:v>
                </c:pt>
                <c:pt idx="5">
                  <c:v>160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FF0-498B-971F-CCBD46C9C7FE}"/>
            </c:ext>
          </c:extLst>
        </c:ser>
        <c:ser>
          <c:idx val="1"/>
          <c:order val="1"/>
          <c:tx>
            <c:v>Люминесцентные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Лист1!$F$34:$F$39</c:f>
              <c:numCache>
                <c:formatCode>General</c:formatCode>
                <c:ptCount val="6"/>
                <c:pt idx="0">
                  <c:v>1970</c:v>
                </c:pt>
                <c:pt idx="1">
                  <c:v>1980</c:v>
                </c:pt>
                <c:pt idx="2">
                  <c:v>1990</c:v>
                </c:pt>
                <c:pt idx="3">
                  <c:v>2000</c:v>
                </c:pt>
                <c:pt idx="4">
                  <c:v>2010</c:v>
                </c:pt>
                <c:pt idx="5">
                  <c:v>2020</c:v>
                </c:pt>
              </c:numCache>
            </c:numRef>
          </c:xVal>
          <c:yVal>
            <c:numRef>
              <c:f>Лист1!$H$34:$H$39</c:f>
              <c:numCache>
                <c:formatCode>General</c:formatCode>
                <c:ptCount val="6"/>
                <c:pt idx="0">
                  <c:v>50</c:v>
                </c:pt>
                <c:pt idx="1">
                  <c:v>51</c:v>
                </c:pt>
                <c:pt idx="2">
                  <c:v>55</c:v>
                </c:pt>
                <c:pt idx="3">
                  <c:v>60</c:v>
                </c:pt>
                <c:pt idx="4">
                  <c:v>63</c:v>
                </c:pt>
                <c:pt idx="5">
                  <c:v>72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FF0-498B-971F-CCBD46C9C7FE}"/>
            </c:ext>
          </c:extLst>
        </c:ser>
        <c:ser>
          <c:idx val="2"/>
          <c:order val="2"/>
          <c:tx>
            <c:v>Галогеновые</c:v>
          </c:tx>
          <c:spPr>
            <a:ln>
              <a:solidFill>
                <a:srgbClr val="0070C0"/>
              </a:solidFill>
            </a:ln>
          </c:spPr>
          <c:marker>
            <c:symbol val="none"/>
          </c:marker>
          <c:xVal>
            <c:numRef>
              <c:f>Лист1!$F$34:$F$39</c:f>
              <c:numCache>
                <c:formatCode>General</c:formatCode>
                <c:ptCount val="6"/>
                <c:pt idx="0">
                  <c:v>1970</c:v>
                </c:pt>
                <c:pt idx="1">
                  <c:v>1980</c:v>
                </c:pt>
                <c:pt idx="2">
                  <c:v>1990</c:v>
                </c:pt>
                <c:pt idx="3">
                  <c:v>2000</c:v>
                </c:pt>
                <c:pt idx="4">
                  <c:v>2010</c:v>
                </c:pt>
                <c:pt idx="5">
                  <c:v>2020</c:v>
                </c:pt>
              </c:numCache>
            </c:numRef>
          </c:xVal>
          <c:yVal>
            <c:numRef>
              <c:f>Лист1!$I$34:$I$39</c:f>
              <c:numCache>
                <c:formatCode>General</c:formatCode>
                <c:ptCount val="6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8FF0-498B-971F-CCBD46C9C7FE}"/>
            </c:ext>
          </c:extLst>
        </c:ser>
        <c:ser>
          <c:idx val="3"/>
          <c:order val="3"/>
          <c:tx>
            <c:v>Лампы накаливания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Лист1!$F$34:$F$39</c:f>
              <c:numCache>
                <c:formatCode>General</c:formatCode>
                <c:ptCount val="6"/>
                <c:pt idx="0">
                  <c:v>1970</c:v>
                </c:pt>
                <c:pt idx="1">
                  <c:v>1980</c:v>
                </c:pt>
                <c:pt idx="2">
                  <c:v>1990</c:v>
                </c:pt>
                <c:pt idx="3">
                  <c:v>2000</c:v>
                </c:pt>
                <c:pt idx="4">
                  <c:v>2010</c:v>
                </c:pt>
                <c:pt idx="5">
                  <c:v>2020</c:v>
                </c:pt>
              </c:numCache>
            </c:numRef>
          </c:xVal>
          <c:yVal>
            <c:numRef>
              <c:f>Лист1!$J$34:$J$39</c:f>
              <c:numCache>
                <c:formatCode>General</c:formatCode>
                <c:ptCount val="6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  <c:pt idx="4">
                  <c:v>15</c:v>
                </c:pt>
                <c:pt idx="5">
                  <c:v>15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8FF0-498B-971F-CCBD46C9C7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757376"/>
        <c:axId val="89886656"/>
      </c:scatterChart>
      <c:valAx>
        <c:axId val="28757376"/>
        <c:scaling>
          <c:orientation val="minMax"/>
          <c:max val="2020"/>
          <c:min val="197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Muller Light" pitchFamily="50" charset="-52"/>
              </a:defRPr>
            </a:pPr>
            <a:endParaRPr lang="ru-RU"/>
          </a:p>
        </c:txPr>
        <c:crossAx val="89886656"/>
        <c:crosses val="autoZero"/>
        <c:crossBetween val="midCat"/>
      </c:valAx>
      <c:valAx>
        <c:axId val="89886656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65000"/>
                  <a:alpha val="33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Muller Light" pitchFamily="50" charset="-52"/>
              </a:defRPr>
            </a:pPr>
            <a:endParaRPr lang="ru-RU"/>
          </a:p>
        </c:txPr>
        <c:crossAx val="28757376"/>
        <c:crosses val="autoZero"/>
        <c:crossBetween val="midCat"/>
      </c:valAx>
    </c:plotArea>
    <c:legend>
      <c:legendPos val="r"/>
      <c:layout/>
      <c:overlay val="0"/>
      <c:txPr>
        <a:bodyPr/>
        <a:lstStyle/>
        <a:p>
          <a:pPr>
            <a:defRPr sz="1600">
              <a:latin typeface="Muller Light" pitchFamily="50" charset="-52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Calibri" panose="020F0502020204030204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tx>
        <c:rich>
          <a:bodyPr/>
          <a:lstStyle/>
          <a:p>
            <a:pPr>
              <a:defRPr sz="2000">
                <a:solidFill>
                  <a:srgbClr val="00CC00"/>
                </a:solidFill>
                <a:latin typeface="Muller Medium" pitchFamily="50" charset="-52"/>
              </a:defRPr>
            </a:pPr>
            <a:r>
              <a:rPr lang="ru-RU" sz="2400" dirty="0" smtClean="0">
                <a:solidFill>
                  <a:srgbClr val="00CC00"/>
                </a:solidFill>
                <a:effectLst/>
                <a:latin typeface="Muller Bold" pitchFamily="50" charset="-52"/>
              </a:rPr>
              <a:t>МИРОВЫЕ ПРОИЗВОДИТЕЛИ МОЩНЫХ СВЕТОДИОДОВ </a:t>
            </a:r>
            <a:endParaRPr lang="ru-RU" sz="2400" dirty="0">
              <a:solidFill>
                <a:srgbClr val="00CC00"/>
              </a:solidFill>
              <a:effectLst/>
              <a:latin typeface="Muller Bold" pitchFamily="50" charset="-52"/>
            </a:endParaRPr>
          </a:p>
        </c:rich>
      </c:tx>
      <c:layout>
        <c:manualLayout>
          <c:xMode val="edge"/>
          <c:yMode val="edge"/>
          <c:x val="0.1618333333333333"/>
          <c:y val="0.1425925925925926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cene3d>
                <a:camera prst="orthographicFront"/>
                <a:lightRig rig="flat" dir="t">
                  <a:rot lat="0" lon="0" rev="3600000"/>
                </a:lightRig>
              </a:scene3d>
              <a:sp3d prstMaterial="flat">
                <a:bevelT w="101600" h="50800" prst="coolSlant"/>
              </a:sp3d>
            </c:spPr>
            <c:extLst>
              <c:ext xmlns:c16="http://schemas.microsoft.com/office/drawing/2014/chart" uri="{C3380CC4-5D6E-409C-BE32-E72D297353CC}">
                <c16:uniqueId val="{00000001-76A8-474F-A650-E524387D8876}"/>
              </c:ext>
            </c:extLst>
          </c:dPt>
          <c:dPt>
            <c:idx val="6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76A8-474F-A650-E524387D8876}"/>
              </c:ext>
            </c:extLst>
          </c:dPt>
          <c:dLbls>
            <c:dLbl>
              <c:idx val="0"/>
              <c:layout>
                <c:manualLayout>
                  <c:x val="-9.4232283464566927E-2"/>
                  <c:y val="5.548075240594925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6A8-474F-A650-E524387D8876}"/>
                </c:ext>
              </c:extLst>
            </c:dLbl>
            <c:dLbl>
              <c:idx val="1"/>
              <c:layout>
                <c:manualLayout>
                  <c:x val="-0.11577679352580927"/>
                  <c:y val="-0.1032761738116068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6A8-474F-A650-E524387D8876}"/>
                </c:ext>
              </c:extLst>
            </c:dLbl>
            <c:dLbl>
              <c:idx val="2"/>
              <c:layout>
                <c:manualLayout>
                  <c:x val="-3.703587051618553E-2"/>
                  <c:y val="-0.165932925051035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6A8-474F-A650-E524387D8876}"/>
                </c:ext>
              </c:extLst>
            </c:dLbl>
            <c:dLbl>
              <c:idx val="3"/>
              <c:layout>
                <c:manualLayout>
                  <c:x val="9.3784558180227476E-2"/>
                  <c:y val="-0.128658792650918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76A8-474F-A650-E524387D8876}"/>
                </c:ext>
              </c:extLst>
            </c:dLbl>
            <c:dLbl>
              <c:idx val="6"/>
              <c:layout>
                <c:manualLayout>
                  <c:x val="6.0887904636920384E-2"/>
                  <c:y val="1.778142315543890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6A8-474F-A650-E524387D8876}"/>
                </c:ext>
              </c:extLst>
            </c:dLbl>
            <c:dLbl>
              <c:idx val="7"/>
              <c:layout>
                <c:manualLayout>
                  <c:x val="6.675568678915135E-2"/>
                  <c:y val="6.592840478273549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6A8-474F-A650-E524387D88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  <a:latin typeface="Muller Light" pitchFamily="50" charset="-52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Лист1!$E$54:$E$61</c:f>
              <c:strCache>
                <c:ptCount val="8"/>
                <c:pt idx="0">
                  <c:v>Cree</c:v>
                </c:pt>
                <c:pt idx="1">
                  <c:v>Osram</c:v>
                </c:pt>
                <c:pt idx="2">
                  <c:v>Nichia</c:v>
                </c:pt>
                <c:pt idx="3">
                  <c:v>LG</c:v>
                </c:pt>
                <c:pt idx="4">
                  <c:v>Samsung</c:v>
                </c:pt>
                <c:pt idx="5">
                  <c:v>Philips</c:v>
                </c:pt>
                <c:pt idx="6">
                  <c:v>Seoul</c:v>
                </c:pt>
                <c:pt idx="7">
                  <c:v>остальные</c:v>
                </c:pt>
              </c:strCache>
            </c:strRef>
          </c:cat>
          <c:val>
            <c:numRef>
              <c:f>Лист1!$F$54:$F$61</c:f>
              <c:numCache>
                <c:formatCode>General</c:formatCode>
                <c:ptCount val="8"/>
                <c:pt idx="0">
                  <c:v>25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6A8-474F-A650-E524387D8876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2000">
                <a:latin typeface="Muller Light" pitchFamily="50" charset="-52"/>
              </a:defRPr>
            </a:pPr>
            <a:endParaRPr lang="ru-RU"/>
          </a:p>
        </c:txPr>
      </c:legendEntry>
      <c:layout>
        <c:manualLayout>
          <c:xMode val="edge"/>
          <c:yMode val="edge"/>
          <c:x val="0.7836805555555556"/>
          <c:y val="0.36166666666666669"/>
          <c:w val="0.20798611111111112"/>
          <c:h val="0.38222222222222224"/>
        </c:manualLayout>
      </c:layout>
      <c:overlay val="0"/>
      <c:txPr>
        <a:bodyPr/>
        <a:lstStyle/>
        <a:p>
          <a:pPr>
            <a:defRPr sz="1800">
              <a:latin typeface="Muller Light" pitchFamily="50" charset="-52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421122184901717E-2"/>
          <c:y val="5.1400554097404488E-2"/>
          <c:w val="0.68827543594247353"/>
          <c:h val="0.8326195683872849"/>
        </c:manualLayout>
      </c:layout>
      <c:scatterChart>
        <c:scatterStyle val="smoothMarker"/>
        <c:varyColors val="0"/>
        <c:ser>
          <c:idx val="0"/>
          <c:order val="0"/>
          <c:tx>
            <c:v>Светодиодные светильники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'[Диаграмма в Microsoft PowerPoint]Лист1'!$A$2:$A$14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xVal>
          <c:yVal>
            <c:numRef>
              <c:f>'[Диаграмма в Microsoft PowerPoint]Лист1'!$B$2:$B$14</c:f>
              <c:numCache>
                <c:formatCode>General</c:formatCode>
                <c:ptCount val="13"/>
                <c:pt idx="0">
                  <c:v>27000</c:v>
                </c:pt>
                <c:pt idx="1">
                  <c:v>23000</c:v>
                </c:pt>
                <c:pt idx="2">
                  <c:v>20000</c:v>
                </c:pt>
                <c:pt idx="3">
                  <c:v>17000</c:v>
                </c:pt>
                <c:pt idx="4">
                  <c:v>15500</c:v>
                </c:pt>
                <c:pt idx="5">
                  <c:v>13800</c:v>
                </c:pt>
                <c:pt idx="6">
                  <c:v>11500</c:v>
                </c:pt>
                <c:pt idx="7">
                  <c:v>9800</c:v>
                </c:pt>
                <c:pt idx="8">
                  <c:v>8000</c:v>
                </c:pt>
                <c:pt idx="9">
                  <c:v>6700</c:v>
                </c:pt>
                <c:pt idx="10">
                  <c:v>5000</c:v>
                </c:pt>
                <c:pt idx="11">
                  <c:v>4950</c:v>
                </c:pt>
                <c:pt idx="12">
                  <c:v>4900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B39-43DA-B1F0-9BBE1A5ECE44}"/>
            </c:ext>
          </c:extLst>
        </c:ser>
        <c:ser>
          <c:idx val="1"/>
          <c:order val="1"/>
          <c:tx>
            <c:v>ЖКУ</c:v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xVal>
            <c:numRef>
              <c:f>'[Диаграмма в Microsoft PowerPoint]Лист1'!$A$2:$A$14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xVal>
          <c:yVal>
            <c:numRef>
              <c:f>'[Диаграмма в Microsoft PowerPoint]Лист1'!$D$2:$D$14</c:f>
              <c:numCache>
                <c:formatCode>General</c:formatCode>
                <c:ptCount val="13"/>
                <c:pt idx="0">
                  <c:v>5000</c:v>
                </c:pt>
                <c:pt idx="1">
                  <c:v>5100</c:v>
                </c:pt>
                <c:pt idx="2">
                  <c:v>5200</c:v>
                </c:pt>
                <c:pt idx="3">
                  <c:v>5300</c:v>
                </c:pt>
                <c:pt idx="4">
                  <c:v>5400</c:v>
                </c:pt>
                <c:pt idx="5">
                  <c:v>5500</c:v>
                </c:pt>
                <c:pt idx="6">
                  <c:v>5600</c:v>
                </c:pt>
                <c:pt idx="7">
                  <c:v>5700</c:v>
                </c:pt>
                <c:pt idx="8">
                  <c:v>5800</c:v>
                </c:pt>
                <c:pt idx="9">
                  <c:v>5900</c:v>
                </c:pt>
                <c:pt idx="10">
                  <c:v>5950</c:v>
                </c:pt>
                <c:pt idx="11">
                  <c:v>5990</c:v>
                </c:pt>
                <c:pt idx="12">
                  <c:v>6050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B39-43DA-B1F0-9BBE1A5ECE44}"/>
            </c:ext>
          </c:extLst>
        </c:ser>
        <c:ser>
          <c:idx val="2"/>
          <c:order val="2"/>
          <c:tx>
            <c:v>РКУ</c:v>
          </c:tx>
          <c:spPr>
            <a:ln>
              <a:solidFill>
                <a:srgbClr val="0045F8"/>
              </a:solidFill>
            </a:ln>
          </c:spPr>
          <c:marker>
            <c:symbol val="none"/>
          </c:marker>
          <c:xVal>
            <c:numRef>
              <c:f>'[Диаграмма в Microsoft PowerPoint]Лист1'!$A$2:$A$14</c:f>
              <c:numCache>
                <c:formatCode>General</c:formatCode>
                <c:ptCount val="13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</c:numCache>
            </c:numRef>
          </c:xVal>
          <c:yVal>
            <c:numRef>
              <c:f>'[Диаграмма в Microsoft PowerPoint]Лист1'!$E$2:$E$14</c:f>
              <c:numCache>
                <c:formatCode>General</c:formatCode>
                <c:ptCount val="13"/>
                <c:pt idx="0">
                  <c:v>6000</c:v>
                </c:pt>
                <c:pt idx="1">
                  <c:v>6100</c:v>
                </c:pt>
                <c:pt idx="2">
                  <c:v>6200</c:v>
                </c:pt>
                <c:pt idx="3">
                  <c:v>6300</c:v>
                </c:pt>
                <c:pt idx="4">
                  <c:v>6400</c:v>
                </c:pt>
                <c:pt idx="5">
                  <c:v>6500</c:v>
                </c:pt>
                <c:pt idx="6">
                  <c:v>6600</c:v>
                </c:pt>
                <c:pt idx="7">
                  <c:v>6700</c:v>
                </c:pt>
                <c:pt idx="8">
                  <c:v>6800</c:v>
                </c:pt>
                <c:pt idx="9">
                  <c:v>6900</c:v>
                </c:pt>
                <c:pt idx="10">
                  <c:v>6950</c:v>
                </c:pt>
                <c:pt idx="11">
                  <c:v>6990</c:v>
                </c:pt>
                <c:pt idx="12">
                  <c:v>7050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B39-43DA-B1F0-9BBE1A5ECE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240000"/>
        <c:axId val="139241152"/>
      </c:scatterChart>
      <c:valAx>
        <c:axId val="139240000"/>
        <c:scaling>
          <c:orientation val="minMax"/>
          <c:max val="2022"/>
          <c:min val="201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Muller Light" pitchFamily="50" charset="-52"/>
              </a:defRPr>
            </a:pPr>
            <a:endParaRPr lang="ru-RU"/>
          </a:p>
        </c:txPr>
        <c:crossAx val="139241152"/>
        <c:crosses val="autoZero"/>
        <c:crossBetween val="midCat"/>
        <c:majorUnit val="1"/>
      </c:valAx>
      <c:valAx>
        <c:axId val="139241152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85000"/>
                  <a:alpha val="16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Muller Light" pitchFamily="50" charset="-52"/>
              </a:defRPr>
            </a:pPr>
            <a:endParaRPr lang="ru-RU"/>
          </a:p>
        </c:txPr>
        <c:crossAx val="13924000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81091588472496445"/>
          <c:y val="0.34471553742133237"/>
          <c:w val="0.18000880376675452"/>
          <c:h val="0.32836128799061481"/>
        </c:manualLayout>
      </c:layout>
      <c:overlay val="0"/>
      <c:txPr>
        <a:bodyPr/>
        <a:lstStyle/>
        <a:p>
          <a:pPr>
            <a:defRPr sz="1200">
              <a:latin typeface="Muller Light" pitchFamily="50" charset="-52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invertIfNegative val="0"/>
          <c:val>
            <c:numRef>
              <c:f>Лист1!$E$68:$G$68</c:f>
              <c:numCache>
                <c:formatCode>General</c:formatCode>
                <c:ptCount val="3"/>
                <c:pt idx="0">
                  <c:v>15</c:v>
                </c:pt>
                <c:pt idx="1">
                  <c:v>8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E9-49C5-A46A-E9FBF2CCC840}"/>
            </c:ext>
          </c:extLst>
        </c:ser>
        <c:ser>
          <c:idx val="1"/>
          <c:order val="1"/>
          <c:invertIfNegative val="0"/>
          <c:val>
            <c:numRef>
              <c:f>Лист1!$E$69:$G$69</c:f>
              <c:numCache>
                <c:formatCode>General</c:formatCode>
                <c:ptCount val="3"/>
                <c:pt idx="0">
                  <c:v>5</c:v>
                </c:pt>
                <c:pt idx="1">
                  <c:v>12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1E9-49C5-A46A-E9FBF2CCC8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5715584"/>
        <c:axId val="139244032"/>
      </c:barChart>
      <c:catAx>
        <c:axId val="195715584"/>
        <c:scaling>
          <c:orientation val="minMax"/>
        </c:scaling>
        <c:delete val="1"/>
        <c:axPos val="b"/>
        <c:majorTickMark val="out"/>
        <c:minorTickMark val="none"/>
        <c:tickLblPos val="nextTo"/>
        <c:crossAx val="139244032"/>
        <c:crosses val="autoZero"/>
        <c:auto val="1"/>
        <c:lblAlgn val="ctr"/>
        <c:lblOffset val="100"/>
        <c:noMultiLvlLbl val="0"/>
      </c:catAx>
      <c:valAx>
        <c:axId val="139244032"/>
        <c:scaling>
          <c:orientation val="minMax"/>
          <c:max val="20"/>
        </c:scaling>
        <c:delete val="0"/>
        <c:axPos val="l"/>
        <c:majorGridlines>
          <c:spPr>
            <a:ln>
              <a:solidFill>
                <a:schemeClr val="tx1">
                  <a:lumMod val="75000"/>
                  <a:alpha val="24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Muller Light" pitchFamily="50" charset="-52"/>
              </a:defRPr>
            </a:pPr>
            <a:endParaRPr lang="ru-RU"/>
          </a:p>
        </c:txPr>
        <c:crossAx val="1957155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628EE5F0-B330-456D-BE22-C2B4835A500D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454EBF99-95F5-4FA9-81A5-CA61B9D3C0ED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4268688"/>
            <a:ext cx="6400800" cy="1752600"/>
          </a:xfrm>
        </p:spPr>
        <p:txBody>
          <a:bodyPr>
            <a:normAutofit/>
          </a:bodyPr>
          <a:lstStyle/>
          <a:p>
            <a:r>
              <a:rPr lang="ru-RU" sz="2000" spc="0" dirty="0">
                <a:solidFill>
                  <a:schemeClr val="tx1"/>
                </a:solidFill>
                <a:latin typeface="Muller Regular" pitchFamily="50" charset="-52"/>
              </a:rPr>
              <a:t>Докладчик: </a:t>
            </a:r>
            <a:r>
              <a:rPr lang="ru-RU" sz="2000" spc="0" dirty="0" smtClean="0">
                <a:solidFill>
                  <a:schemeClr val="tx1"/>
                </a:solidFill>
                <a:latin typeface="Muller Regular" pitchFamily="50" charset="-52"/>
              </a:rPr>
              <a:t>Е.А. </a:t>
            </a:r>
            <a:r>
              <a:rPr lang="ru-RU" sz="2000" spc="0" dirty="0" err="1" smtClean="0">
                <a:solidFill>
                  <a:schemeClr val="tx1"/>
                </a:solidFill>
                <a:latin typeface="Muller Regular" pitchFamily="50" charset="-52"/>
              </a:rPr>
              <a:t>Шнитов</a:t>
            </a:r>
            <a:endParaRPr lang="ru-RU" sz="2000" spc="0" dirty="0">
              <a:solidFill>
                <a:schemeClr val="tx1"/>
              </a:solidFill>
              <a:latin typeface="Muller Regular" pitchFamily="50" charset="-52"/>
            </a:endParaRPr>
          </a:p>
          <a:p>
            <a:r>
              <a:rPr lang="ru-RU" sz="1300" dirty="0" smtClean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генеральный </a:t>
            </a:r>
            <a:r>
              <a:rPr lang="ru-RU" sz="1300" dirty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директор ГК «</a:t>
            </a:r>
            <a:r>
              <a:rPr lang="en-US" sz="1300" dirty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BARLED</a:t>
            </a:r>
            <a:r>
              <a:rPr lang="ru-RU" sz="1300" dirty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»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620688"/>
            <a:ext cx="7006540" cy="2592288"/>
          </a:xfrm>
        </p:spPr>
        <p:txBody>
          <a:bodyPr>
            <a:noAutofit/>
          </a:bodyPr>
          <a:lstStyle/>
          <a:p>
            <a:r>
              <a:rPr lang="ru-RU" sz="60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30000" endPos="31000" dist="1000" dir="5400000" sy="-100000" algn="bl" rotWithShape="0"/>
                </a:effectLst>
                <a:latin typeface="Muller Medium" pitchFamily="50" charset="-52"/>
              </a:rPr>
              <a:t>Светодиоды</a:t>
            </a:r>
            <a:r>
              <a:rPr lang="ru-RU" sz="36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30000" endPos="31000" dist="1000" dir="5400000" sy="-100000" algn="bl" rotWithShape="0"/>
                </a:effectLst>
                <a:latin typeface="Muller Medium" pitchFamily="50" charset="-52"/>
              </a:rPr>
              <a:t> </a:t>
            </a:r>
            <a:r>
              <a:rPr lang="en-US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30000" endPos="31000" dist="1000" dir="5400000" sy="-100000" algn="bl" rotWithShape="0"/>
                </a:effectLst>
                <a:latin typeface="Muller Medium" pitchFamily="50" charset="-52"/>
              </a:rPr>
              <a:t/>
            </a:r>
            <a:br>
              <a:rPr lang="en-US" sz="2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30000" endPos="31000" dist="1000" dir="5400000" sy="-100000" algn="bl" rotWithShape="0"/>
                </a:effectLst>
                <a:latin typeface="Muller Medium" pitchFamily="50" charset="-52"/>
              </a:rPr>
            </a:br>
            <a:r>
              <a:rPr lang="ru-RU" sz="24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30000" endPos="31000" dist="1000" dir="5400000" sy="-100000" algn="bl" rotWithShape="0"/>
                </a:effectLst>
                <a:latin typeface="Muller Medium" pitchFamily="50" charset="-52"/>
              </a:rPr>
              <a:t>и светильники на их основе</a:t>
            </a:r>
            <a:endParaRPr lang="ru-RU" sz="2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reflection blurRad="12700" stA="30000" endPos="31000" dist="1000" dir="5400000" sy="-100000" algn="bl" rotWithShape="0"/>
              </a:effectLst>
              <a:latin typeface="Muller Medium" pitchFamily="50" charset="-52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34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980728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dirty="0">
                <a:latin typeface="Muller Light" pitchFamily="50" charset="-52"/>
              </a:rPr>
              <a:t>Современные технологии позволяют изготавливать высокоэффективные компактные корпуса светильников с применением инновационных решений.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204864"/>
            <a:ext cx="4680520" cy="301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ая выноска 2"/>
          <p:cNvSpPr/>
          <p:nvPr/>
        </p:nvSpPr>
        <p:spPr>
          <a:xfrm>
            <a:off x="5600747" y="2574332"/>
            <a:ext cx="3096344" cy="781513"/>
          </a:xfrm>
          <a:prstGeom prst="wedgeRectCallout">
            <a:avLst>
              <a:gd name="adj1" fmla="val -42745"/>
              <a:gd name="adj2" fmla="val 120242"/>
            </a:avLst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636751" y="2720782"/>
            <a:ext cx="30243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ru-RU" sz="1600" dirty="0" smtClean="0">
                <a:latin typeface="Muller Regular" pitchFamily="50" charset="-52"/>
              </a:rPr>
              <a:t>Драйвер </a:t>
            </a:r>
            <a:r>
              <a:rPr lang="en-US" sz="1600" dirty="0" smtClean="0">
                <a:latin typeface="Muller Regular" pitchFamily="50" charset="-52"/>
              </a:rPr>
              <a:t>IP65</a:t>
            </a:r>
            <a:endParaRPr lang="ru-RU" sz="1600" dirty="0">
              <a:latin typeface="Muller Regular" pitchFamily="50" charset="-52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 rot="10800000">
            <a:off x="759917" y="4909007"/>
            <a:ext cx="3096344" cy="781513"/>
          </a:xfrm>
          <a:prstGeom prst="wedgeRectCallout">
            <a:avLst>
              <a:gd name="adj1" fmla="val -42781"/>
              <a:gd name="adj2" fmla="val 92890"/>
            </a:avLst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53003" y="5068931"/>
            <a:ext cx="302433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ru-RU" sz="1600" dirty="0" smtClean="0">
                <a:latin typeface="Muller Regular" pitchFamily="50" charset="-52"/>
              </a:rPr>
              <a:t>Ударопрочная </a:t>
            </a:r>
            <a:r>
              <a:rPr lang="ru-RU" sz="1600" dirty="0" err="1" smtClean="0">
                <a:latin typeface="Muller Regular" pitchFamily="50" charset="-52"/>
              </a:rPr>
              <a:t>мультилинза</a:t>
            </a:r>
            <a:endParaRPr lang="ru-RU" sz="1600" dirty="0">
              <a:latin typeface="Muller Regular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2570625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1916832"/>
            <a:ext cx="3024336" cy="31654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916832"/>
            <a:ext cx="4752527" cy="3178912"/>
          </a:xfrm>
          <a:prstGeom prst="rect">
            <a:avLst/>
          </a:prstGeom>
        </p:spPr>
      </p:pic>
      <p:sp>
        <p:nvSpPr>
          <p:cNvPr id="13" name="Прямоугольная выноска 12"/>
          <p:cNvSpPr/>
          <p:nvPr/>
        </p:nvSpPr>
        <p:spPr>
          <a:xfrm>
            <a:off x="6114630" y="1249738"/>
            <a:ext cx="2736304" cy="781513"/>
          </a:xfrm>
          <a:prstGeom prst="wedgeRectCallout">
            <a:avLst>
              <a:gd name="adj1" fmla="val -42745"/>
              <a:gd name="adj2" fmla="val 120242"/>
            </a:avLst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75656" y="1340768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</a:pPr>
            <a:r>
              <a:rPr lang="en-US" sz="1600" dirty="0" smtClean="0">
                <a:latin typeface="Muller Regular" pitchFamily="50" charset="-52"/>
              </a:rPr>
              <a:t>3D </a:t>
            </a:r>
            <a:r>
              <a:rPr lang="ru-RU" sz="1600" dirty="0" smtClean="0">
                <a:latin typeface="Muller Regular" pitchFamily="50" charset="-52"/>
              </a:rPr>
              <a:t>охлаждение</a:t>
            </a:r>
            <a:endParaRPr lang="ru-RU" sz="1600" dirty="0">
              <a:latin typeface="Muller Regular" pitchFamily="50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sp>
        <p:nvSpPr>
          <p:cNvPr id="14" name="Прямоугольная выноска 13"/>
          <p:cNvSpPr/>
          <p:nvPr/>
        </p:nvSpPr>
        <p:spPr>
          <a:xfrm>
            <a:off x="611560" y="1234912"/>
            <a:ext cx="4104456" cy="781513"/>
          </a:xfrm>
          <a:prstGeom prst="wedgeRectCallout">
            <a:avLst>
              <a:gd name="adj1" fmla="val -844"/>
              <a:gd name="adj2" fmla="val 88332"/>
            </a:avLst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340768"/>
            <a:ext cx="4752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dirty="0" smtClean="0">
                <a:latin typeface="Muller Regular" pitchFamily="50" charset="-52"/>
              </a:rPr>
              <a:t>Минимальная ветровая нагрузка</a:t>
            </a:r>
            <a:endParaRPr lang="ru-RU" sz="1600" dirty="0">
              <a:latin typeface="Muller Regular" pitchFamily="50" charset="-52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 rot="10800000" flipH="1">
            <a:off x="2907430" y="4993463"/>
            <a:ext cx="3392761" cy="781513"/>
          </a:xfrm>
          <a:prstGeom prst="wedgeRectCallout">
            <a:avLst>
              <a:gd name="adj1" fmla="val -39346"/>
              <a:gd name="adj2" fmla="val 136957"/>
            </a:avLst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65376" y="5147619"/>
            <a:ext cx="29177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dirty="0">
                <a:latin typeface="Muller Regular" pitchFamily="50" charset="-52"/>
              </a:rPr>
              <a:t>Легкий корпус светильника</a:t>
            </a:r>
          </a:p>
        </p:txBody>
      </p:sp>
    </p:spTree>
    <p:extLst>
      <p:ext uri="{BB962C8B-B14F-4D97-AF65-F5344CB8AC3E}">
        <p14:creationId xmlns:p14="http://schemas.microsoft.com/office/powerpoint/2010/main" val="228542012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/>
      <p:bldP spid="14" grpId="0" animBg="1"/>
      <p:bldP spid="7" grpId="0"/>
      <p:bldP spid="15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56862"/>
            <a:ext cx="4672210" cy="26631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156861"/>
            <a:ext cx="3456384" cy="264989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sp>
        <p:nvSpPr>
          <p:cNvPr id="13" name="Прямоугольная выноска 12"/>
          <p:cNvSpPr/>
          <p:nvPr/>
        </p:nvSpPr>
        <p:spPr>
          <a:xfrm>
            <a:off x="5499794" y="1411343"/>
            <a:ext cx="2960638" cy="781513"/>
          </a:xfrm>
          <a:prstGeom prst="wedgeRectCallout">
            <a:avLst>
              <a:gd name="adj1" fmla="val -53575"/>
              <a:gd name="adj2" fmla="val 120242"/>
            </a:avLst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611560" y="1411343"/>
            <a:ext cx="3960440" cy="781513"/>
          </a:xfrm>
          <a:prstGeom prst="wedgeRectCallout">
            <a:avLst>
              <a:gd name="adj1" fmla="val 13980"/>
              <a:gd name="adj2" fmla="val 67059"/>
            </a:avLst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1619672" y="4795991"/>
            <a:ext cx="5832648" cy="781513"/>
          </a:xfrm>
          <a:prstGeom prst="wedgeRectCallout">
            <a:avLst>
              <a:gd name="adj1" fmla="val 24615"/>
              <a:gd name="adj2" fmla="val -128962"/>
            </a:avLst>
          </a:prstGeom>
          <a:solidFill>
            <a:srgbClr val="00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4898168"/>
            <a:ext cx="7488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ru-RU" sz="1600" dirty="0" smtClean="0">
                <a:latin typeface="Muller Regular" pitchFamily="50" charset="-52"/>
              </a:rPr>
              <a:t>Возможность обслуживания без демонтажа светильника</a:t>
            </a:r>
            <a:endParaRPr lang="ru-RU" sz="1600" dirty="0">
              <a:latin typeface="Muller Regular" pitchFamily="50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67644" y="1543142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50000"/>
              </a:lnSpc>
            </a:pPr>
            <a:r>
              <a:rPr lang="ru-RU" sz="1600" dirty="0" smtClean="0">
                <a:latin typeface="Muller Regular" pitchFamily="50" charset="-52"/>
              </a:rPr>
              <a:t>Регулируемый кронштейн</a:t>
            </a:r>
            <a:endParaRPr lang="ru-RU" sz="1600" dirty="0">
              <a:latin typeface="Muller Regular" pitchFamily="50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1543468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dirty="0" smtClean="0">
                <a:latin typeface="Muller Regular" pitchFamily="50" charset="-52"/>
              </a:rPr>
              <a:t>Возможность установки доп. опций</a:t>
            </a:r>
            <a:endParaRPr lang="ru-RU" sz="1600" dirty="0">
              <a:latin typeface="Muller Regular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00647150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9" grpId="0"/>
      <p:bldP spid="10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6432"/>
            <a:ext cx="6696744" cy="432048"/>
          </a:xfrm>
        </p:spPr>
        <p:txBody>
          <a:bodyPr>
            <a:noAutofit/>
          </a:bodyPr>
          <a:lstStyle/>
          <a:p>
            <a:r>
              <a:rPr lang="ru-RU" sz="1500" spc="0" dirty="0">
                <a:solidFill>
                  <a:srgbClr val="00CC00"/>
                </a:solidFill>
                <a:latin typeface="Muller Bold" pitchFamily="50" charset="-52"/>
              </a:rPr>
              <a:t>Сравнительная характеристика уличных светильников: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847644"/>
              </p:ext>
            </p:extLst>
          </p:nvPr>
        </p:nvGraphicFramePr>
        <p:xfrm>
          <a:off x="179512" y="692697"/>
          <a:ext cx="8784976" cy="5998770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2388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9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6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0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0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Тип лампы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ДРЛ-250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ДНаТ-150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0" dirty="0" smtClean="0">
                          <a:effectLst/>
                          <a:latin typeface="Muller Medium" pitchFamily="50" charset="-52"/>
                        </a:rPr>
                        <a:t>BL</a:t>
                      </a: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-</a:t>
                      </a:r>
                      <a:r>
                        <a:rPr lang="en-US" sz="1600" b="0" dirty="0">
                          <a:effectLst/>
                          <a:latin typeface="Muller Medium" pitchFamily="50" charset="-52"/>
                        </a:rPr>
                        <a:t>LD</a:t>
                      </a: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-3</a:t>
                      </a:r>
                      <a:r>
                        <a:rPr lang="en-US" sz="1600" b="0" dirty="0">
                          <a:effectLst/>
                          <a:latin typeface="Muller Medium" pitchFamily="50" charset="-52"/>
                        </a:rPr>
                        <a:t>C</a:t>
                      </a:r>
                      <a:r>
                        <a:rPr lang="ru-RU" sz="1600" b="0" dirty="0" smtClean="0">
                          <a:effectLst/>
                          <a:latin typeface="Muller Medium" pitchFamily="50" charset="-52"/>
                        </a:rPr>
                        <a:t>-5</a:t>
                      </a:r>
                      <a:r>
                        <a:rPr lang="en-US" sz="1600" b="0" dirty="0" smtClean="0">
                          <a:effectLst/>
                          <a:latin typeface="Muller Medium" pitchFamily="50" charset="-52"/>
                        </a:rPr>
                        <a:t> </a:t>
                      </a:r>
                      <a:r>
                        <a:rPr lang="ru-RU" sz="1600" b="0" dirty="0" smtClean="0">
                          <a:effectLst/>
                          <a:latin typeface="Muller Medium" pitchFamily="50" charset="-52"/>
                        </a:rPr>
                        <a:t>(</a:t>
                      </a:r>
                      <a:r>
                        <a:rPr lang="en-US" sz="1600" b="0" dirty="0">
                          <a:effectLst/>
                          <a:latin typeface="Muller Medium" pitchFamily="50" charset="-52"/>
                        </a:rPr>
                        <a:t>XPL</a:t>
                      </a: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) 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Световой </a:t>
                      </a:r>
                      <a:r>
                        <a:rPr lang="ru-RU" sz="1600" b="0" dirty="0" smtClean="0">
                          <a:effectLst/>
                          <a:latin typeface="Muller Medium" pitchFamily="50" charset="-52"/>
                        </a:rPr>
                        <a:t>поток, </a:t>
                      </a:r>
                      <a:r>
                        <a:rPr lang="en-US" sz="1600" b="0" dirty="0" smtClean="0">
                          <a:effectLst/>
                          <a:latin typeface="Muller Medium" pitchFamily="50" charset="-52"/>
                        </a:rPr>
                        <a:t> </a:t>
                      </a: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лм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1</a:t>
                      </a:r>
                      <a:r>
                        <a:rPr lang="en-US" sz="1600" b="0" dirty="0" smtClean="0">
                          <a:effectLst/>
                          <a:latin typeface="Muller Light" pitchFamily="50" charset="-52"/>
                        </a:rPr>
                        <a:t>3</a:t>
                      </a: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 </a:t>
                      </a: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000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1</a:t>
                      </a:r>
                      <a:r>
                        <a:rPr lang="en-US" sz="1600" b="0" dirty="0" smtClean="0">
                          <a:effectLst/>
                          <a:latin typeface="Muller Light" pitchFamily="50" charset="-52"/>
                        </a:rPr>
                        <a:t>4</a:t>
                      </a: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 </a:t>
                      </a: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000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0" dirty="0" smtClean="0">
                          <a:effectLst/>
                          <a:latin typeface="Muller Light" pitchFamily="50" charset="-52"/>
                        </a:rPr>
                        <a:t>15</a:t>
                      </a:r>
                      <a:r>
                        <a:rPr lang="en-US" sz="1600" b="0" baseline="0" dirty="0" smtClean="0">
                          <a:effectLst/>
                          <a:latin typeface="Muller Light" pitchFamily="50" charset="-52"/>
                        </a:rPr>
                        <a:t> 6</a:t>
                      </a:r>
                      <a:r>
                        <a:rPr lang="en-US" sz="1600" b="0" dirty="0" smtClean="0">
                          <a:effectLst/>
                          <a:latin typeface="Muller Light" pitchFamily="50" charset="-52"/>
                        </a:rPr>
                        <a:t>00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0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Потребляемая мощность, Вт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до 280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до 170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0" dirty="0" smtClean="0">
                          <a:effectLst/>
                          <a:latin typeface="Muller Light" pitchFamily="50" charset="-52"/>
                        </a:rPr>
                        <a:t>100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Срок службы, </a:t>
                      </a:r>
                      <a:r>
                        <a:rPr lang="ru-RU" sz="1600" b="0" baseline="0" dirty="0" smtClean="0">
                          <a:effectLst/>
                          <a:latin typeface="Muller Medium" pitchFamily="50" charset="-52"/>
                        </a:rPr>
                        <a:t> </a:t>
                      </a:r>
                      <a:r>
                        <a:rPr lang="ru-RU" sz="1600" b="0" dirty="0" smtClean="0">
                          <a:effectLst/>
                          <a:latin typeface="Muller Medium" pitchFamily="50" charset="-52"/>
                        </a:rPr>
                        <a:t>часов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до </a:t>
                      </a: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1</a:t>
                      </a:r>
                      <a:r>
                        <a:rPr lang="en-US" sz="1600" b="0" dirty="0" smtClean="0">
                          <a:effectLst/>
                          <a:latin typeface="Muller Light" pitchFamily="50" charset="-52"/>
                        </a:rPr>
                        <a:t>2</a:t>
                      </a:r>
                      <a:r>
                        <a:rPr lang="en-US" sz="1600" b="0" baseline="0" dirty="0" smtClean="0">
                          <a:effectLst/>
                          <a:latin typeface="Muller Light" pitchFamily="50" charset="-52"/>
                        </a:rPr>
                        <a:t> </a:t>
                      </a: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тыс</a:t>
                      </a: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.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до 1</a:t>
                      </a:r>
                      <a:r>
                        <a:rPr lang="en-US" sz="1600" b="0" dirty="0" smtClean="0">
                          <a:effectLst/>
                          <a:latin typeface="Muller Light" pitchFamily="50" charset="-52"/>
                        </a:rPr>
                        <a:t>5 </a:t>
                      </a: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тыс</a:t>
                      </a: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.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до </a:t>
                      </a: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10</a:t>
                      </a:r>
                      <a:r>
                        <a:rPr lang="en-US" sz="1600" b="0" dirty="0" smtClean="0">
                          <a:effectLst/>
                          <a:latin typeface="Muller Light" pitchFamily="50" charset="-52"/>
                        </a:rPr>
                        <a:t>0</a:t>
                      </a:r>
                      <a:r>
                        <a:rPr lang="en-US" sz="1600" b="0" baseline="0" dirty="0" smtClean="0">
                          <a:effectLst/>
                          <a:latin typeface="Muller Light" pitchFamily="50" charset="-52"/>
                        </a:rPr>
                        <a:t> </a:t>
                      </a: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тыс</a:t>
                      </a: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.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0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Контрастность и цветопередача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слабая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очень</a:t>
                      </a:r>
                      <a:r>
                        <a:rPr lang="ru-RU" sz="1600" b="0" baseline="0" dirty="0" smtClean="0">
                          <a:effectLst/>
                          <a:latin typeface="Muller Light" pitchFamily="50" charset="-52"/>
                        </a:rPr>
                        <a:t> </a:t>
                      </a:r>
                      <a:r>
                        <a:rPr lang="ru-RU" sz="1600" b="0" dirty="0" smtClean="0">
                          <a:effectLst/>
                          <a:latin typeface="Muller Light" pitchFamily="50" charset="-52"/>
                        </a:rPr>
                        <a:t>слабая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высокая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0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Механическая прочность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средняя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средняя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высокая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0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Коэффициент мощности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0,6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0,6-0,7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0,98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652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Устойчивость к перепадам сети и температуре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слабая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слабая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высокая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0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Время выхода на рабочий режим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до 10-15 минут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до 10-15 минут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1-2 сек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03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Нагрев при </a:t>
                      </a:r>
                      <a:r>
                        <a:rPr lang="ru-RU" sz="1600" b="0" dirty="0" smtClean="0">
                          <a:effectLst/>
                          <a:latin typeface="Muller Medium" pitchFamily="50" charset="-52"/>
                        </a:rPr>
                        <a:t> </a:t>
                      </a:r>
                      <a:r>
                        <a:rPr lang="ru-RU" sz="1600" b="0" dirty="0">
                          <a:effectLst/>
                          <a:latin typeface="Muller Medium" pitchFamily="50" charset="-52"/>
                        </a:rPr>
                        <a:t>работе</a:t>
                      </a:r>
                      <a:endParaRPr lang="ru-RU" sz="1800" b="0" dirty="0">
                        <a:effectLst/>
                        <a:latin typeface="Muller Medium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Muller Light" pitchFamily="50" charset="-52"/>
                        </a:rPr>
                        <a:t>сильно</a:t>
                      </a:r>
                      <a:endParaRPr lang="ru-RU" sz="1800" b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сильно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Muller Light" pitchFamily="50" charset="-52"/>
                        </a:rPr>
                        <a:t>слабо</a:t>
                      </a:r>
                      <a:endParaRPr lang="ru-RU" sz="1800" b="0" dirty="0">
                        <a:effectLst/>
                        <a:latin typeface="Muller Light" pitchFamily="50" charset="-52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7274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1851995"/>
              </p:ext>
            </p:extLst>
          </p:nvPr>
        </p:nvGraphicFramePr>
        <p:xfrm>
          <a:off x="568082" y="671069"/>
          <a:ext cx="8396406" cy="602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Объект 2"/>
          <p:cNvSpPr>
            <a:spLocks noGrp="1"/>
          </p:cNvSpPr>
          <p:nvPr>
            <p:ph sz="quarter" idx="13"/>
          </p:nvPr>
        </p:nvSpPr>
        <p:spPr>
          <a:xfrm>
            <a:off x="467428" y="70781"/>
            <a:ext cx="6624852" cy="477899"/>
          </a:xfrm>
        </p:spPr>
        <p:txBody>
          <a:bodyPr>
            <a:noAutofit/>
          </a:bodyPr>
          <a:lstStyle/>
          <a:p>
            <a:pPr marL="68580" indent="0">
              <a:lnSpc>
                <a:spcPct val="170000"/>
              </a:lnSpc>
              <a:buNone/>
            </a:pPr>
            <a:r>
              <a:rPr lang="ru-RU" sz="1800" dirty="0" smtClean="0">
                <a:solidFill>
                  <a:srgbClr val="00CC00"/>
                </a:solidFill>
                <a:latin typeface="Muller Medium" pitchFamily="50" charset="-52"/>
              </a:rPr>
              <a:t>График изменения стоимости светильников по годам</a:t>
            </a:r>
            <a:endParaRPr lang="ru-RU" sz="1800" dirty="0">
              <a:solidFill>
                <a:srgbClr val="00CC00"/>
              </a:solidFill>
              <a:latin typeface="Muller Medium" pitchFamily="50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83768" y="6165304"/>
            <a:ext cx="3528394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Muller Light" pitchFamily="50" charset="-52"/>
              </a:rPr>
              <a:t>годы.</a:t>
            </a:r>
            <a:endParaRPr lang="ru-RU" sz="1400" dirty="0">
              <a:latin typeface="Muller Light" pitchFamily="50" charset="-52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6200000">
            <a:off x="-1462407" y="3054697"/>
            <a:ext cx="3528394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Muller Light" pitchFamily="50" charset="-52"/>
              </a:rPr>
              <a:t>Стоимость светильников, руб.</a:t>
            </a:r>
            <a:endParaRPr lang="ru-RU" sz="1400" dirty="0">
              <a:latin typeface="Muller Light" pitchFamily="50" charset="-52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77194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0805138"/>
              </p:ext>
            </p:extLst>
          </p:nvPr>
        </p:nvGraphicFramePr>
        <p:xfrm>
          <a:off x="899592" y="1196752"/>
          <a:ext cx="7560840" cy="3878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2020235" y="5000690"/>
            <a:ext cx="971600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Muller Light" pitchFamily="50" charset="-52"/>
              </a:rPr>
              <a:t>2011 г.</a:t>
            </a:r>
            <a:endParaRPr lang="ru-RU" sz="1400" dirty="0">
              <a:latin typeface="Muller Light" pitchFamily="50" charset="-52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45759" y="5012965"/>
            <a:ext cx="971600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Muller Light" pitchFamily="50" charset="-52"/>
              </a:rPr>
              <a:t>2014 г.</a:t>
            </a:r>
            <a:endParaRPr lang="ru-RU" sz="1400" dirty="0">
              <a:latin typeface="Muller Light" pitchFamily="50" charset="-52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78488" y="5013176"/>
            <a:ext cx="971600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Muller Light" pitchFamily="50" charset="-52"/>
              </a:rPr>
              <a:t>2018 г.</a:t>
            </a:r>
            <a:endParaRPr lang="ru-RU" sz="1400" dirty="0">
              <a:latin typeface="Muller Light" pitchFamily="50" charset="-52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6200000">
            <a:off x="2020235" y="3318158"/>
            <a:ext cx="9716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uller Bold" pitchFamily="50" charset="-52"/>
              </a:rPr>
              <a:t>15 лет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Muller Bold" pitchFamily="50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4280484" y="4002742"/>
            <a:ext cx="9716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uller Bold" pitchFamily="50" charset="-52"/>
              </a:rPr>
              <a:t>8 лет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Muller Bold" pitchFamily="50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 rot="16200000">
            <a:off x="6598206" y="4182255"/>
            <a:ext cx="971600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uller Bold" pitchFamily="50" charset="-52"/>
              </a:rPr>
              <a:t>6  лет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  <a:latin typeface="Muller Bold" pitchFamily="50" charset="-52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8739" y="5668482"/>
            <a:ext cx="4103234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2011 г. </a:t>
            </a:r>
            <a:r>
              <a:rPr lang="ru-RU" sz="1400" dirty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– дорожная </a:t>
            </a:r>
            <a:r>
              <a:rPr lang="ru-RU" sz="1400" dirty="0" smtClean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развязка, с. </a:t>
            </a:r>
            <a:r>
              <a:rPr lang="ru-RU" sz="1400" dirty="0" err="1" smtClean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Зудилово</a:t>
            </a:r>
            <a:endParaRPr lang="ru-RU" sz="1400" dirty="0">
              <a:solidFill>
                <a:schemeClr val="tx1">
                  <a:lumMod val="65000"/>
                </a:schemeClr>
              </a:solidFill>
              <a:latin typeface="Muller Light" pitchFamily="50" charset="-52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7517" y="6145316"/>
            <a:ext cx="4168308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2014 г. – дорожная развязка, с. Смоленское</a:t>
            </a:r>
            <a:endParaRPr lang="ru-RU" sz="1400" dirty="0">
              <a:solidFill>
                <a:schemeClr val="tx1">
                  <a:lumMod val="65000"/>
                </a:schemeClr>
              </a:solidFill>
              <a:latin typeface="Muller Light" pitchFamily="50" charset="-52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17359" y="5734503"/>
            <a:ext cx="3455161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2018 г. –</a:t>
            </a:r>
            <a:r>
              <a:rPr lang="ru-RU" sz="1400" dirty="0" err="1" smtClean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Респ</a:t>
            </a:r>
            <a:r>
              <a:rPr lang="ru-RU" sz="1400" dirty="0" smtClean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. Алтай, </a:t>
            </a:r>
            <a:r>
              <a:rPr lang="ru-RU" sz="1400" dirty="0" err="1" smtClean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фед</a:t>
            </a:r>
            <a:r>
              <a:rPr lang="ru-RU" sz="1400" dirty="0" smtClean="0">
                <a:solidFill>
                  <a:schemeClr val="tx1">
                    <a:lumMod val="65000"/>
                  </a:schemeClr>
                </a:solidFill>
                <a:latin typeface="Muller Light" pitchFamily="50" charset="-52"/>
              </a:rPr>
              <a:t>. трасса</a:t>
            </a:r>
            <a:endParaRPr lang="ru-RU" sz="1400" dirty="0">
              <a:solidFill>
                <a:schemeClr val="tx1">
                  <a:lumMod val="65000"/>
                </a:schemeClr>
              </a:solidFill>
              <a:latin typeface="Muller Light" pitchFamily="50" charset="-52"/>
            </a:endParaRPr>
          </a:p>
        </p:txBody>
      </p:sp>
      <p:sp>
        <p:nvSpPr>
          <p:cNvPr id="27" name="Объект 2"/>
          <p:cNvSpPr txBox="1">
            <a:spLocks/>
          </p:cNvSpPr>
          <p:nvPr/>
        </p:nvSpPr>
        <p:spPr>
          <a:xfrm>
            <a:off x="957359" y="360482"/>
            <a:ext cx="6363250" cy="15345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 algn="ctr">
              <a:buFont typeface="Arial" pitchFamily="34" charset="0"/>
              <a:buNone/>
            </a:pPr>
            <a:r>
              <a:rPr lang="ru-RU" sz="1800" dirty="0" smtClean="0">
                <a:solidFill>
                  <a:srgbClr val="00CC00"/>
                </a:solidFill>
                <a:latin typeface="Muller Medium" pitchFamily="50" charset="-52"/>
              </a:rPr>
              <a:t>График окупаемости светодиодных светильников</a:t>
            </a:r>
          </a:p>
          <a:p>
            <a:pPr marL="68580" indent="0" algn="ctr">
              <a:buFont typeface="Arial" pitchFamily="34" charset="0"/>
              <a:buNone/>
            </a:pPr>
            <a:r>
              <a:rPr lang="en-US" sz="1800" dirty="0" smtClean="0">
                <a:solidFill>
                  <a:srgbClr val="00CC00"/>
                </a:solidFill>
                <a:latin typeface="Muller Medium" pitchFamily="50" charset="-52"/>
              </a:rPr>
              <a:t>(</a:t>
            </a:r>
            <a:r>
              <a:rPr lang="ru-RU" sz="1800" dirty="0" smtClean="0">
                <a:solidFill>
                  <a:srgbClr val="00CC00"/>
                </a:solidFill>
                <a:latin typeface="Muller Medium" pitchFamily="50" charset="-52"/>
              </a:rPr>
              <a:t>аналог лампы </a:t>
            </a:r>
            <a:r>
              <a:rPr lang="ru-RU" sz="1800" dirty="0" err="1" smtClean="0">
                <a:solidFill>
                  <a:srgbClr val="00CC00"/>
                </a:solidFill>
                <a:latin typeface="Muller Medium" pitchFamily="50" charset="-52"/>
              </a:rPr>
              <a:t>ДНаТ</a:t>
            </a:r>
            <a:r>
              <a:rPr lang="ru-RU" sz="1800" dirty="0" smtClean="0">
                <a:solidFill>
                  <a:srgbClr val="00CC00"/>
                </a:solidFill>
                <a:latin typeface="Muller Medium" pitchFamily="50" charset="-52"/>
              </a:rPr>
              <a:t> 150 Вт)</a:t>
            </a:r>
            <a:endParaRPr lang="ru-RU" sz="1800" dirty="0">
              <a:solidFill>
                <a:srgbClr val="00CC00"/>
              </a:solidFill>
              <a:latin typeface="Muller Medium" pitchFamily="50" charset="-52"/>
            </a:endParaRPr>
          </a:p>
        </p:txBody>
      </p:sp>
      <p:sp>
        <p:nvSpPr>
          <p:cNvPr id="32" name="Прямоугольник 31"/>
          <p:cNvSpPr/>
          <p:nvPr/>
        </p:nvSpPr>
        <p:spPr>
          <a:xfrm rot="16200000">
            <a:off x="-1267544" y="2694657"/>
            <a:ext cx="3528394" cy="38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Muller Light" pitchFamily="50" charset="-52"/>
              </a:rPr>
              <a:t>Кол-во лет</a:t>
            </a:r>
            <a:endParaRPr lang="ru-RU" sz="1400" dirty="0">
              <a:latin typeface="Muller Light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77896863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7024744" cy="67314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CC00"/>
                </a:solidFill>
                <a:latin typeface="Muller Bold" pitchFamily="50" charset="-52"/>
              </a:rPr>
              <a:t>Итоги:</a:t>
            </a:r>
            <a:endParaRPr lang="ru-RU" sz="2800" dirty="0">
              <a:solidFill>
                <a:srgbClr val="00CC00"/>
              </a:solidFill>
              <a:latin typeface="Muller Bold" pitchFamily="50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678" y="985412"/>
            <a:ext cx="8064778" cy="129146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1600" spc="0" dirty="0">
                <a:latin typeface="Muller Light" pitchFamily="50" charset="-52"/>
              </a:rPr>
              <a:t>Светодиодные технологии стремительно совершенствуются и светильники на их основе становятся все более доступными.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600" spc="0" dirty="0">
                <a:latin typeface="Muller Light" pitchFamily="50" charset="-52"/>
              </a:rPr>
              <a:t>В сравнении с традиционными источниками света, светодиодные обладают целым рядом преимуществ</a:t>
            </a:r>
            <a:r>
              <a:rPr lang="ru-RU" sz="1600" spc="0" dirty="0" smtClean="0">
                <a:latin typeface="Muller Light" pitchFamily="50" charset="-52"/>
              </a:rPr>
              <a:t>:</a:t>
            </a:r>
            <a:endParaRPr lang="en-US" sz="1600" spc="0" dirty="0" smtClean="0">
              <a:latin typeface="Muller Light" pitchFamily="50" charset="-52"/>
            </a:endParaRPr>
          </a:p>
          <a:p>
            <a:pPr marL="0" indent="0">
              <a:buNone/>
            </a:pPr>
            <a:endParaRPr lang="ru-RU" sz="1600" spc="0" dirty="0">
              <a:latin typeface="Muller Light" pitchFamily="50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80928"/>
            <a:ext cx="576064" cy="57606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31640" y="2852936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00CC00"/>
                </a:solidFill>
                <a:latin typeface="Muller Regular" pitchFamily="50" charset="-52"/>
              </a:rPr>
              <a:t>энергоэффективность</a:t>
            </a:r>
            <a:r>
              <a:rPr lang="ru-RU" dirty="0">
                <a:solidFill>
                  <a:srgbClr val="00CC00"/>
                </a:solidFill>
                <a:latin typeface="Muller Regular" pitchFamily="50" charset="-52"/>
              </a:rPr>
              <a:t> и быстрая окупаемость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73015"/>
            <a:ext cx="576065" cy="57606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31640" y="3645023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C00"/>
                </a:solidFill>
                <a:latin typeface="Muller Regular" pitchFamily="50" charset="-52"/>
              </a:rPr>
              <a:t>надежность и длительный срок службы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4365103"/>
            <a:ext cx="576065" cy="57606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331639" y="4437111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C00"/>
                </a:solidFill>
                <a:latin typeface="Muller Regular" pitchFamily="50" charset="-52"/>
              </a:rPr>
              <a:t>эстетичность и меньший вес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6" y="5157191"/>
            <a:ext cx="576065" cy="57606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331638" y="5229199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C00"/>
                </a:solidFill>
                <a:latin typeface="Muller Regular" pitchFamily="50" charset="-52"/>
              </a:rPr>
              <a:t>экологически безопасный продукт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6" y="5949279"/>
            <a:ext cx="576065" cy="57606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331638" y="5949280"/>
            <a:ext cx="5310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CC00"/>
                </a:solidFill>
                <a:latin typeface="Muller Regular" pitchFamily="50" charset="-52"/>
              </a:rPr>
              <a:t>устойчивость к перепадам сети, температуры и внешним воздействиям</a:t>
            </a:r>
          </a:p>
        </p:txBody>
      </p:sp>
    </p:spTree>
    <p:extLst>
      <p:ext uri="{BB962C8B-B14F-4D97-AF65-F5344CB8AC3E}">
        <p14:creationId xmlns:p14="http://schemas.microsoft.com/office/powerpoint/2010/main" val="409841912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060848"/>
            <a:ext cx="7920998" cy="1143000"/>
          </a:xfrm>
        </p:spPr>
        <p:txBody>
          <a:bodyPr/>
          <a:lstStyle/>
          <a:p>
            <a:pPr algn="ctr"/>
            <a:r>
              <a:rPr lang="ru-RU" sz="4400" spc="0" dirty="0" smtClean="0">
                <a:solidFill>
                  <a:srgbClr val="00CC00"/>
                </a:solidFill>
                <a:latin typeface="Muller Bold" pitchFamily="50" charset="-52"/>
              </a:rPr>
              <a:t>Спасибо за внимание!</a:t>
            </a:r>
            <a:endParaRPr lang="ru-RU" sz="4400" spc="0" dirty="0">
              <a:solidFill>
                <a:srgbClr val="00CC00"/>
              </a:solidFill>
              <a:latin typeface="Muller Bold" pitchFamily="50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51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552" y="384841"/>
            <a:ext cx="7024744" cy="936104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00CC00"/>
                </a:solidFill>
                <a:latin typeface="Muller Bold" pitchFamily="50" charset="-52"/>
              </a:rPr>
              <a:t>“</a:t>
            </a:r>
            <a:r>
              <a:rPr lang="ru-RU" sz="2400" b="1" dirty="0" smtClean="0">
                <a:solidFill>
                  <a:srgbClr val="00CC00"/>
                </a:solidFill>
                <a:latin typeface="Muller Bold" pitchFamily="50" charset="-52"/>
              </a:rPr>
              <a:t>ОТ ДИОДА СТАНЕТ ВСЕМ СВЕТЛЕЙ...</a:t>
            </a:r>
            <a:r>
              <a:rPr lang="en-US" sz="2400" b="1" dirty="0" smtClean="0">
                <a:solidFill>
                  <a:srgbClr val="00CC00"/>
                </a:solidFill>
                <a:latin typeface="Muller Bold" pitchFamily="50" charset="-52"/>
              </a:rPr>
              <a:t>”</a:t>
            </a:r>
            <a:r>
              <a:rPr lang="ru-RU" sz="2400" b="1" dirty="0">
                <a:solidFill>
                  <a:srgbClr val="00CC00"/>
                </a:solidFill>
                <a:latin typeface="Muller Bold" pitchFamily="50" charset="-52"/>
              </a:rPr>
              <a:t/>
            </a:r>
            <a:br>
              <a:rPr lang="ru-RU" sz="2400" b="1" dirty="0">
                <a:solidFill>
                  <a:srgbClr val="00CC00"/>
                </a:solidFill>
                <a:latin typeface="Muller Bold" pitchFamily="50" charset="-52"/>
              </a:rPr>
            </a:br>
            <a:endParaRPr lang="ru-RU" sz="2400" b="1" dirty="0">
              <a:solidFill>
                <a:srgbClr val="00CC00"/>
              </a:solidFill>
              <a:latin typeface="Muller Bold" pitchFamily="50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3560" y="1052736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latin typeface="Muller Light" pitchFamily="50" charset="-52"/>
              </a:rPr>
              <a:t>В XX веке началась эпоха </a:t>
            </a:r>
            <a:r>
              <a:rPr lang="ru-RU" sz="1600" dirty="0" smtClean="0">
                <a:latin typeface="Muller Light" pitchFamily="50" charset="-52"/>
              </a:rPr>
              <a:t>электрификации</a:t>
            </a:r>
            <a:r>
              <a:rPr lang="en-US" sz="1600" dirty="0" smtClean="0">
                <a:latin typeface="Muller Light" pitchFamily="50" charset="-5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1600" dirty="0" smtClean="0">
                <a:latin typeface="Muller Light" pitchFamily="50" charset="-52"/>
              </a:rPr>
              <a:t>Совершенствовались электрические </a:t>
            </a:r>
            <a:r>
              <a:rPr lang="ru-RU" sz="1600" dirty="0">
                <a:latin typeface="Muller Light" pitchFamily="50" charset="-52"/>
              </a:rPr>
              <a:t>источники света, на смену лампам накаливания пришли </a:t>
            </a:r>
            <a:r>
              <a:rPr lang="ru-RU" sz="1600" dirty="0">
                <a:solidFill>
                  <a:srgbClr val="00CC00"/>
                </a:solidFill>
                <a:latin typeface="Muller Light" pitchFamily="50" charset="-52"/>
              </a:rPr>
              <a:t>люминесцентные</a:t>
            </a:r>
            <a:r>
              <a:rPr lang="ru-RU" sz="1600" dirty="0">
                <a:latin typeface="Muller Light" pitchFamily="50" charset="-52"/>
              </a:rPr>
              <a:t> и </a:t>
            </a:r>
            <a:r>
              <a:rPr lang="ru-RU" sz="1600" dirty="0">
                <a:solidFill>
                  <a:srgbClr val="00CC00"/>
                </a:solidFill>
                <a:latin typeface="Muller Light" pitchFamily="50" charset="-52"/>
              </a:rPr>
              <a:t>галогенные</a:t>
            </a:r>
            <a:r>
              <a:rPr lang="ru-RU" sz="1600" dirty="0">
                <a:latin typeface="Muller Light" pitchFamily="50" charset="-52"/>
              </a:rPr>
              <a:t>, теперь все большую популярность приобретают </a:t>
            </a:r>
            <a:r>
              <a:rPr lang="ru-RU" sz="1600" dirty="0">
                <a:solidFill>
                  <a:srgbClr val="00CC00"/>
                </a:solidFill>
                <a:latin typeface="Muller Light" pitchFamily="50" charset="-52"/>
              </a:rPr>
              <a:t>светодиодные</a:t>
            </a:r>
            <a:r>
              <a:rPr lang="ru-RU" sz="1600" dirty="0">
                <a:latin typeface="Muller Light" pitchFamily="50" charset="-52"/>
              </a:rPr>
              <a:t> уличные светильники.</a:t>
            </a:r>
          </a:p>
        </p:txBody>
      </p:sp>
      <p:pic>
        <p:nvPicPr>
          <p:cNvPr id="8" name="Рисунок 7" descr="C:\Users\Oleg\Desktop\UC скриншот20180618085730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568" y="2924944"/>
            <a:ext cx="6264696" cy="3014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762658"/>
            <a:ext cx="1984184" cy="10163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707" y="3645024"/>
            <a:ext cx="2018741" cy="122085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609" y="4544459"/>
            <a:ext cx="1835696" cy="1188797"/>
          </a:xfrm>
          <a:prstGeom prst="rect">
            <a:avLst/>
          </a:prstGeom>
        </p:spPr>
      </p:pic>
      <p:sp>
        <p:nvSpPr>
          <p:cNvPr id="15" name="Прямоугольная выноска 14"/>
          <p:cNvSpPr/>
          <p:nvPr/>
        </p:nvSpPr>
        <p:spPr>
          <a:xfrm rot="10800000">
            <a:off x="4355976" y="6237312"/>
            <a:ext cx="4576470" cy="432048"/>
          </a:xfrm>
          <a:prstGeom prst="wedgeRectCallout">
            <a:avLst>
              <a:gd name="adj1" fmla="val -20549"/>
              <a:gd name="adj2" fmla="val 115273"/>
            </a:avLst>
          </a:prstGeom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100000">
                <a:schemeClr val="accent4">
                  <a:satMod val="255000"/>
                </a:schemeClr>
              </a:gs>
              <a:gs pos="100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355976" y="6314836"/>
            <a:ext cx="45643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uller Medium" pitchFamily="50" charset="-52"/>
              </a:rPr>
              <a:t>Современное светодиодное уличное освещение</a:t>
            </a:r>
            <a:endParaRPr lang="ru-RU" sz="1400" dirty="0">
              <a:solidFill>
                <a:schemeClr val="bg1">
                  <a:lumMod val="95000"/>
                  <a:lumOff val="5000"/>
                </a:schemeClr>
              </a:solidFill>
              <a:latin typeface="Muller Medium" pitchFamily="50" charset="-52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 rot="10800000" flipH="1">
            <a:off x="355568" y="6236120"/>
            <a:ext cx="3568360" cy="432048"/>
          </a:xfrm>
          <a:prstGeom prst="wedgeRectCallout">
            <a:avLst>
              <a:gd name="adj1" fmla="val -20549"/>
              <a:gd name="adj2" fmla="val 115273"/>
            </a:avLst>
          </a:prstGeom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100000">
                <a:schemeClr val="accent4">
                  <a:satMod val="255000"/>
                </a:schemeClr>
              </a:gs>
              <a:gs pos="100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55568" y="6314836"/>
            <a:ext cx="4994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uller Medium" pitchFamily="50" charset="-52"/>
              </a:rPr>
              <a:t>График  развития освещения в истории</a:t>
            </a:r>
            <a:endParaRPr lang="ru-RU" sz="1400" dirty="0">
              <a:solidFill>
                <a:schemeClr val="bg1">
                  <a:lumMod val="95000"/>
                  <a:lumOff val="5000"/>
                </a:schemeClr>
              </a:solidFill>
              <a:latin typeface="Muller Medium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1738970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4077072"/>
            <a:ext cx="8165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>
                <a:latin typeface="Muller Light" pitchFamily="50" charset="-52"/>
              </a:rPr>
              <a:t>В </a:t>
            </a:r>
            <a:r>
              <a:rPr lang="ru-RU" sz="1600" dirty="0">
                <a:latin typeface="Muller Light" pitchFamily="50" charset="-52"/>
              </a:rPr>
              <a:t>1968 – первая светодиодная лампочка для индикатора </a:t>
            </a:r>
            <a:r>
              <a:rPr lang="ru-RU" sz="1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uller Light" pitchFamily="50" charset="-52"/>
              </a:rPr>
              <a:t>Monsanto</a:t>
            </a:r>
            <a:r>
              <a:rPr lang="ru-RU" sz="1600" dirty="0" smtClean="0">
                <a:latin typeface="Muller Light" pitchFamily="50" charset="-52"/>
              </a:rPr>
              <a:t>.</a:t>
            </a:r>
            <a:endParaRPr lang="ru-RU" sz="1600" dirty="0">
              <a:latin typeface="Muller Light" pitchFamily="50" charset="-52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10800000">
            <a:off x="3498234" y="1754387"/>
            <a:ext cx="4752528" cy="2076273"/>
          </a:xfrm>
          <a:prstGeom prst="rightArrow">
            <a:avLst/>
          </a:prstGeom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100000">
                <a:schemeClr val="accent4">
                  <a:satMod val="255000"/>
                </a:schemeClr>
              </a:gs>
              <a:gs pos="100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715197" y="2487265"/>
            <a:ext cx="4963481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anose="020F0502020204030204" pitchFamily="34" charset="0"/>
              </a:rPr>
              <a:t>Красный светодиод – 1962 год</a:t>
            </a:r>
            <a:endParaRPr lang="ru-RU" sz="2000" b="1" i="1" dirty="0">
              <a:ln w="50800"/>
              <a:solidFill>
                <a:schemeClr val="bg1">
                  <a:shade val="50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61143"/>
            <a:ext cx="2160240" cy="2160240"/>
          </a:xfrm>
          <a:prstGeom prst="rect">
            <a:avLst/>
          </a:prstGeom>
        </p:spPr>
      </p:pic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467544" y="384841"/>
            <a:ext cx="7024744" cy="451871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00CC00"/>
                </a:solidFill>
                <a:latin typeface="Muller Bold" pitchFamily="50" charset="-52"/>
              </a:rPr>
              <a:t>Когда это появилось?</a:t>
            </a:r>
            <a:endParaRPr lang="ru-RU" sz="2400" dirty="0">
              <a:solidFill>
                <a:srgbClr val="00CC00"/>
              </a:solidFill>
              <a:latin typeface="Muller Bold" pitchFamily="50" charset="-52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1019929"/>
            <a:ext cx="77832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Light" pitchFamily="50" charset="-52"/>
              </a:rPr>
              <a:t>Первые светодиоды появились в 1962 </a:t>
            </a:r>
            <a:r>
              <a:rPr lang="ru-RU" sz="1600" dirty="0" smtClean="0">
                <a:latin typeface="Muller Light" pitchFamily="50" charset="-52"/>
              </a:rPr>
              <a:t>году. </a:t>
            </a:r>
            <a:r>
              <a:rPr lang="ru-RU" sz="1600" dirty="0">
                <a:latin typeface="Muller Light" pitchFamily="50" charset="-52"/>
              </a:rPr>
              <a:t>Световой поток их был слабым, всего </a:t>
            </a:r>
            <a:r>
              <a:rPr lang="ru-RU" sz="1600" u="sng" dirty="0">
                <a:latin typeface="Muller Light" pitchFamily="50" charset="-52"/>
              </a:rPr>
              <a:t>0,001 лм </a:t>
            </a:r>
            <a:r>
              <a:rPr lang="ru-RU" sz="1600" dirty="0">
                <a:latin typeface="Muller Light" pitchFamily="50" charset="-52"/>
              </a:rPr>
              <a:t>и цвет </a:t>
            </a:r>
            <a:r>
              <a:rPr lang="ru-RU" sz="1600" dirty="0">
                <a:solidFill>
                  <a:srgbClr val="FF0000"/>
                </a:solidFill>
                <a:latin typeface="Muller Light" pitchFamily="50" charset="-52"/>
              </a:rPr>
              <a:t>- </a:t>
            </a:r>
            <a:r>
              <a:rPr lang="ru-RU" sz="1600" u="sng" dirty="0">
                <a:solidFill>
                  <a:srgbClr val="FF0000"/>
                </a:solidFill>
                <a:latin typeface="Muller Light" pitchFamily="50" charset="-52"/>
              </a:rPr>
              <a:t>только красный</a:t>
            </a:r>
            <a:r>
              <a:rPr lang="ru-RU" sz="1600" dirty="0">
                <a:latin typeface="Muller Light" pitchFamily="50" charset="-52"/>
              </a:rPr>
              <a:t>. </a:t>
            </a:r>
          </a:p>
          <a:p>
            <a:endParaRPr lang="ru-RU" sz="16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378" y="4725144"/>
            <a:ext cx="2329982" cy="17474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797" y="4725144"/>
            <a:ext cx="2184358" cy="174748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155" y="4725144"/>
            <a:ext cx="2016223" cy="173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56747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82993" y="2808079"/>
            <a:ext cx="7776864" cy="1512168"/>
          </a:xfrm>
          <a:prstGeom prst="rect">
            <a:avLst/>
          </a:prstGeom>
          <a:gradFill flip="none" rotWithShape="1">
            <a:gsLst>
              <a:gs pos="0">
                <a:schemeClr val="accent4">
                  <a:shade val="20000"/>
                  <a:satMod val="245000"/>
                </a:schemeClr>
              </a:gs>
              <a:gs pos="100000">
                <a:srgbClr val="68FF25"/>
              </a:gs>
              <a:gs pos="100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82993" y="836712"/>
            <a:ext cx="7776864" cy="1512168"/>
          </a:xfrm>
          <a:prstGeom prst="rect">
            <a:avLst/>
          </a:prstGeom>
          <a:solidFill>
            <a:srgbClr val="237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4797152"/>
            <a:ext cx="7776864" cy="1512168"/>
          </a:xfrm>
          <a:prstGeom prst="rect">
            <a:avLst/>
          </a:prstGeom>
          <a:solidFill>
            <a:srgbClr val="68FF25"/>
          </a:solidFill>
          <a:ln>
            <a:noFill/>
          </a:ln>
          <a:effectLst>
            <a:glow rad="304800">
              <a:srgbClr val="68FF25">
                <a:alpha val="45000"/>
              </a:srgb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9035" y="5137737"/>
            <a:ext cx="7201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Muller Light" pitchFamily="50" charset="-52"/>
              </a:rPr>
              <a:t>В </a:t>
            </a:r>
            <a:r>
              <a:rPr lang="ru-RU" sz="1600" b="1" dirty="0">
                <a:solidFill>
                  <a:schemeClr val="bg1"/>
                </a:solidFill>
                <a:latin typeface="Muller Light" pitchFamily="50" charset="-52"/>
              </a:rPr>
              <a:t>1990 году светоотдача полупроводников достигла уже </a:t>
            </a:r>
            <a:endParaRPr lang="en-US" sz="1600" b="1" dirty="0" smtClean="0">
              <a:solidFill>
                <a:schemeClr val="bg1"/>
              </a:solidFill>
              <a:latin typeface="Muller Light" pitchFamily="50" charset="-52"/>
            </a:endParaRPr>
          </a:p>
          <a:p>
            <a:r>
              <a:rPr lang="en-US" sz="1600" b="1" u="sng" dirty="0">
                <a:solidFill>
                  <a:schemeClr val="bg1"/>
                </a:solidFill>
                <a:latin typeface="Muller Bold" pitchFamily="50" charset="-52"/>
              </a:rPr>
              <a:t>6</a:t>
            </a:r>
            <a:r>
              <a:rPr lang="ru-RU" sz="1600" b="1" u="sng" dirty="0" smtClean="0">
                <a:solidFill>
                  <a:schemeClr val="bg1"/>
                </a:solidFill>
                <a:latin typeface="Muller Bold" pitchFamily="50" charset="-52"/>
              </a:rPr>
              <a:t>0</a:t>
            </a:r>
            <a:r>
              <a:rPr lang="en-US" sz="1600" b="1" u="sng" dirty="0" smtClean="0">
                <a:solidFill>
                  <a:schemeClr val="bg1"/>
                </a:solidFill>
                <a:latin typeface="Muller Bold" pitchFamily="50" charset="-52"/>
              </a:rPr>
              <a:t>-70</a:t>
            </a:r>
            <a:r>
              <a:rPr lang="ru-RU" sz="1600" b="1" u="sng" dirty="0" smtClean="0">
                <a:solidFill>
                  <a:schemeClr val="bg1"/>
                </a:solidFill>
                <a:latin typeface="Muller Bold" pitchFamily="50" charset="-52"/>
              </a:rPr>
              <a:t> </a:t>
            </a:r>
            <a:r>
              <a:rPr lang="ru-RU" sz="1600" b="1" u="sng" dirty="0">
                <a:solidFill>
                  <a:schemeClr val="bg1"/>
                </a:solidFill>
                <a:latin typeface="Muller Bold" pitchFamily="50" charset="-52"/>
              </a:rPr>
              <a:t>лм/Вт</a:t>
            </a:r>
            <a:r>
              <a:rPr lang="ru-RU" sz="1600" b="1" dirty="0">
                <a:solidFill>
                  <a:schemeClr val="bg1"/>
                </a:solidFill>
                <a:latin typeface="Muller Light" pitchFamily="50" charset="-52"/>
              </a:rPr>
              <a:t>, что позволило им стать адекватной заменой лампам накаливания.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9036" y="1300408"/>
            <a:ext cx="7201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Muller Light" pitchFamily="50" charset="-52"/>
              </a:rPr>
              <a:t>До 1985 года они использовались исключительно в качестве индикаторов, со световым потоком всего лишь </a:t>
            </a:r>
            <a:r>
              <a:rPr lang="ru-RU" sz="1600" b="1" u="sng" dirty="0">
                <a:solidFill>
                  <a:schemeClr val="bg1"/>
                </a:solidFill>
                <a:latin typeface="Muller Bold" pitchFamily="50" charset="-52"/>
              </a:rPr>
              <a:t>0,1</a:t>
            </a:r>
            <a:r>
              <a:rPr lang="en-US" sz="1600" b="1" u="sng" dirty="0">
                <a:solidFill>
                  <a:schemeClr val="bg1"/>
                </a:solidFill>
                <a:latin typeface="Muller Bold" pitchFamily="50" charset="-52"/>
              </a:rPr>
              <a:t> </a:t>
            </a:r>
            <a:r>
              <a:rPr lang="ru-RU" sz="1600" b="1" u="sng" dirty="0">
                <a:solidFill>
                  <a:schemeClr val="bg1"/>
                </a:solidFill>
                <a:latin typeface="Muller Bold" pitchFamily="50" charset="-52"/>
              </a:rPr>
              <a:t>лм</a:t>
            </a:r>
            <a:r>
              <a:rPr lang="ru-RU" sz="1600" b="1" dirty="0">
                <a:solidFill>
                  <a:schemeClr val="bg1"/>
                </a:solidFill>
                <a:latin typeface="Muller Bold" pitchFamily="50" charset="-52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Muller Light" pitchFamily="50" charset="-52"/>
              </a:rPr>
              <a:t>на одну точку.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9036" y="3148664"/>
            <a:ext cx="70567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Muller Light" pitchFamily="50" charset="-52"/>
              </a:rPr>
              <a:t>С 1985 года их световой поток увеличился до </a:t>
            </a:r>
            <a:r>
              <a:rPr lang="ru-RU" sz="1600" b="1" u="sng" dirty="0">
                <a:solidFill>
                  <a:schemeClr val="bg1"/>
                </a:solidFill>
                <a:latin typeface="Muller Bold" pitchFamily="50" charset="-52"/>
              </a:rPr>
              <a:t>1-10 лм</a:t>
            </a:r>
            <a:r>
              <a:rPr lang="ru-RU" sz="1600" b="1" dirty="0">
                <a:solidFill>
                  <a:schemeClr val="bg1"/>
                </a:solidFill>
                <a:latin typeface="Muller Light" pitchFamily="50" charset="-52"/>
              </a:rPr>
              <a:t>, и они уже стали применяться в качестве отдельных световых элементов, таких, например, как лампы в автомобилях. 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4265102" y="2348879"/>
            <a:ext cx="684651" cy="360041"/>
          </a:xfrm>
          <a:prstGeom prst="downArrow">
            <a:avLst/>
          </a:prstGeom>
          <a:solidFill>
            <a:srgbClr val="237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265101" y="4320247"/>
            <a:ext cx="684651" cy="360041"/>
          </a:xfrm>
          <a:prstGeom prst="downArrow">
            <a:avLst/>
          </a:prstGeom>
          <a:solidFill>
            <a:srgbClr val="68FF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3675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223" y="197768"/>
            <a:ext cx="7776864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00CC00"/>
                </a:solidFill>
                <a:latin typeface="Muller Bold" pitchFamily="50" charset="-52"/>
              </a:rPr>
              <a:t>Светодиодное освещение — одно из перспективных направлений технологий искусственного освещения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0150" y="5589240"/>
            <a:ext cx="8707713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500" dirty="0">
                <a:latin typeface="Muller Light" pitchFamily="50" charset="-52"/>
              </a:rPr>
              <a:t>Пожалуй, самое серьезное препятствие на пути к энергосбережению – консервативное экономическое мышление. На первое место ставится стоимость покупки сейчас, хотя разница полностью окупается </a:t>
            </a:r>
            <a:r>
              <a:rPr lang="ru-RU" sz="1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uller Light" pitchFamily="50" charset="-52"/>
              </a:rPr>
              <a:t>за пару лет</a:t>
            </a:r>
            <a:r>
              <a:rPr lang="ru-RU" sz="1500" dirty="0">
                <a:latin typeface="Muller Light" pitchFamily="50" charset="-52"/>
              </a:rPr>
              <a:t>, а потом выходит </a:t>
            </a:r>
            <a:r>
              <a:rPr lang="ru-RU" sz="1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uller Light" pitchFamily="50" charset="-52"/>
              </a:rPr>
              <a:t>постоянная </a:t>
            </a:r>
            <a:r>
              <a:rPr lang="ru-RU" sz="1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uller Light" pitchFamily="50" charset="-52"/>
              </a:rPr>
              <a:t>экономия</a:t>
            </a:r>
            <a:r>
              <a:rPr lang="ru-RU" sz="1500" dirty="0" smtClean="0">
                <a:latin typeface="Muller Light" pitchFamily="50" charset="-52"/>
              </a:rPr>
              <a:t>.</a:t>
            </a:r>
            <a:endParaRPr lang="ru-RU" sz="1500" dirty="0">
              <a:latin typeface="Muller Light" pitchFamily="50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-1127927" y="3157517"/>
            <a:ext cx="3087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>
                <a:latin typeface="Muller Light" pitchFamily="50" charset="-52"/>
              </a:rPr>
              <a:t>Эффективность, лм/Вт</a:t>
            </a:r>
            <a:endParaRPr lang="ru-RU" sz="1600" dirty="0">
              <a:latin typeface="Muller Light" pitchFamily="50" charset="-52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383159"/>
            <a:ext cx="8496943" cy="307777"/>
          </a:xfrm>
          <a:prstGeom prst="rect">
            <a:avLst/>
          </a:prstGeom>
          <a:solidFill>
            <a:srgbClr val="00CC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Muller Regular" pitchFamily="50" charset="-52"/>
              </a:rPr>
              <a:t>Сравнение существующей и прогнозируемой эффективности различных видов освещения</a:t>
            </a:r>
            <a:endParaRPr lang="ru-RU" sz="1400" b="1" dirty="0">
              <a:solidFill>
                <a:schemeClr val="bg1"/>
              </a:solidFill>
              <a:latin typeface="Muller Regular" pitchFamily="50" charset="-52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5358617"/>
              </p:ext>
            </p:extLst>
          </p:nvPr>
        </p:nvGraphicFramePr>
        <p:xfrm>
          <a:off x="719486" y="1863870"/>
          <a:ext cx="8028977" cy="3725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4445817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97333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343" y="5225557"/>
            <a:ext cx="2504411" cy="147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11159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0204" y="298385"/>
            <a:ext cx="807822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dirty="0">
                <a:latin typeface="Muller Light" pitchFamily="50" charset="-52"/>
              </a:rPr>
              <a:t>Светодиодные источники света основаны на эффекте </a:t>
            </a:r>
            <a:r>
              <a:rPr lang="ru-RU" sz="1600" dirty="0" smtClean="0">
                <a:latin typeface="Muller Light" pitchFamily="50" charset="-52"/>
              </a:rPr>
              <a:t>свечения</a:t>
            </a:r>
            <a:endParaRPr lang="en-US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r>
              <a:rPr lang="ru-RU" sz="1600" dirty="0" smtClean="0">
                <a:latin typeface="Muller Light" pitchFamily="50" charset="-52"/>
              </a:rPr>
              <a:t>полупроводников </a:t>
            </a:r>
            <a:r>
              <a:rPr lang="ru-RU" sz="1600" dirty="0">
                <a:latin typeface="Muller Light" pitchFamily="50" charset="-52"/>
              </a:rPr>
              <a:t>(диодов) при пропускании через них электрического тока. Малые размеры, экономичность и долговечность позволяют изготавливать на основе светодиодов любые световые приборы. </a:t>
            </a:r>
            <a:endParaRPr lang="en-US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en-US" sz="1600" dirty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en-US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en-US" sz="1600" dirty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ru-RU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en-US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ru-RU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ru-RU" sz="1600" dirty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en-US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en-US" sz="1600" dirty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ru-RU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en-US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r>
              <a:rPr lang="ru-RU" sz="1600" dirty="0" smtClean="0">
                <a:latin typeface="Muller Light" pitchFamily="50" charset="-52"/>
              </a:rPr>
              <a:t>В </a:t>
            </a:r>
            <a:r>
              <a:rPr lang="ru-RU" sz="1600" dirty="0">
                <a:latin typeface="Muller Light" pitchFamily="50" charset="-52"/>
              </a:rPr>
              <a:t>наши дни светодиоды занимают значительную долю рынка источников света и используются повсеместно.</a:t>
            </a:r>
          </a:p>
        </p:txBody>
      </p:sp>
      <p:pic>
        <p:nvPicPr>
          <p:cNvPr id="10" name="Рисунок 9" descr="СИД в корпусе &quot;Пиранья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128" y="1744172"/>
            <a:ext cx="2297206" cy="1828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shine.ru/upload/images/Blog/evolution/Dopolnenie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1988840"/>
            <a:ext cx="4320989" cy="366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pic>
        <p:nvPicPr>
          <p:cNvPr id="12" name="Рисунок 11" descr="Картинки по запросу как менялись светодиоды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48454" y="3597975"/>
            <a:ext cx="32099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870613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5544616" cy="936104"/>
          </a:xfrm>
        </p:spPr>
        <p:txBody>
          <a:bodyPr>
            <a:noAutofit/>
          </a:bodyPr>
          <a:lstStyle/>
          <a:p>
            <a:r>
              <a:rPr lang="ru-RU" sz="2500" spc="0" dirty="0" smtClean="0">
                <a:solidFill>
                  <a:srgbClr val="00CC00"/>
                </a:solidFill>
                <a:latin typeface="Muller Bold" pitchFamily="50" charset="-52"/>
              </a:rPr>
              <a:t>Светодиодное освещение </a:t>
            </a:r>
            <a:r>
              <a:rPr lang="en-US" sz="2500" spc="0" dirty="0" smtClean="0">
                <a:solidFill>
                  <a:srgbClr val="00CC00"/>
                </a:solidFill>
                <a:latin typeface="Muller Bold" pitchFamily="50" charset="-52"/>
              </a:rPr>
              <a:t/>
            </a:r>
            <a:br>
              <a:rPr lang="en-US" sz="2500" spc="0" dirty="0" smtClean="0">
                <a:solidFill>
                  <a:srgbClr val="00CC00"/>
                </a:solidFill>
                <a:latin typeface="Muller Bold" pitchFamily="50" charset="-52"/>
              </a:rPr>
            </a:br>
            <a:r>
              <a:rPr lang="ru-RU" sz="2500" spc="0" dirty="0" smtClean="0">
                <a:solidFill>
                  <a:srgbClr val="00CC00"/>
                </a:solidFill>
                <a:latin typeface="Muller Bold" pitchFamily="50" charset="-52"/>
              </a:rPr>
              <a:t>и </a:t>
            </a:r>
            <a:r>
              <a:rPr lang="ru-RU" sz="2500" spc="0" dirty="0">
                <a:solidFill>
                  <a:srgbClr val="00CC00"/>
                </a:solidFill>
                <a:latin typeface="Muller Bold" pitchFamily="50" charset="-52"/>
              </a:rPr>
              <a:t>городская среда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19675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>
                <a:latin typeface="Muller Light" pitchFamily="50" charset="-52"/>
              </a:rPr>
              <a:t>Светодиодное освещение стало </a:t>
            </a:r>
            <a:r>
              <a:rPr lang="ru-RU" sz="1600" dirty="0">
                <a:latin typeface="Muller Light" pitchFamily="50" charset="-52"/>
              </a:rPr>
              <a:t>влиять на качество жизни горожан. Замечено, что чем обширнее </a:t>
            </a:r>
            <a:r>
              <a:rPr lang="ru-RU" sz="1600" dirty="0">
                <a:solidFill>
                  <a:srgbClr val="00CC00"/>
                </a:solidFill>
                <a:latin typeface="Muller Light" pitchFamily="50" charset="-52"/>
              </a:rPr>
              <a:t>ночное освещение</a:t>
            </a:r>
            <a:r>
              <a:rPr lang="ru-RU" sz="1600" dirty="0">
                <a:latin typeface="Muller Light" pitchFamily="50" charset="-52"/>
              </a:rPr>
              <a:t>, тем </a:t>
            </a:r>
            <a:r>
              <a:rPr lang="ru-RU" sz="1600" dirty="0">
                <a:solidFill>
                  <a:srgbClr val="00CC00"/>
                </a:solidFill>
                <a:latin typeface="Muller Light" pitchFamily="50" charset="-52"/>
              </a:rPr>
              <a:t>безопаснее</a:t>
            </a:r>
            <a:r>
              <a:rPr lang="ru-RU" sz="1600" dirty="0">
                <a:latin typeface="Muller Light" pitchFamily="50" charset="-52"/>
              </a:rPr>
              <a:t> городская среда. Люди скорее готовы терпеть плохие дороги и нерасторопность в чистке улиц во время снегопадов, чем отсутствие качественного уличного освещения.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12976"/>
            <a:ext cx="5040560" cy="32937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32014" y="3764955"/>
            <a:ext cx="3311862" cy="220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61364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84765" y="4509120"/>
            <a:ext cx="8959235" cy="2182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836712"/>
            <a:ext cx="7272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sz="1600" dirty="0">
                <a:latin typeface="Muller Light" pitchFamily="50" charset="-52"/>
              </a:rPr>
              <a:t>С течением времени совершенствовались не только светодиоды, </a:t>
            </a:r>
            <a:endParaRPr lang="ru-RU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r>
              <a:rPr lang="ru-RU" sz="1600" dirty="0" smtClean="0">
                <a:latin typeface="Muller Light" pitchFamily="50" charset="-52"/>
              </a:rPr>
              <a:t>как </a:t>
            </a:r>
            <a:r>
              <a:rPr lang="ru-RU" sz="1600" dirty="0">
                <a:latin typeface="Muller Light" pitchFamily="50" charset="-52"/>
              </a:rPr>
              <a:t>источники света, но и сами </a:t>
            </a:r>
            <a:r>
              <a:rPr lang="ru-RU" sz="1600" dirty="0">
                <a:solidFill>
                  <a:srgbClr val="00CC00"/>
                </a:solidFill>
                <a:latin typeface="Muller Light" pitchFamily="50" charset="-52"/>
              </a:rPr>
              <a:t>корпуса светильников</a:t>
            </a:r>
            <a:r>
              <a:rPr lang="ru-RU" sz="1600" dirty="0">
                <a:latin typeface="Muller Light" pitchFamily="50" charset="-52"/>
              </a:rPr>
              <a:t>. </a:t>
            </a:r>
            <a:endParaRPr lang="ru-RU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ru-RU" sz="1600" dirty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en-US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en-US" sz="1600" dirty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en-US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ru-RU" sz="1600" dirty="0" smtClean="0">
              <a:latin typeface="Muller Light" pitchFamily="50" charset="-52"/>
            </a:endParaRPr>
          </a:p>
          <a:p>
            <a:pPr fontAlgn="base">
              <a:lnSpc>
                <a:spcPct val="150000"/>
              </a:lnSpc>
            </a:pPr>
            <a:endParaRPr lang="ru-RU" sz="1600" dirty="0">
              <a:latin typeface="Muller Light" pitchFamily="50" charset="-52"/>
            </a:endParaRPr>
          </a:p>
        </p:txBody>
      </p:sp>
      <p:pic>
        <p:nvPicPr>
          <p:cNvPr id="8" name="Рисунок 7" descr="Картинки по запросу уличный светодиодный светильник старого тип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7" y="2208433"/>
            <a:ext cx="2321174" cy="1872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уличный светодиодный светильник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6711" y="2208432"/>
            <a:ext cx="3225120" cy="186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2"/>
            <a:ext cx="2055222" cy="461848"/>
          </a:xfrm>
          <a:prstGeom prst="rect">
            <a:avLst/>
          </a:prstGeom>
        </p:spPr>
      </p:pic>
      <p:pic>
        <p:nvPicPr>
          <p:cNvPr id="11" name="Рисунок 10" descr="Картинки по запросу уличный светодиодный светильник старого тип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1133" y="2208430"/>
            <a:ext cx="2486310" cy="1864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33215" y="4368670"/>
            <a:ext cx="126252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  <a:latin typeface="Muller Regular" pitchFamily="50" charset="-52"/>
              </a:rPr>
              <a:t>тяжелый</a:t>
            </a:r>
            <a:endParaRPr lang="ru-RU" dirty="0">
              <a:solidFill>
                <a:schemeClr val="tx1">
                  <a:lumMod val="85000"/>
                </a:schemeClr>
              </a:solidFill>
              <a:latin typeface="Muller Regular" pitchFamily="50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87" y="4439952"/>
            <a:ext cx="508505" cy="50850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954254" y="5013018"/>
            <a:ext cx="3710128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  <a:latin typeface="Muller Regular" pitchFamily="50" charset="-52"/>
              </a:rPr>
              <a:t>не эстетичный</a:t>
            </a:r>
            <a:endParaRPr lang="ru-RU" dirty="0">
              <a:solidFill>
                <a:schemeClr val="tx1">
                  <a:lumMod val="85000"/>
                </a:schemeClr>
              </a:solidFill>
              <a:latin typeface="Muller Regular" pitchFamily="50" charset="-52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26" y="5084301"/>
            <a:ext cx="508505" cy="508505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954254" y="5664814"/>
            <a:ext cx="3710128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  <a:latin typeface="Muller Regular" pitchFamily="50" charset="-52"/>
              </a:rPr>
              <a:t>громоздкий</a:t>
            </a:r>
            <a:endParaRPr lang="ru-RU" dirty="0">
              <a:solidFill>
                <a:schemeClr val="tx1">
                  <a:lumMod val="85000"/>
                </a:schemeClr>
              </a:solidFill>
              <a:latin typeface="Muller Regular" pitchFamily="50" charset="-52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26" y="5736096"/>
            <a:ext cx="508505" cy="508505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4101567" y="4368670"/>
            <a:ext cx="3638785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  <a:latin typeface="Muller Regular" pitchFamily="50" charset="-52"/>
              </a:rPr>
              <a:t>не обслуживаемый</a:t>
            </a:r>
            <a:endParaRPr lang="ru-RU" dirty="0">
              <a:solidFill>
                <a:schemeClr val="tx1">
                  <a:lumMod val="85000"/>
                </a:schemeClr>
              </a:solidFill>
              <a:latin typeface="Muller Regular" pitchFamily="50" charset="-52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39" y="4439952"/>
            <a:ext cx="508505" cy="50850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4101566" y="5013018"/>
            <a:ext cx="3638785" cy="473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dirty="0">
                <a:solidFill>
                  <a:schemeClr val="tx1">
                    <a:lumMod val="85000"/>
                  </a:schemeClr>
                </a:solidFill>
                <a:latin typeface="Muller Regular" pitchFamily="50" charset="-52"/>
              </a:rPr>
              <a:t>х</a:t>
            </a:r>
            <a:r>
              <a:rPr lang="ru-RU" dirty="0" smtClean="0">
                <a:solidFill>
                  <a:schemeClr val="tx1">
                    <a:lumMod val="85000"/>
                  </a:schemeClr>
                </a:solidFill>
                <a:latin typeface="Muller Regular" pitchFamily="50" charset="-52"/>
              </a:rPr>
              <a:t>рупкое защитное стекло</a:t>
            </a:r>
            <a:endParaRPr lang="ru-RU" dirty="0">
              <a:solidFill>
                <a:schemeClr val="tx1">
                  <a:lumMod val="85000"/>
                </a:schemeClr>
              </a:solidFill>
              <a:latin typeface="Muller Regular" pitchFamily="50" charset="-52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38" y="5084300"/>
            <a:ext cx="508505" cy="508505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4101567" y="5664814"/>
            <a:ext cx="486292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ru-RU" dirty="0" smtClean="0">
                <a:solidFill>
                  <a:schemeClr val="tx1">
                    <a:lumMod val="85000"/>
                  </a:schemeClr>
                </a:solidFill>
                <a:latin typeface="Muller Regular" pitchFamily="50" charset="-52"/>
              </a:rPr>
              <a:t>низкая </a:t>
            </a:r>
            <a:r>
              <a:rPr lang="ru-RU" dirty="0" err="1" smtClean="0">
                <a:solidFill>
                  <a:schemeClr val="tx1">
                    <a:lumMod val="85000"/>
                  </a:schemeClr>
                </a:solidFill>
                <a:latin typeface="Muller Regular" pitchFamily="50" charset="-52"/>
              </a:rPr>
              <a:t>вибро</a:t>
            </a:r>
            <a:r>
              <a:rPr lang="ru-RU" dirty="0" smtClean="0">
                <a:solidFill>
                  <a:schemeClr val="tx1">
                    <a:lumMod val="85000"/>
                  </a:schemeClr>
                </a:solidFill>
                <a:latin typeface="Muller Regular" pitchFamily="50" charset="-52"/>
              </a:rPr>
              <a:t>- и </a:t>
            </a:r>
            <a:r>
              <a:rPr lang="ru-RU" dirty="0" err="1" smtClean="0">
                <a:solidFill>
                  <a:schemeClr val="tx1">
                    <a:lumMod val="85000"/>
                  </a:schemeClr>
                </a:solidFill>
                <a:latin typeface="Muller Regular" pitchFamily="50" charset="-52"/>
              </a:rPr>
              <a:t>вандалоустойчивость</a:t>
            </a:r>
            <a:endParaRPr lang="ru-RU" dirty="0">
              <a:solidFill>
                <a:schemeClr val="tx1">
                  <a:lumMod val="85000"/>
                </a:schemeClr>
              </a:solidFill>
              <a:latin typeface="Muller Regular" pitchFamily="50" charset="-52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439" y="5736096"/>
            <a:ext cx="508505" cy="508505"/>
          </a:xfrm>
          <a:prstGeom prst="rect">
            <a:avLst/>
          </a:prstGeom>
        </p:spPr>
      </p:pic>
      <p:sp>
        <p:nvSpPr>
          <p:cNvPr id="26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5544616" cy="576064"/>
          </a:xfrm>
        </p:spPr>
        <p:txBody>
          <a:bodyPr>
            <a:noAutofit/>
          </a:bodyPr>
          <a:lstStyle/>
          <a:p>
            <a:r>
              <a:rPr lang="ru-RU" sz="2500" spc="0" dirty="0" smtClean="0">
                <a:solidFill>
                  <a:srgbClr val="00CC00"/>
                </a:solidFill>
                <a:latin typeface="Muller Bold" pitchFamily="50" charset="-52"/>
              </a:rPr>
              <a:t>О корпусах светильников</a:t>
            </a:r>
            <a:endParaRPr lang="ru-RU" sz="2500" spc="0" dirty="0">
              <a:solidFill>
                <a:srgbClr val="00CC00"/>
              </a:solidFill>
              <a:latin typeface="Muller Bold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0734446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8" grpId="0"/>
      <p:bldP spid="20" grpId="0"/>
      <p:bldP spid="22" grpId="0"/>
      <p:bldP spid="24" grpId="0"/>
    </p:bldLst>
  </p:timing>
</p:sld>
</file>

<file path=ppt/theme/theme1.xml><?xml version="1.0" encoding="utf-8"?>
<a:theme xmlns:a="http://schemas.openxmlformats.org/drawingml/2006/main" name="Горизонт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3582</TotalTime>
  <Words>636</Words>
  <Application>Microsoft Office PowerPoint</Application>
  <PresentationFormat>Экран (4:3)</PresentationFormat>
  <Paragraphs>130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Arial Narrow</vt:lpstr>
      <vt:lpstr>Calibri</vt:lpstr>
      <vt:lpstr>Muller Bold</vt:lpstr>
      <vt:lpstr>Muller Light</vt:lpstr>
      <vt:lpstr>Muller Medium</vt:lpstr>
      <vt:lpstr>Muller Regular</vt:lpstr>
      <vt:lpstr>Times New Roman</vt:lpstr>
      <vt:lpstr>Горизонт</vt:lpstr>
      <vt:lpstr>Светодиоды  и светильники на их основе</vt:lpstr>
      <vt:lpstr>“ОТ ДИОДА СТАНЕТ ВСЕМ СВЕТЛЕЙ...” </vt:lpstr>
      <vt:lpstr>Когда это появилось?</vt:lpstr>
      <vt:lpstr>Презентация PowerPoint</vt:lpstr>
      <vt:lpstr>Светодиодное освещение — одно из перспективных направлений технологий искусственного освещения</vt:lpstr>
      <vt:lpstr>Презентация PowerPoint</vt:lpstr>
      <vt:lpstr>Презентация PowerPoint</vt:lpstr>
      <vt:lpstr>Светодиодное освещение  и городская среда</vt:lpstr>
      <vt:lpstr>О корпусах светильников</vt:lpstr>
      <vt:lpstr>Презентация PowerPoint</vt:lpstr>
      <vt:lpstr>Презентация PowerPoint</vt:lpstr>
      <vt:lpstr>Презентация PowerPoint</vt:lpstr>
      <vt:lpstr>Сравнительная характеристика уличных светильников:</vt:lpstr>
      <vt:lpstr>Презентация PowerPoint</vt:lpstr>
      <vt:lpstr>Презентация PowerPoint</vt:lpstr>
      <vt:lpstr>Итоги:</vt:lpstr>
      <vt:lpstr>Спасибо за внимание!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Светодиоды и светильники на их основе</dc:title>
  <dc:creator>Эрикенов</dc:creator>
  <cp:lastModifiedBy>Пользователь Windows</cp:lastModifiedBy>
  <cp:revision>56</cp:revision>
  <dcterms:created xsi:type="dcterms:W3CDTF">2018-06-23T06:04:43Z</dcterms:created>
  <dcterms:modified xsi:type="dcterms:W3CDTF">2018-06-29T02:30:44Z</dcterms:modified>
</cp:coreProperties>
</file>